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256" r:id="rId2"/>
    <p:sldId id="261" r:id="rId3"/>
    <p:sldId id="312" r:id="rId4"/>
    <p:sldId id="342" r:id="rId5"/>
    <p:sldId id="343" r:id="rId6"/>
    <p:sldId id="313" r:id="rId7"/>
    <p:sldId id="314" r:id="rId8"/>
    <p:sldId id="341" r:id="rId9"/>
    <p:sldId id="315" r:id="rId10"/>
    <p:sldId id="316" r:id="rId11"/>
    <p:sldId id="262" r:id="rId12"/>
    <p:sldId id="265" r:id="rId13"/>
    <p:sldId id="263" r:id="rId14"/>
    <p:sldId id="264" r:id="rId15"/>
    <p:sldId id="257" r:id="rId16"/>
    <p:sldId id="277" r:id="rId17"/>
    <p:sldId id="258" r:id="rId18"/>
    <p:sldId id="259" r:id="rId19"/>
    <p:sldId id="267" r:id="rId20"/>
    <p:sldId id="268" r:id="rId21"/>
    <p:sldId id="269" r:id="rId22"/>
    <p:sldId id="336" r:id="rId23"/>
    <p:sldId id="337" r:id="rId24"/>
    <p:sldId id="338" r:id="rId25"/>
    <p:sldId id="339" r:id="rId26"/>
    <p:sldId id="340" r:id="rId27"/>
    <p:sldId id="273" r:id="rId28"/>
    <p:sldId id="274" r:id="rId29"/>
    <p:sldId id="275" r:id="rId30"/>
    <p:sldId id="270" r:id="rId31"/>
    <p:sldId id="287" r:id="rId32"/>
    <p:sldId id="278" r:id="rId33"/>
    <p:sldId id="288" r:id="rId34"/>
    <p:sldId id="279" r:id="rId35"/>
    <p:sldId id="280" r:id="rId36"/>
    <p:sldId id="281" r:id="rId37"/>
    <p:sldId id="282" r:id="rId38"/>
    <p:sldId id="283" r:id="rId39"/>
    <p:sldId id="285" r:id="rId40"/>
    <p:sldId id="284" r:id="rId41"/>
    <p:sldId id="286" r:id="rId42"/>
    <p:sldId id="276" r:id="rId43"/>
    <p:sldId id="271" r:id="rId44"/>
    <p:sldId id="272" r:id="rId45"/>
    <p:sldId id="289" r:id="rId46"/>
    <p:sldId id="290" r:id="rId47"/>
    <p:sldId id="291" r:id="rId48"/>
    <p:sldId id="300" r:id="rId49"/>
    <p:sldId id="301" r:id="rId50"/>
    <p:sldId id="302" r:id="rId51"/>
    <p:sldId id="292" r:id="rId52"/>
    <p:sldId id="294" r:id="rId53"/>
    <p:sldId id="295" r:id="rId54"/>
    <p:sldId id="331" r:id="rId55"/>
    <p:sldId id="332" r:id="rId56"/>
    <p:sldId id="333" r:id="rId57"/>
    <p:sldId id="334" r:id="rId58"/>
    <p:sldId id="335" r:id="rId59"/>
    <p:sldId id="298" r:id="rId60"/>
    <p:sldId id="299" r:id="rId61"/>
    <p:sldId id="293" r:id="rId62"/>
    <p:sldId id="296" r:id="rId63"/>
    <p:sldId id="297" r:id="rId64"/>
    <p:sldId id="303" r:id="rId65"/>
    <p:sldId id="304" r:id="rId66"/>
    <p:sldId id="305" r:id="rId67"/>
    <p:sldId id="306" r:id="rId68"/>
    <p:sldId id="307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44" r:id="rId79"/>
    <p:sldId id="345" r:id="rId80"/>
    <p:sldId id="346" r:id="rId81"/>
    <p:sldId id="347" r:id="rId82"/>
    <p:sldId id="348" r:id="rId83"/>
    <p:sldId id="308" r:id="rId84"/>
    <p:sldId id="309" r:id="rId85"/>
    <p:sldId id="310" r:id="rId86"/>
    <p:sldId id="311" r:id="rId8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1F6EA-6A3C-46DD-A77C-9FAC234FA1F3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C7A-CFEF-412A-8C44-36AA79E5041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Rovníkové oblasti ve srovnání s polárními dostávají cca 5x až 7x více sluneční energie. Na této úrovni probíhají globální </a:t>
            </a:r>
            <a:r>
              <a:rPr lang="cs-CZ" sz="1200" u="sng" dirty="0" smtClean="0"/>
              <a:t>dlouhodobé procesy</a:t>
            </a:r>
            <a:r>
              <a:rPr lang="cs-CZ" sz="1200" dirty="0" smtClean="0"/>
              <a:t>, obvykle spojované s globální klimatickou změnou, především s kolísáním energetických dávek od Slunce.</a:t>
            </a:r>
          </a:p>
          <a:p>
            <a:r>
              <a:rPr lang="cs-CZ" sz="1200" dirty="0" smtClean="0"/>
              <a:t>Globální úroveň charakterizuje především </a:t>
            </a:r>
            <a:r>
              <a:rPr lang="cs-CZ" sz="1200" b="1" dirty="0" smtClean="0"/>
              <a:t>energetická bilance</a:t>
            </a:r>
            <a:r>
              <a:rPr lang="cs-CZ" sz="1200" dirty="0" smtClean="0"/>
              <a:t> </a:t>
            </a:r>
            <a:r>
              <a:rPr lang="cs-CZ" sz="1200" b="1" dirty="0" smtClean="0"/>
              <a:t>ploch</a:t>
            </a:r>
            <a:r>
              <a:rPr lang="cs-CZ" sz="1200" dirty="0" smtClean="0"/>
              <a:t> intenzivně se projevující vztahy mezi jednotlivými stavebními složkami krajiny: ovzduším, vodou, geologickým podložím, disponibilní energií z přímého slunečního záření.</a:t>
            </a:r>
          </a:p>
          <a:p>
            <a:r>
              <a:rPr lang="cs-CZ" sz="1200" dirty="0" smtClean="0"/>
              <a:t> Globální výzkum se zabývá </a:t>
            </a:r>
          </a:p>
          <a:p>
            <a:r>
              <a:rPr lang="cs-CZ" sz="1200" dirty="0" smtClean="0"/>
              <a:t>krajinnou sférou jako celkem</a:t>
            </a:r>
          </a:p>
          <a:p>
            <a:r>
              <a:rPr lang="cs-CZ" sz="1200" dirty="0" smtClean="0"/>
              <a:t>zjištění vývoje, </a:t>
            </a:r>
          </a:p>
          <a:p>
            <a:r>
              <a:rPr lang="cs-CZ" sz="1200" dirty="0" smtClean="0"/>
              <a:t>hodnocení stavu a prognóza obsahu a přístupnosti rozmanitých chemických látek v prostředí, zejména tzv. skleníkových plynů, biogenních prvků a látek, škodlivých příměsí.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Regionální krajinný výzkum se zabývá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geomy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vycházeje ze stanovení jejich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vláhově energetické bilance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jako hlavního genetického faktoru. Jejich diferenciace a teoretické teritoriální vymezení je principiálně založeno na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výpočtu rozličných indexů (např. radiační index suchosti podle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Budyka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Langův dešťový faktor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atd.), přičemž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finálním indikátorem této bilance je přirozené krajinné pásmo definované vegetační formací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(např. boreální jehličnatý les, lesostep, step, ...) nebo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vegetačním stupněm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t>47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38091F-D873-460B-A5B0-90643A4E2A7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5A5A63-8B48-41A5-9C27-E432829B498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1F0CF3-CCDA-44A7-8C6C-221DF9B3538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34938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34938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85BD1BC-4FA8-4DEA-AD5C-69771233950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0EB4FCE-364F-4117-9FA5-0B38D78D1BE1}" type="datetimeFigureOut">
              <a:rPr lang="cs-CZ" smtClean="0"/>
              <a:t>21.9.2009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EB787B2-A85F-45B1-9C5D-FBBFA1131EC4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Nauka o krajině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258763" y="549275"/>
            <a:ext cx="8885237" cy="1155700"/>
          </a:xfrm>
        </p:spPr>
        <p:txBody>
          <a:bodyPr/>
          <a:lstStyle/>
          <a:p>
            <a:r>
              <a:rPr lang="cs-CZ" sz="4800" b="1">
                <a:latin typeface="Arial" pitchFamily="34" charset="0"/>
              </a:rPr>
              <a:t>Co na to odborník?</a:t>
            </a:r>
          </a:p>
        </p:txBody>
      </p:sp>
      <p:pic>
        <p:nvPicPr>
          <p:cNvPr id="52229" name="Picture 5" descr="1M_CR_souc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7338"/>
            <a:ext cx="8027988" cy="3673475"/>
          </a:xfrm>
          <a:noFill/>
          <a:ln/>
        </p:spPr>
      </p:pic>
      <p:pic>
        <p:nvPicPr>
          <p:cNvPr id="52231" name="Picture 7" descr="PICT009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175" y="3051175"/>
            <a:ext cx="5076825" cy="3806825"/>
          </a:xfrm>
          <a:noFill/>
          <a:ln/>
        </p:spPr>
      </p:pic>
      <p:sp>
        <p:nvSpPr>
          <p:cNvPr id="52233" name="Line 9"/>
          <p:cNvSpPr>
            <a:spLocks noChangeShapeType="1"/>
          </p:cNvSpPr>
          <p:nvPr/>
        </p:nvSpPr>
        <p:spPr bwMode="auto">
          <a:xfrm flipH="1" flipV="1">
            <a:off x="611188" y="3860800"/>
            <a:ext cx="4248150" cy="792163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0" y="5300663"/>
            <a:ext cx="3995738" cy="1616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Krajina Šumavského podhůří: má hranice, uvnitř nich je homogenní – stejnorodá, co se týče vzhledu, struktury a dynamiky.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Krajina -  definice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krajiny rozmanitým způsobem hodnotit a třídit, charakteristickou jejich vlastností zůstává rozmanitost</a:t>
            </a:r>
            <a:r>
              <a:rPr lang="cs-CZ" dirty="0" smtClean="0"/>
              <a:t>.</a:t>
            </a:r>
          </a:p>
          <a:p>
            <a:r>
              <a:rPr lang="cs-CZ" dirty="0" smtClean="0"/>
              <a:t>Krajina vždy slouží k bydlení, práci a odpočinku </a:t>
            </a:r>
            <a:r>
              <a:rPr lang="cs-CZ" dirty="0" smtClean="0"/>
              <a:t>člověka</a:t>
            </a:r>
          </a:p>
          <a:p>
            <a:r>
              <a:rPr lang="cs-CZ" dirty="0" smtClean="0"/>
              <a:t>Člověk v krajině nejen bydlí, pracuje a odpočívá, čili rozmanitě ji využívá a mění, ale také krajinu rozmanitými způsoby v její existenci </a:t>
            </a:r>
            <a:r>
              <a:rPr lang="cs-CZ" dirty="0" smtClean="0"/>
              <a:t>a </a:t>
            </a:r>
            <a:r>
              <a:rPr lang="cs-CZ" dirty="0" smtClean="0"/>
              <a:t>dalším vývoji ohrožuje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Řešení problémů v krajině vyžaduje systémový </a:t>
            </a:r>
            <a:r>
              <a:rPr lang="cs-CZ" dirty="0" smtClean="0"/>
              <a:t>přístup a komplexní </a:t>
            </a:r>
            <a:r>
              <a:rPr lang="cs-CZ" dirty="0" smtClean="0"/>
              <a:t>průzkum</a:t>
            </a:r>
          </a:p>
          <a:p>
            <a:r>
              <a:rPr lang="cs-CZ" dirty="0" smtClean="0"/>
              <a:t> nutná spolupráce </a:t>
            </a:r>
            <a:r>
              <a:rPr lang="cs-CZ" dirty="0" smtClean="0"/>
              <a:t>vědních </a:t>
            </a:r>
            <a:r>
              <a:rPr lang="cs-CZ" dirty="0" smtClean="0"/>
              <a:t>disciplín: geografie a její nauka o krajině, </a:t>
            </a:r>
            <a:r>
              <a:rPr lang="cs-CZ" dirty="0" smtClean="0"/>
              <a:t>ekologie a </a:t>
            </a:r>
            <a:r>
              <a:rPr lang="cs-CZ" dirty="0" smtClean="0"/>
              <a:t>environmentalistika.</a:t>
            </a:r>
          </a:p>
          <a:p>
            <a:r>
              <a:rPr lang="cs-CZ" dirty="0" smtClean="0"/>
              <a:t>nebývalé prostorové důsledky působení člověka na kvalitu prostředí způsobily renesanci geografického zájmu o dynamické jevy v krajině.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krajina, ať již přírodní nebo člověkem ovlivněná, představuje pro člověka rozmanitá rizika,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Evropskou úmluvu o krajině“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Společenská potřeba a nutnost </a:t>
            </a:r>
            <a:r>
              <a:rPr lang="cs-CZ" dirty="0" smtClean="0"/>
              <a:t>studia a poznání krajiny na všech úrovních ve prospěch jejího zachování a pozitivního rozvoje do </a:t>
            </a:r>
            <a:r>
              <a:rPr lang="cs-CZ" dirty="0" smtClean="0"/>
              <a:t>budoucnosti vyústila v podpis „Evropské úmluvy </a:t>
            </a:r>
            <a:r>
              <a:rPr lang="cs-CZ" dirty="0" smtClean="0"/>
              <a:t>o krajině“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Nauka o krajině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Nauku o krajině </a:t>
            </a:r>
            <a:endParaRPr lang="cs-CZ" b="1" dirty="0" smtClean="0"/>
          </a:p>
          <a:p>
            <a:r>
              <a:rPr lang="cs-CZ" dirty="0" smtClean="0"/>
              <a:t>(</a:t>
            </a:r>
            <a:r>
              <a:rPr lang="cs-CZ" dirty="0" err="1" smtClean="0"/>
              <a:t>Landschafslehre</a:t>
            </a:r>
            <a:r>
              <a:rPr lang="cs-CZ" dirty="0" smtClean="0"/>
              <a:t>, </a:t>
            </a:r>
            <a:r>
              <a:rPr lang="cs-CZ" dirty="0" err="1" smtClean="0"/>
              <a:t>landšaftověděnije</a:t>
            </a:r>
            <a:r>
              <a:rPr lang="cs-CZ" dirty="0" smtClean="0"/>
              <a:t>, science de </a:t>
            </a:r>
            <a:r>
              <a:rPr lang="cs-CZ" dirty="0" err="1" smtClean="0"/>
              <a:t>paysage</a:t>
            </a:r>
            <a:r>
              <a:rPr lang="cs-CZ" dirty="0" smtClean="0"/>
              <a:t>, </a:t>
            </a:r>
            <a:r>
              <a:rPr lang="cs-CZ" dirty="0" err="1" smtClean="0"/>
              <a:t>landscape</a:t>
            </a:r>
            <a:r>
              <a:rPr lang="cs-CZ" dirty="0" smtClean="0"/>
              <a:t> science) </a:t>
            </a:r>
            <a:endParaRPr lang="cs-CZ" dirty="0" smtClean="0"/>
          </a:p>
          <a:p>
            <a:r>
              <a:rPr lang="cs-CZ" dirty="0" smtClean="0"/>
              <a:t>Je geografická disciplína zabývající se syntetickým studiem </a:t>
            </a:r>
            <a:r>
              <a:rPr lang="cs-CZ" dirty="0" err="1" smtClean="0"/>
              <a:t>geosystémů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Těžiště </a:t>
            </a:r>
            <a:r>
              <a:rPr lang="cs-CZ" dirty="0" err="1" smtClean="0"/>
              <a:t>NoK</a:t>
            </a:r>
            <a:r>
              <a:rPr lang="cs-CZ" dirty="0" smtClean="0"/>
              <a:t> spočívá </a:t>
            </a:r>
            <a:r>
              <a:rPr lang="cs-CZ" b="1" dirty="0" smtClean="0"/>
              <a:t>ve fyzické </a:t>
            </a:r>
            <a:r>
              <a:rPr lang="cs-CZ" b="1" dirty="0" smtClean="0"/>
              <a:t>geografii.</a:t>
            </a:r>
            <a:endParaRPr lang="cs-CZ" dirty="0" smtClean="0"/>
          </a:p>
          <a:p>
            <a:r>
              <a:rPr lang="cs-CZ" dirty="0" smtClean="0"/>
              <a:t>charakterizuje  ji </a:t>
            </a:r>
            <a:r>
              <a:rPr lang="cs-CZ" b="1" dirty="0" smtClean="0"/>
              <a:t>komplexně systémový výzkum </a:t>
            </a:r>
            <a:r>
              <a:rPr lang="cs-CZ" b="1" dirty="0" smtClean="0"/>
              <a:t>krajiny, </a:t>
            </a:r>
            <a:r>
              <a:rPr lang="cs-CZ" dirty="0" smtClean="0"/>
              <a:t>vztahu krajiny k </a:t>
            </a:r>
            <a:r>
              <a:rPr lang="cs-CZ" dirty="0" smtClean="0"/>
              <a:t>rozmanitým aktivitám lidské společnosti</a:t>
            </a:r>
            <a:r>
              <a:rPr lang="cs-CZ" dirty="0" smtClean="0"/>
              <a:t>.. 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3276600"/>
            <a:ext cx="4495800" cy="2178050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cs-CZ" smtClean="0">
              <a:solidFill>
                <a:srgbClr val="000000"/>
              </a:solidFill>
            </a:endParaRPr>
          </a:p>
          <a:p>
            <a:pPr>
              <a:defRPr/>
            </a:pPr>
            <a:endParaRPr lang="cs-CZ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smtClean="0">
                <a:solidFill>
                  <a:srgbClr val="000000"/>
                </a:solidFill>
              </a:rPr>
              <a:t>    krajinná sféra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r>
              <a:rPr lang="cs-CZ" sz="3200" smtClean="0"/>
              <a:t>Přehled systému geografických věd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438400" y="4038600"/>
            <a:ext cx="1143000" cy="381000"/>
          </a:xfrm>
          <a:prstGeom prst="rect">
            <a:avLst/>
          </a:prstGeom>
          <a:gradFill rotWithShape="0">
            <a:gsLst>
              <a:gs pos="0">
                <a:srgbClr val="78CB6F"/>
              </a:gs>
              <a:gs pos="5000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FZG</a:t>
            </a: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038600" y="4038600"/>
            <a:ext cx="1219200" cy="381000"/>
          </a:xfrm>
          <a:prstGeom prst="rect">
            <a:avLst/>
          </a:prstGeom>
          <a:gradFill rotWithShape="0">
            <a:gsLst>
              <a:gs pos="0">
                <a:srgbClr val="28345B"/>
              </a:gs>
              <a:gs pos="50000">
                <a:srgbClr val="5670C4"/>
              </a:gs>
              <a:gs pos="100000">
                <a:srgbClr val="28345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SG</a:t>
            </a: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838200" y="1447800"/>
            <a:ext cx="7391400" cy="914400"/>
          </a:xfrm>
          <a:prstGeom prst="rect">
            <a:avLst/>
          </a:prstGeom>
          <a:gradFill rotWithShape="0">
            <a:gsLst>
              <a:gs pos="0">
                <a:srgbClr val="7EC53D"/>
              </a:gs>
              <a:gs pos="100000">
                <a:srgbClr val="3A5B1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kartografie a geoinformatika</a:t>
            </a:r>
          </a:p>
          <a:p>
            <a:pPr algn="ctr"/>
            <a:r>
              <a:rPr lang="cs-CZ">
                <a:solidFill>
                  <a:srgbClr val="000000"/>
                </a:solidFill>
              </a:rPr>
              <a:t>obecná k, tematická k., GIS, DPZ, GPS, fotogrammetrie, </a:t>
            </a:r>
          </a:p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457200" y="2819400"/>
            <a:ext cx="2133600" cy="685800"/>
          </a:xfrm>
          <a:prstGeom prst="rect">
            <a:avLst/>
          </a:prstGeom>
          <a:gradFill rotWithShape="0">
            <a:gsLst>
              <a:gs pos="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>
                <a:solidFill>
                  <a:srgbClr val="000000"/>
                </a:solidFill>
              </a:rPr>
              <a:t>Vědy o  fzg. komplexu: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obecná fyzická geografie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paleogeografie</a:t>
            </a: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228600" y="3962400"/>
            <a:ext cx="2133600" cy="1828800"/>
          </a:xfrm>
          <a:prstGeom prst="rect">
            <a:avLst/>
          </a:prstGeom>
          <a:solidFill>
            <a:srgbClr val="78CB6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>
                <a:solidFill>
                  <a:srgbClr val="000000"/>
                </a:solidFill>
              </a:rPr>
              <a:t>Vědy  fzg.složkách:</a:t>
            </a:r>
          </a:p>
          <a:p>
            <a:r>
              <a:rPr lang="cs-CZ" sz="1800" b="1">
                <a:solidFill>
                  <a:srgbClr val="000000"/>
                </a:solidFill>
              </a:rPr>
              <a:t>geomorfologie</a:t>
            </a:r>
          </a:p>
          <a:p>
            <a:r>
              <a:rPr lang="cs-CZ" sz="1800" b="1">
                <a:solidFill>
                  <a:srgbClr val="000000"/>
                </a:solidFill>
              </a:rPr>
              <a:t>klimatologie</a:t>
            </a:r>
          </a:p>
          <a:p>
            <a:r>
              <a:rPr lang="cs-CZ" sz="1800" b="1">
                <a:solidFill>
                  <a:srgbClr val="000000"/>
                </a:solidFill>
              </a:rPr>
              <a:t>hydrogeografie a oceanografie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pedogeogfrafie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biogeografie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geografie přír. zdrojů“</a:t>
            </a: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5562600" y="2514600"/>
            <a:ext cx="3124200" cy="1219200"/>
          </a:xfrm>
          <a:prstGeom prst="rect">
            <a:avLst/>
          </a:prstGeom>
          <a:gradFill rotWithShape="0">
            <a:gsLst>
              <a:gs pos="0">
                <a:srgbClr val="28345B"/>
              </a:gs>
              <a:gs pos="100000">
                <a:srgbClr val="5670C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 u="sng">
                <a:solidFill>
                  <a:srgbClr val="000000"/>
                </a:solidFill>
              </a:rPr>
              <a:t>Vědy o sg. komplexu</a:t>
            </a:r>
          </a:p>
          <a:p>
            <a:r>
              <a:rPr lang="cs-CZ" sz="1800" b="1">
                <a:solidFill>
                  <a:srgbClr val="000000"/>
                </a:solidFill>
              </a:rPr>
              <a:t>obecná socioekonomická geografie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historická geografie</a:t>
            </a: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5486400" y="3733800"/>
            <a:ext cx="3657600" cy="1447800"/>
          </a:xfrm>
          <a:prstGeom prst="rect">
            <a:avLst/>
          </a:prstGeom>
          <a:solidFill>
            <a:srgbClr val="5670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u="sng">
                <a:solidFill>
                  <a:srgbClr val="000000"/>
                </a:solidFill>
              </a:rPr>
              <a:t>Vědy o sg.složkách: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obyvatel,  g. sídel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průmyslu, g. zemědělství, g. dopravy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služeb, g. rekreace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vědy a kultury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1905000" y="5486400"/>
            <a:ext cx="2286000" cy="914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>
                <a:solidFill>
                  <a:srgbClr val="000000"/>
                </a:solidFill>
              </a:rPr>
              <a:t>Vědy o regionech: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regionální geografie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politická geografie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4191000" y="5181600"/>
            <a:ext cx="2743200" cy="1676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>
                <a:solidFill>
                  <a:srgbClr val="000000"/>
                </a:solidFill>
              </a:rPr>
              <a:t>Vědy o systémech a vědě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nauka o krajině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geoekologie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planetární geografie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teoretická geografie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Objekt a předmět Nauky o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 smtClean="0"/>
              <a:t>Objektem</a:t>
            </a:r>
            <a:r>
              <a:rPr lang="cs-CZ" dirty="0" smtClean="0"/>
              <a:t> studia nauky o krajině je </a:t>
            </a:r>
            <a:r>
              <a:rPr lang="cs-CZ" b="1" dirty="0" smtClean="0"/>
              <a:t>krajinná sféra Země</a:t>
            </a:r>
            <a:r>
              <a:rPr lang="cs-CZ" dirty="0" smtClean="0"/>
              <a:t>, resp. </a:t>
            </a:r>
            <a:r>
              <a:rPr lang="cs-CZ" b="1" dirty="0" smtClean="0"/>
              <a:t>její teritoriálně omezené segmenty - krajiny</a:t>
            </a:r>
            <a:r>
              <a:rPr lang="cs-CZ" dirty="0" smtClean="0"/>
              <a:t>. </a:t>
            </a:r>
          </a:p>
          <a:p>
            <a:endParaRPr lang="cs-CZ" b="1" dirty="0" smtClean="0"/>
          </a:p>
          <a:p>
            <a:r>
              <a:rPr lang="cs-CZ" b="1" dirty="0" smtClean="0"/>
              <a:t>Předmětem</a:t>
            </a:r>
            <a:r>
              <a:rPr lang="cs-CZ" dirty="0" smtClean="0"/>
              <a:t> </a:t>
            </a:r>
            <a:r>
              <a:rPr lang="cs-CZ" dirty="0" smtClean="0"/>
              <a:t>výzkumu </a:t>
            </a:r>
            <a:r>
              <a:rPr lang="cs-CZ" dirty="0" err="1" smtClean="0"/>
              <a:t>NoK</a:t>
            </a:r>
            <a:r>
              <a:rPr lang="cs-CZ" dirty="0" smtClean="0"/>
              <a:t> jsou jejich jednotlivé </a:t>
            </a:r>
            <a:r>
              <a:rPr lang="cs-CZ" b="1" dirty="0" smtClean="0"/>
              <a:t>vlastnosti, zákonitosti a </a:t>
            </a:r>
            <a:r>
              <a:rPr lang="cs-CZ" b="1" dirty="0" smtClean="0"/>
              <a:t>vazby v krajině.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moderní nauky o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snaha </a:t>
            </a:r>
            <a:r>
              <a:rPr lang="cs-CZ" b="1" dirty="0" smtClean="0"/>
              <a:t>o syntézu poznatků</a:t>
            </a:r>
            <a:r>
              <a:rPr lang="cs-CZ" dirty="0" smtClean="0"/>
              <a:t> pořizovaných dílčími vědami studujícími územní aspekty složek přírody a později i společnosti</a:t>
            </a:r>
            <a:r>
              <a:rPr lang="cs-CZ" dirty="0" smtClean="0"/>
              <a:t>.</a:t>
            </a:r>
          </a:p>
          <a:p>
            <a:r>
              <a:rPr lang="cs-CZ" b="1" dirty="0" smtClean="0"/>
              <a:t>zásadní impulz k formování celostního chápání přírody</a:t>
            </a:r>
            <a:r>
              <a:rPr lang="cs-CZ" dirty="0" smtClean="0"/>
              <a:t> naší planety přinesly pozdně středověké a novověké </a:t>
            </a:r>
            <a:r>
              <a:rPr lang="cs-CZ" b="1" dirty="0" smtClean="0"/>
              <a:t>zámořské </a:t>
            </a:r>
            <a:r>
              <a:rPr lang="cs-CZ" b="1" dirty="0" smtClean="0"/>
              <a:t>plavby</a:t>
            </a:r>
          </a:p>
          <a:p>
            <a:r>
              <a:rPr lang="cs-CZ" b="1" dirty="0" smtClean="0"/>
              <a:t>renesance</a:t>
            </a:r>
            <a:r>
              <a:rPr lang="cs-CZ" dirty="0" smtClean="0"/>
              <a:t> a později </a:t>
            </a:r>
            <a:r>
              <a:rPr lang="cs-CZ" b="1" dirty="0" smtClean="0"/>
              <a:t>osvícenství</a:t>
            </a:r>
            <a:r>
              <a:rPr lang="cs-CZ" b="1" dirty="0" smtClean="0"/>
              <a:t>.</a:t>
            </a:r>
          </a:p>
          <a:p>
            <a:r>
              <a:rPr lang="cs-CZ" b="1" dirty="0" err="1" smtClean="0"/>
              <a:t>Bernhardt</a:t>
            </a:r>
            <a:r>
              <a:rPr lang="cs-CZ" b="1" dirty="0" smtClean="0"/>
              <a:t> </a:t>
            </a:r>
            <a:r>
              <a:rPr lang="cs-CZ" b="1" dirty="0" err="1" smtClean="0"/>
              <a:t>Varenius</a:t>
            </a:r>
            <a:r>
              <a:rPr lang="cs-CZ" dirty="0" smtClean="0"/>
              <a:t> svoji </a:t>
            </a:r>
            <a:r>
              <a:rPr lang="cs-CZ" b="1" dirty="0" smtClean="0"/>
              <a:t>práci „Všeobecná geografie“ (1650</a:t>
            </a:r>
            <a:r>
              <a:rPr lang="cs-CZ" dirty="0" smtClean="0"/>
              <a:t>), ve které Zemi popisuje jako </a:t>
            </a:r>
            <a:r>
              <a:rPr lang="cs-CZ" dirty="0" err="1" smtClean="0"/>
              <a:t>zeměvodní</a:t>
            </a:r>
            <a:r>
              <a:rPr lang="cs-CZ" dirty="0" smtClean="0"/>
              <a:t> planetu s prolínajícími se </a:t>
            </a:r>
            <a:r>
              <a:rPr lang="cs-CZ" dirty="0" smtClean="0"/>
              <a:t>živly</a:t>
            </a:r>
          </a:p>
          <a:p>
            <a:r>
              <a:rPr lang="cs-CZ" b="1" dirty="0" smtClean="0"/>
              <a:t>Emmanuel Kant</a:t>
            </a:r>
            <a:r>
              <a:rPr lang="cs-CZ" dirty="0" smtClean="0"/>
              <a:t> </a:t>
            </a:r>
            <a:r>
              <a:rPr lang="cs-CZ" dirty="0" smtClean="0"/>
              <a:t>:</a:t>
            </a:r>
            <a:r>
              <a:rPr lang="cs-CZ" b="1" dirty="0" smtClean="0"/>
              <a:t>„</a:t>
            </a:r>
            <a:r>
              <a:rPr lang="cs-CZ" b="1" dirty="0" err="1" smtClean="0"/>
              <a:t>Physische</a:t>
            </a:r>
            <a:r>
              <a:rPr lang="cs-CZ" b="1" dirty="0" smtClean="0"/>
              <a:t> </a:t>
            </a:r>
            <a:r>
              <a:rPr lang="cs-CZ" b="1" dirty="0" err="1" smtClean="0"/>
              <a:t>Geographie</a:t>
            </a:r>
            <a:r>
              <a:rPr lang="cs-CZ" b="1" dirty="0" smtClean="0"/>
              <a:t>“</a:t>
            </a:r>
            <a:r>
              <a:rPr lang="cs-CZ" dirty="0" smtClean="0"/>
              <a:t>, 18.st.</a:t>
            </a:r>
          </a:p>
          <a:p>
            <a:r>
              <a:rPr lang="cs-CZ" b="1" dirty="0" smtClean="0"/>
              <a:t>chyběla integrující teoretická základna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b="1" dirty="0" smtClean="0"/>
              <a:t>Alexandr </a:t>
            </a:r>
            <a:r>
              <a:rPr lang="cs-CZ" b="1" dirty="0" err="1" smtClean="0"/>
              <a:t>von</a:t>
            </a:r>
            <a:r>
              <a:rPr lang="cs-CZ" b="1" dirty="0" smtClean="0"/>
              <a:t> </a:t>
            </a:r>
            <a:r>
              <a:rPr lang="cs-CZ" b="1" dirty="0" err="1" smtClean="0"/>
              <a:t>Humboldt</a:t>
            </a:r>
            <a:r>
              <a:rPr lang="cs-CZ" dirty="0" smtClean="0"/>
              <a:t> </a:t>
            </a:r>
          </a:p>
          <a:p>
            <a:r>
              <a:rPr lang="cs-CZ" dirty="0" smtClean="0"/>
              <a:t>Pojem nauky o krajině se objevuje koncem 19. století v dílech německých </a:t>
            </a:r>
            <a:r>
              <a:rPr lang="cs-CZ" dirty="0" smtClean="0"/>
              <a:t>geografů</a:t>
            </a:r>
          </a:p>
          <a:p>
            <a:r>
              <a:rPr lang="cs-CZ" b="1" dirty="0" smtClean="0"/>
              <a:t>)</a:t>
            </a:r>
            <a:r>
              <a:rPr lang="cs-CZ" dirty="0" smtClean="0"/>
              <a:t>.</a:t>
            </a:r>
          </a:p>
          <a:p>
            <a:r>
              <a:rPr lang="cs-CZ" dirty="0" smtClean="0"/>
              <a:t>snaha o chápání a prezentaci </a:t>
            </a:r>
            <a:r>
              <a:rPr lang="cs-CZ" dirty="0" smtClean="0"/>
              <a:t>krajiny </a:t>
            </a:r>
            <a:r>
              <a:rPr lang="cs-CZ" dirty="0" smtClean="0"/>
              <a:t>jako </a:t>
            </a:r>
            <a:r>
              <a:rPr lang="cs-CZ" b="1" dirty="0" smtClean="0"/>
              <a:t>jednotného projevu</a:t>
            </a:r>
            <a:r>
              <a:rPr lang="cs-CZ" dirty="0" smtClean="0"/>
              <a:t> spolupůsobení jednotlivých složek </a:t>
            </a:r>
            <a:r>
              <a:rPr lang="cs-CZ" dirty="0" smtClean="0"/>
              <a:t> přírody a člověka </a:t>
            </a:r>
          </a:p>
          <a:p>
            <a:r>
              <a:rPr lang="cs-CZ" b="1" dirty="0" smtClean="0"/>
              <a:t>ruské (sovětské) a německé krajinářské školy</a:t>
            </a:r>
            <a:r>
              <a:rPr lang="cs-CZ" dirty="0" smtClean="0"/>
              <a:t>.</a:t>
            </a:r>
            <a:r>
              <a:rPr lang="cs-CZ" b="1" dirty="0" smtClean="0"/>
              <a:t> </a:t>
            </a:r>
            <a:r>
              <a:rPr lang="cs-CZ" b="1" dirty="0" err="1" smtClean="0"/>
              <a:t>Sočava</a:t>
            </a:r>
            <a:r>
              <a:rPr lang="cs-CZ" b="1" dirty="0" smtClean="0"/>
              <a:t> </a:t>
            </a:r>
            <a:r>
              <a:rPr lang="cs-CZ" dirty="0" smtClean="0"/>
              <a:t>a  </a:t>
            </a:r>
            <a:r>
              <a:rPr lang="cs-CZ" b="1" dirty="0" smtClean="0"/>
              <a:t>C. Troll (1939 </a:t>
            </a:r>
            <a:r>
              <a:rPr lang="cs-CZ" b="1" dirty="0" smtClean="0"/>
              <a:t>– </a:t>
            </a:r>
            <a:r>
              <a:rPr lang="cs-CZ" b="1" dirty="0" err="1" smtClean="0"/>
              <a:t>Landschaftsökologie</a:t>
            </a:r>
            <a:endParaRPr lang="cs-CZ" b="1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</a:t>
            </a:r>
            <a:r>
              <a:rPr lang="cs-CZ" dirty="0" err="1" smtClean="0"/>
              <a:t>NoK</a:t>
            </a:r>
            <a:r>
              <a:rPr lang="cs-CZ" dirty="0" smtClean="0"/>
              <a:t> a české  země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smtClean="0"/>
              <a:t> české země</a:t>
            </a:r>
            <a:r>
              <a:rPr lang="cs-CZ" dirty="0" smtClean="0"/>
              <a:t>-  20 st.,  </a:t>
            </a:r>
            <a:r>
              <a:rPr lang="cs-CZ" b="1" dirty="0" smtClean="0"/>
              <a:t>prof. Karel </a:t>
            </a:r>
            <a:r>
              <a:rPr lang="cs-CZ" b="1" dirty="0" err="1" smtClean="0"/>
              <a:t>Kořistka</a:t>
            </a:r>
            <a:endParaRPr lang="cs-CZ" b="1" dirty="0" smtClean="0"/>
          </a:p>
          <a:p>
            <a:r>
              <a:rPr lang="cs-CZ" b="1" dirty="0" smtClean="0"/>
              <a:t>Česká vědecká obec byla těžce postižená násilnou smrtí řady svých představitelů během německé okupace</a:t>
            </a:r>
          </a:p>
          <a:p>
            <a:r>
              <a:rPr lang="cs-CZ" dirty="0" smtClean="0"/>
              <a:t>vznik </a:t>
            </a:r>
            <a:r>
              <a:rPr lang="cs-CZ" b="1" dirty="0" smtClean="0"/>
              <a:t>Československé akademie věd (od roku 1953),</a:t>
            </a:r>
            <a:r>
              <a:rPr lang="cs-CZ" dirty="0" smtClean="0"/>
              <a:t> preference odvětvového výzkumu a spíše analytické geografie</a:t>
            </a:r>
          </a:p>
          <a:p>
            <a:r>
              <a:rPr lang="cs-CZ" dirty="0" smtClean="0"/>
              <a:t>nové </a:t>
            </a:r>
            <a:r>
              <a:rPr lang="cs-CZ" b="1" dirty="0" smtClean="0"/>
              <a:t>pojmy: "přírodní prostředí", "rovnováha krajiny", "krajinný typ", "degradace </a:t>
            </a:r>
            <a:r>
              <a:rPr lang="cs-CZ" b="1" dirty="0" smtClean="0"/>
              <a:t>krajiny„</a:t>
            </a:r>
          </a:p>
          <a:p>
            <a:r>
              <a:rPr lang="cs-CZ" b="1" dirty="0" smtClean="0"/>
              <a:t> vznik Ústavu </a:t>
            </a:r>
            <a:r>
              <a:rPr lang="cs-CZ" b="1" dirty="0" smtClean="0"/>
              <a:t>krajinné ekologie </a:t>
            </a:r>
            <a:r>
              <a:rPr lang="cs-CZ" b="1" dirty="0" smtClean="0"/>
              <a:t>ČSAV v </a:t>
            </a:r>
            <a:r>
              <a:rPr lang="cs-CZ" b="1" dirty="0" smtClean="0"/>
              <a:t>roce 1971,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b="1" dirty="0" smtClean="0"/>
              <a:t>Období 90. let</a:t>
            </a:r>
            <a:r>
              <a:rPr lang="cs-CZ" dirty="0" smtClean="0"/>
              <a:t> a následující je charakteristické rostoucím podílem </a:t>
            </a:r>
            <a:r>
              <a:rPr lang="cs-CZ" b="1" dirty="0" smtClean="0"/>
              <a:t>digitálního zpracování dat</a:t>
            </a:r>
            <a:r>
              <a:rPr lang="cs-CZ" dirty="0" smtClean="0"/>
              <a:t> o krajině</a:t>
            </a:r>
            <a:r>
              <a:rPr lang="cs-CZ" dirty="0" smtClean="0"/>
              <a:t>.</a:t>
            </a:r>
            <a:r>
              <a:rPr lang="cs-CZ" b="1" dirty="0" smtClean="0"/>
              <a:t> digitální technologie sběru, zpracování a prezentace dat a výsledků </a:t>
            </a:r>
            <a:r>
              <a:rPr lang="cs-CZ" dirty="0" smtClean="0"/>
              <a:t>dnes vycházejí z vícevrstevného (viz. GIS), avšak integrovaného uspořádání krajinářských poznatků. V něm se kombinují </a:t>
            </a:r>
            <a:r>
              <a:rPr lang="cs-CZ" b="1" dirty="0" smtClean="0"/>
              <a:t>dvě hlavní skupiny údajů: 1 - o přírodním pozadí, 2 - o současném využívání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od roku 2007 </a:t>
            </a:r>
            <a:r>
              <a:rPr lang="cs-CZ" dirty="0" smtClean="0"/>
              <a:t>vydávání odborného </a:t>
            </a:r>
            <a:r>
              <a:rPr lang="cs-CZ" b="1" dirty="0" smtClean="0"/>
              <a:t>časopisu </a:t>
            </a:r>
            <a:r>
              <a:rPr lang="cs-CZ" b="1" dirty="0" err="1" smtClean="0"/>
              <a:t>Landscape</a:t>
            </a:r>
            <a:r>
              <a:rPr lang="cs-CZ" b="1" dirty="0" smtClean="0"/>
              <a:t> </a:t>
            </a:r>
            <a:r>
              <a:rPr lang="cs-CZ" b="1" dirty="0" err="1" smtClean="0"/>
              <a:t>Ecology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Krajina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Krajina je životním prostředím člověka a ostatních organismů. Krajinu tvoří její jednotlivé </a:t>
            </a:r>
            <a:r>
              <a:rPr lang="cs-CZ" b="1" dirty="0" smtClean="0"/>
              <a:t>přírodní složky (voda, vzduch, energie, geologický podklad s reliéfem, půdy a biota</a:t>
            </a:r>
            <a:r>
              <a:rPr lang="cs-CZ" dirty="0" smtClean="0"/>
              <a:t>) a udržují, resp. vyvíjí se díky působení </a:t>
            </a:r>
            <a:r>
              <a:rPr lang="cs-CZ" b="1" dirty="0" smtClean="0"/>
              <a:t>přirozených procesů</a:t>
            </a:r>
            <a:r>
              <a:rPr lang="cs-CZ" dirty="0" smtClean="0"/>
              <a:t>. V krajině se vyskytují dále výtvory člověka a působí jeho aktivity. 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atlasová tvorba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/>
              <a:t>Atlas obyvatelstva a bydlení ČSSR - mapa Přírodní prostředí v měřítku 1:750 000,</a:t>
            </a:r>
          </a:p>
          <a:p>
            <a:r>
              <a:rPr lang="cs-CZ" b="1" dirty="0" smtClean="0"/>
              <a:t>Atlas životního prostředí a zdraví obyvatelstva ČSFR - mapa Přírodní krajinné typy v měřítku 1:1 000 </a:t>
            </a:r>
            <a:r>
              <a:rPr lang="cs-CZ" b="1" dirty="0" err="1" smtClean="0"/>
              <a:t>000</a:t>
            </a:r>
            <a:r>
              <a:rPr lang="cs-CZ" b="1" dirty="0" smtClean="0"/>
              <a:t>,</a:t>
            </a:r>
            <a:r>
              <a:rPr lang="cs-CZ" dirty="0" smtClean="0"/>
              <a:t> pro něž koncepčním vzorem byla mapa </a:t>
            </a:r>
            <a:r>
              <a:rPr lang="cs-CZ" b="1" dirty="0" smtClean="0"/>
              <a:t>"</a:t>
            </a:r>
            <a:r>
              <a:rPr lang="cs-CZ" b="1" dirty="0" err="1" smtClean="0"/>
              <a:t>Prírodné</a:t>
            </a:r>
            <a:r>
              <a:rPr lang="cs-CZ" b="1" dirty="0" smtClean="0"/>
              <a:t> (</a:t>
            </a:r>
            <a:r>
              <a:rPr lang="cs-CZ" b="1" dirty="0" err="1" smtClean="0"/>
              <a:t>geoekologické</a:t>
            </a:r>
            <a:r>
              <a:rPr lang="cs-CZ" b="1" dirty="0" smtClean="0"/>
              <a:t> krajinné) typy" z </a:t>
            </a:r>
            <a:r>
              <a:rPr lang="cs-CZ" b="1" dirty="0" smtClean="0"/>
              <a:t>Atlasu SSR</a:t>
            </a:r>
          </a:p>
          <a:p>
            <a:r>
              <a:rPr lang="cs-CZ" b="1" dirty="0" smtClean="0"/>
              <a:t>Dokončuje se Atlas krajiny České republiky (2009)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vznik řady národních a regionálních </a:t>
            </a:r>
            <a:r>
              <a:rPr lang="cs-CZ" b="1" dirty="0" smtClean="0"/>
              <a:t>škol</a:t>
            </a:r>
          </a:p>
          <a:p>
            <a:r>
              <a:rPr lang="cs-CZ" b="1" dirty="0" smtClean="0"/>
              <a:t>pojmová </a:t>
            </a:r>
            <a:r>
              <a:rPr lang="cs-CZ" b="1" dirty="0" smtClean="0"/>
              <a:t>roztříštěnost,</a:t>
            </a:r>
          </a:p>
          <a:p>
            <a:r>
              <a:rPr lang="cs-CZ" b="1" dirty="0" smtClean="0"/>
              <a:t>preference různých stránek krajinných jednotek při studiu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b="1" dirty="0" smtClean="0"/>
              <a:t> rozdílném </a:t>
            </a:r>
            <a:r>
              <a:rPr lang="cs-CZ" b="1" dirty="0" smtClean="0"/>
              <a:t>chápání krajinných </a:t>
            </a:r>
            <a:r>
              <a:rPr lang="cs-CZ" b="1" dirty="0" smtClean="0"/>
              <a:t>jednotek 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8763" y="836613"/>
            <a:ext cx="8885237" cy="452437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Vědy studující krajinu</a:t>
            </a:r>
          </a:p>
        </p:txBody>
      </p:sp>
      <p:pic>
        <p:nvPicPr>
          <p:cNvPr id="118789" name="Picture 5" descr="1_Geoeko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457325"/>
            <a:ext cx="6767513" cy="5400675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549275"/>
            <a:ext cx="7832725" cy="1511300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Krajina v geografii</a:t>
            </a:r>
          </a:p>
        </p:txBody>
      </p:sp>
      <p:pic>
        <p:nvPicPr>
          <p:cNvPr id="121863" name="Picture 7" descr="harozklasip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76475"/>
            <a:ext cx="3844925" cy="4581525"/>
          </a:xfrm>
          <a:noFill/>
          <a:ln/>
        </p:spPr>
      </p:pic>
      <p:pic>
        <p:nvPicPr>
          <p:cNvPr id="121865" name="Picture 9" descr="reakraNewMend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4300" y="2276475"/>
            <a:ext cx="5219700" cy="4581525"/>
          </a:xfrm>
          <a:noFill/>
          <a:ln/>
        </p:spPr>
      </p:pic>
      <p:pic>
        <p:nvPicPr>
          <p:cNvPr id="121868" name="Picture 12" descr="MODEL1a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35825" y="692150"/>
            <a:ext cx="1908175" cy="2089150"/>
          </a:xfrm>
          <a:noFill/>
          <a:ln/>
        </p:spPr>
      </p:pic>
      <p:pic>
        <p:nvPicPr>
          <p:cNvPr id="6" name="Picture 5" descr="1_Geoek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4282" y="142852"/>
            <a:ext cx="1611294" cy="128586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20725"/>
          </a:xfrm>
        </p:spPr>
        <p:txBody>
          <a:bodyPr/>
          <a:lstStyle/>
          <a:p>
            <a:r>
              <a:rPr lang="cs-CZ" sz="4000" b="1">
                <a:latin typeface="Arial" pitchFamily="34" charset="0"/>
              </a:rPr>
              <a:t>Krajina v krajinné ekologii</a:t>
            </a:r>
          </a:p>
        </p:txBody>
      </p:sp>
      <p:pic>
        <p:nvPicPr>
          <p:cNvPr id="125957" name="Picture 5" descr="MODEL5_krajeko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22563"/>
            <a:ext cx="4354513" cy="4135437"/>
          </a:xfrm>
          <a:noFill/>
          <a:ln/>
        </p:spPr>
      </p:pic>
      <p:pic>
        <p:nvPicPr>
          <p:cNvPr id="125959" name="Picture 7" descr="ekstabploch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2789238"/>
            <a:ext cx="4643437" cy="4068762"/>
          </a:xfrm>
          <a:noFill/>
          <a:ln/>
        </p:spPr>
      </p:pic>
      <p:pic>
        <p:nvPicPr>
          <p:cNvPr id="125964" name="Picture 12" descr="StM-USES_col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775" y="1397000"/>
            <a:ext cx="2663825" cy="2224088"/>
          </a:xfrm>
          <a:noFill/>
          <a:ln/>
        </p:spPr>
      </p:pic>
      <p:pic>
        <p:nvPicPr>
          <p:cNvPr id="6" name="Picture 5" descr="1_Geoek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4282" y="142852"/>
            <a:ext cx="2058914" cy="1643074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34938" y="549275"/>
            <a:ext cx="8885237" cy="792163"/>
          </a:xfrm>
        </p:spPr>
        <p:txBody>
          <a:bodyPr>
            <a:normAutofit fontScale="90000"/>
          </a:bodyPr>
          <a:lstStyle/>
          <a:p>
            <a:r>
              <a:rPr lang="cs-CZ" b="1">
                <a:latin typeface="Arial" pitchFamily="34" charset="0"/>
              </a:rPr>
              <a:t>Krajina v geoekologii</a:t>
            </a:r>
          </a:p>
        </p:txBody>
      </p:sp>
      <p:pic>
        <p:nvPicPr>
          <p:cNvPr id="131077" name="Picture 5" descr="S1840LUjedn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484313"/>
            <a:ext cx="3492500" cy="2733675"/>
          </a:xfrm>
          <a:noFill/>
          <a:ln/>
        </p:spPr>
      </p:pic>
      <p:pic>
        <p:nvPicPr>
          <p:cNvPr id="131079" name="Picture 7" descr="S1935LUjedn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1341438"/>
            <a:ext cx="3635375" cy="2854325"/>
          </a:xfrm>
          <a:noFill/>
          <a:ln/>
        </p:spPr>
      </p:pic>
      <p:pic>
        <p:nvPicPr>
          <p:cNvPr id="131081" name="Picture 9" descr="S2002LUjedn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122738"/>
            <a:ext cx="3492500" cy="2735262"/>
          </a:xfrm>
          <a:noFill/>
          <a:ln/>
        </p:spPr>
      </p:pic>
      <p:pic>
        <p:nvPicPr>
          <p:cNvPr id="131083" name="Picture 11" descr="SgrafCele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625" y="4065588"/>
            <a:ext cx="3635375" cy="2792412"/>
          </a:xfrm>
          <a:noFill/>
          <a:ln/>
        </p:spPr>
      </p:pic>
      <p:pic>
        <p:nvPicPr>
          <p:cNvPr id="131085" name="Picture 13" descr="MODEL4_geoek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4437063"/>
            <a:ext cx="1749425" cy="1844675"/>
          </a:xfrm>
          <a:prstGeom prst="rect">
            <a:avLst/>
          </a:prstGeom>
          <a:noFill/>
        </p:spPr>
      </p:pic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3635375" y="6381750"/>
            <a:ext cx="18002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Arial" pitchFamily="34" charset="0"/>
              </a:rPr>
              <a:t>člověk v krajině</a:t>
            </a:r>
          </a:p>
        </p:txBody>
      </p:sp>
      <p:sp>
        <p:nvSpPr>
          <p:cNvPr id="131087" name="Line 15"/>
          <p:cNvSpPr>
            <a:spLocks noChangeShapeType="1"/>
          </p:cNvSpPr>
          <p:nvPr/>
        </p:nvSpPr>
        <p:spPr bwMode="auto">
          <a:xfrm flipV="1">
            <a:off x="3924300" y="5805488"/>
            <a:ext cx="0" cy="647700"/>
          </a:xfrm>
          <a:prstGeom prst="line">
            <a:avLst/>
          </a:prstGeom>
          <a:noFill/>
          <a:ln w="28575" cap="sq">
            <a:solidFill>
              <a:srgbClr val="33CCFF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pic>
        <p:nvPicPr>
          <p:cNvPr id="10" name="Picture 5" descr="1_Geoeko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42844" y="0"/>
            <a:ext cx="1969396" cy="1571636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616325" y="981075"/>
            <a:ext cx="5527675" cy="739775"/>
          </a:xfrm>
        </p:spPr>
        <p:txBody>
          <a:bodyPr/>
          <a:lstStyle/>
          <a:p>
            <a:r>
              <a:rPr lang="cs-CZ" sz="4000" b="1">
                <a:latin typeface="Arial" pitchFamily="34" charset="0"/>
              </a:rPr>
              <a:t>Krajina v ekologii</a:t>
            </a:r>
          </a:p>
        </p:txBody>
      </p:sp>
      <p:pic>
        <p:nvPicPr>
          <p:cNvPr id="136199" name="Picture 7" descr="Niva_col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2139950"/>
            <a:ext cx="7667625" cy="4718050"/>
          </a:xfrm>
          <a:noFill/>
          <a:ln/>
        </p:spPr>
      </p:pic>
      <p:pic>
        <p:nvPicPr>
          <p:cNvPr id="136204" name="Picture 12" descr="MODEL3_eko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92150"/>
            <a:ext cx="3132138" cy="3022600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i="1" dirty="0" smtClean="0"/>
              <a:t>Nauka o krajině je tedy vědním oborem, studujícím ve vzájemných souvislostech jednotlivé složky, aspekty a vlastnosti krajinné sféry Země a jejích výsečí – krajin a krajinných jednotek všech prostorových (územních) dimenzí. </a:t>
            </a:r>
            <a:endParaRPr lang="cs-CZ" i="1" dirty="0" smtClean="0"/>
          </a:p>
          <a:p>
            <a:endParaRPr lang="cs-CZ" i="1" dirty="0" smtClean="0"/>
          </a:p>
          <a:p>
            <a:r>
              <a:rPr lang="cs-CZ" i="1" dirty="0" smtClean="0"/>
              <a:t>Objektem </a:t>
            </a:r>
            <a:r>
              <a:rPr lang="cs-CZ" i="1" dirty="0" smtClean="0"/>
              <a:t>studia je tedy krajinná sféra a její teritoriální segmenty jako celky, předmětem studia čili cestou k poznání těchto holisticky pojímaných územních jednotek je porozumění jejich stavbě a dynamickému spolupůsobení složek a jejich vlastností (prvků), zákonitostem vzniku a uchování stavby i dynamiky, vazbám mezi nimi fungujícím. 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i="1" u="sng" dirty="0" smtClean="0"/>
              <a:t>Nauka o krajině</a:t>
            </a:r>
            <a:r>
              <a:rPr lang="cs-CZ" i="1" dirty="0" smtClean="0"/>
              <a:t> věnuje rovnocennou pozornost jednotlivým složkám a vlastnostem krajiny v duchu geocentrického přístupu. </a:t>
            </a:r>
            <a:r>
              <a:rPr lang="cs-CZ" i="1" u="sng" dirty="0" smtClean="0"/>
              <a:t>Geografie </a:t>
            </a:r>
            <a:r>
              <a:rPr lang="cs-CZ" i="1" dirty="0" smtClean="0"/>
              <a:t>cestou pěstování nauky o krajině vnáší do studnice poznání krajin Země rozhled, přehlednost a prostorovost (územní syntézu), </a:t>
            </a:r>
            <a:endParaRPr lang="cs-CZ" i="1" dirty="0" smtClean="0"/>
          </a:p>
          <a:p>
            <a:r>
              <a:rPr lang="cs-CZ" i="1" dirty="0" smtClean="0"/>
              <a:t> </a:t>
            </a:r>
            <a:r>
              <a:rPr lang="cs-CZ" i="1" u="sng" dirty="0" smtClean="0"/>
              <a:t>krajinná ekologie </a:t>
            </a:r>
            <a:r>
              <a:rPr lang="cs-CZ" i="1" dirty="0" smtClean="0"/>
              <a:t>důraz na exaktnost, empirii a detail (věcnou syntézu). </a:t>
            </a:r>
            <a:endParaRPr lang="cs-CZ" i="1" dirty="0" smtClean="0"/>
          </a:p>
          <a:p>
            <a:r>
              <a:rPr lang="cs-CZ" i="1" dirty="0" smtClean="0"/>
              <a:t>Vzájemná </a:t>
            </a:r>
            <a:r>
              <a:rPr lang="cs-CZ" i="1" dirty="0" smtClean="0"/>
              <a:t>spolupráce a podpora obou (a dalších) disciplin vede </a:t>
            </a:r>
            <a:r>
              <a:rPr lang="cs-CZ" i="1" u="sng" dirty="0" smtClean="0"/>
              <a:t>k hlubšímu pochopení</a:t>
            </a:r>
            <a:r>
              <a:rPr lang="cs-CZ" i="1" dirty="0" smtClean="0"/>
              <a:t>, hodnocení a prognózování </a:t>
            </a:r>
            <a:r>
              <a:rPr lang="cs-CZ" i="1" u="sng" dirty="0" smtClean="0"/>
              <a:t>vlastností životního prostředí</a:t>
            </a:r>
            <a:r>
              <a:rPr lang="cs-CZ" i="1" dirty="0" smtClean="0"/>
              <a:t>.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Diferenciace krajinné 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 </a:t>
            </a:r>
            <a:r>
              <a:rPr lang="cs-CZ" dirty="0" err="1" smtClean="0"/>
              <a:t>tázka</a:t>
            </a:r>
            <a:r>
              <a:rPr lang="cs-CZ" dirty="0" smtClean="0"/>
              <a:t> ke státní zkoušce:</a:t>
            </a:r>
          </a:p>
          <a:p>
            <a:r>
              <a:rPr lang="cs-CZ" dirty="0" smtClean="0"/>
              <a:t> </a:t>
            </a:r>
            <a:r>
              <a:rPr lang="cs-CZ" dirty="0" smtClean="0"/>
              <a:t>Vysvětlete teritoriální diferenciaci krajinné sféry Země na jednotlivých úrovních a příčiny jejího členění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přeshraniční krkonoš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1563"/>
            <a:ext cx="4897438" cy="3246437"/>
          </a:xfrm>
          <a:prstGeom prst="rect">
            <a:avLst/>
          </a:prstGeom>
          <a:noFill/>
        </p:spPr>
      </p:pic>
      <p:pic>
        <p:nvPicPr>
          <p:cNvPr id="48134" name="Picture 6" descr="vango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9000"/>
            <a:ext cx="4211637" cy="3429000"/>
          </a:xfrm>
          <a:prstGeom prst="rect">
            <a:avLst/>
          </a:prstGeom>
          <a:noFill/>
        </p:spPr>
      </p:pic>
      <p:pic>
        <p:nvPicPr>
          <p:cNvPr id="48135" name="Picture 7" descr="ID 118 Dy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3810000" cy="3095625"/>
          </a:xfrm>
          <a:prstGeom prst="rect">
            <a:avLst/>
          </a:prstGeom>
          <a:noFill/>
        </p:spPr>
      </p:pic>
      <p:pic>
        <p:nvPicPr>
          <p:cNvPr id="48138" name="Picture 10" descr="100_jihmor_barv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793750"/>
            <a:ext cx="5435600" cy="2154238"/>
          </a:xfrm>
          <a:prstGeom prst="rect">
            <a:avLst/>
          </a:prstGeom>
          <a:noFill/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0" y="3933825"/>
            <a:ext cx="42116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bg1"/>
                </a:solidFill>
                <a:latin typeface="Arial" pitchFamily="34" charset="0"/>
              </a:rPr>
              <a:t>Objektivem fotoaparátu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6408738" y="3429000"/>
            <a:ext cx="27352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FF00"/>
                </a:solidFill>
                <a:latin typeface="Arial" pitchFamily="34" charset="0"/>
              </a:rPr>
              <a:t>Štětcem umělce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0" y="836613"/>
            <a:ext cx="35639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FF00"/>
                </a:solidFill>
                <a:latin typeface="Arial" pitchFamily="34" charset="0"/>
              </a:rPr>
              <a:t>Okem ptáka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3924300" y="2924175"/>
            <a:ext cx="52197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33CCFF"/>
                </a:solidFill>
                <a:latin typeface="Arial" pitchFamily="34" charset="0"/>
              </a:rPr>
              <a:t>Na mapě z rukou odborníka a počítače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</a:t>
            </a:r>
            <a:r>
              <a:rPr lang="cs-CZ" dirty="0" smtClean="0"/>
              <a:t>krajinné sféry Země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Planeta Země ve vertikálním řezu sestává z posloupnosti koncentricky (</a:t>
            </a:r>
            <a:r>
              <a:rPr lang="cs-CZ" dirty="0" err="1" smtClean="0"/>
              <a:t>slupkovitě</a:t>
            </a:r>
            <a:r>
              <a:rPr lang="cs-CZ" dirty="0" smtClean="0"/>
              <a:t>) uspořádaných vrstev čili </a:t>
            </a:r>
            <a:r>
              <a:rPr lang="cs-CZ" b="1" dirty="0" smtClean="0"/>
              <a:t>geosfér</a:t>
            </a:r>
            <a:r>
              <a:rPr lang="cs-CZ" dirty="0" smtClean="0"/>
              <a:t>.</a:t>
            </a:r>
          </a:p>
          <a:p>
            <a:r>
              <a:rPr lang="cs-CZ" dirty="0" smtClean="0"/>
              <a:t>Tyto geosféry spolu </a:t>
            </a:r>
            <a:r>
              <a:rPr lang="cs-CZ" b="1" dirty="0" smtClean="0"/>
              <a:t>navzájem souvisejí, ale přitom zůstávají relativně samostatné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cs-CZ" dirty="0" smtClean="0"/>
              <a:t>Jen </a:t>
            </a:r>
            <a:r>
              <a:rPr lang="cs-CZ" dirty="0" smtClean="0"/>
              <a:t>část z nich má bezprostřední vliv na genezi a existenci krajiny a </a:t>
            </a:r>
            <a:r>
              <a:rPr lang="cs-CZ" u="sng" dirty="0" smtClean="0"/>
              <a:t>tyto společně tvoří krajinnou sféru Země. </a:t>
            </a:r>
            <a:endParaRPr lang="cs-CZ" u="sng" dirty="0" smtClean="0"/>
          </a:p>
          <a:p>
            <a:r>
              <a:rPr lang="cs-CZ" b="1" dirty="0" smtClean="0"/>
              <a:t>Krajinná </a:t>
            </a:r>
            <a:r>
              <a:rPr lang="cs-CZ" b="1" dirty="0" smtClean="0"/>
              <a:t>sféra </a:t>
            </a:r>
            <a:r>
              <a:rPr lang="cs-CZ" b="1" dirty="0" smtClean="0"/>
              <a:t>představuje </a:t>
            </a:r>
            <a:r>
              <a:rPr lang="cs-CZ" b="1" dirty="0" smtClean="0"/>
              <a:t>složitý systém vzájemného pronikání a spolupůsobení atmosféry, zastoupené </a:t>
            </a:r>
            <a:r>
              <a:rPr lang="cs-CZ" b="1" u="sng" dirty="0" smtClean="0"/>
              <a:t>troposférou, hydrosféry, </a:t>
            </a:r>
            <a:r>
              <a:rPr lang="cs-CZ" b="1" u="sng" dirty="0" err="1" smtClean="0"/>
              <a:t>pedosféry</a:t>
            </a:r>
            <a:r>
              <a:rPr lang="cs-CZ" b="1" u="sng" dirty="0" smtClean="0"/>
              <a:t>, biosféry</a:t>
            </a:r>
            <a:r>
              <a:rPr lang="cs-CZ" b="1" dirty="0" smtClean="0"/>
              <a:t> a zemské kůry - </a:t>
            </a:r>
            <a:r>
              <a:rPr lang="cs-CZ" b="1" u="sng" dirty="0" smtClean="0"/>
              <a:t>litosféry.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b="1" dirty="0" smtClean="0"/>
              <a:t>okolí </a:t>
            </a:r>
            <a:r>
              <a:rPr lang="cs-CZ" b="1" dirty="0" smtClean="0"/>
              <a:t>krajinné sféry.</a:t>
            </a:r>
            <a:r>
              <a:rPr lang="cs-CZ" dirty="0" smtClean="0"/>
              <a:t> </a:t>
            </a:r>
            <a:r>
              <a:rPr lang="cs-CZ" dirty="0" smtClean="0"/>
              <a:t>zemský </a:t>
            </a:r>
            <a:r>
              <a:rPr lang="cs-CZ" dirty="0" smtClean="0"/>
              <a:t>plášť </a:t>
            </a:r>
            <a:r>
              <a:rPr lang="cs-CZ" dirty="0" smtClean="0"/>
              <a:t> a stratosféra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</a:t>
            </a:r>
            <a:r>
              <a:rPr lang="cs-CZ" dirty="0" smtClean="0"/>
              <a:t>systémů na krajinnou sféru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 smtClean="0"/>
              <a:t>Geosystém</a:t>
            </a:r>
            <a:r>
              <a:rPr lang="cs-CZ" dirty="0" smtClean="0"/>
              <a:t> nejvyššího řádu je krajinná sféra, </a:t>
            </a:r>
            <a:endParaRPr lang="cs-CZ" dirty="0" smtClean="0"/>
          </a:p>
          <a:p>
            <a:r>
              <a:rPr lang="cs-CZ" dirty="0" smtClean="0"/>
              <a:t>je vazebně propojena s dílčími systémy – </a:t>
            </a:r>
            <a:r>
              <a:rPr lang="cs-CZ" dirty="0" err="1" smtClean="0"/>
              <a:t>listosférou</a:t>
            </a:r>
            <a:r>
              <a:rPr lang="cs-CZ" dirty="0" smtClean="0"/>
              <a:t>, hydrosférou, </a:t>
            </a:r>
            <a:r>
              <a:rPr lang="cs-CZ" dirty="0" err="1" smtClean="0"/>
              <a:t>pedosférou</a:t>
            </a:r>
            <a:r>
              <a:rPr lang="cs-CZ" dirty="0" smtClean="0"/>
              <a:t>, atmosférou, biosférou a </a:t>
            </a:r>
            <a:r>
              <a:rPr lang="cs-CZ" dirty="0" err="1" smtClean="0"/>
              <a:t>sociosférou</a:t>
            </a:r>
            <a:r>
              <a:rPr lang="cs-CZ" dirty="0" smtClean="0"/>
              <a:t>, </a:t>
            </a:r>
          </a:p>
          <a:p>
            <a:r>
              <a:rPr lang="cs-CZ" dirty="0" smtClean="0"/>
              <a:t>každý dílčí systém se dále </a:t>
            </a:r>
            <a:r>
              <a:rPr lang="cs-CZ" dirty="0" smtClean="0"/>
              <a:t>člení na</a:t>
            </a:r>
            <a:endParaRPr lang="cs-CZ" dirty="0" smtClean="0"/>
          </a:p>
          <a:p>
            <a:r>
              <a:rPr lang="cs-CZ" dirty="0" smtClean="0"/>
              <a:t>subsystémy</a:t>
            </a:r>
            <a:endParaRPr lang="cs-CZ" dirty="0" smtClean="0"/>
          </a:p>
          <a:p>
            <a:r>
              <a:rPr lang="cs-CZ" dirty="0" smtClean="0"/>
              <a:t>až </a:t>
            </a:r>
            <a:r>
              <a:rPr lang="cs-CZ" dirty="0" smtClean="0"/>
              <a:t>KAM?  po nejmenší prvek nejnižšího subsystému, který už geografie dále nečlení, </a:t>
            </a:r>
            <a:r>
              <a:rPr lang="cs-CZ" dirty="0" smtClean="0"/>
              <a:t>je dle metodiky homogenní</a:t>
            </a:r>
          </a:p>
          <a:p>
            <a:r>
              <a:rPr lang="cs-CZ" b="1" dirty="0" smtClean="0"/>
              <a:t>Vazbami v </a:t>
            </a:r>
            <a:r>
              <a:rPr lang="cs-CZ" b="1" dirty="0" err="1" smtClean="0"/>
              <a:t>geosystémech</a:t>
            </a:r>
            <a:r>
              <a:rPr lang="cs-CZ" dirty="0" smtClean="0"/>
              <a:t> se rozumí </a:t>
            </a:r>
            <a:r>
              <a:rPr lang="cs-CZ" b="1" dirty="0" smtClean="0"/>
              <a:t>toky látek, energie a informace mezi jednotlivými stavebními částmi: </a:t>
            </a:r>
            <a:r>
              <a:rPr lang="cs-CZ" b="1" dirty="0" err="1" smtClean="0"/>
              <a:t>složkami</a:t>
            </a:r>
            <a:r>
              <a:rPr lang="cs-CZ" dirty="0" err="1" smtClean="0"/>
              <a:t>či</a:t>
            </a:r>
            <a:r>
              <a:rPr lang="cs-CZ" dirty="0" smtClean="0"/>
              <a:t> </a:t>
            </a:r>
            <a:r>
              <a:rPr lang="cs-CZ" dirty="0" smtClean="0"/>
              <a:t>prvky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systémů pro geografii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dirty="0" smtClean="0"/>
              <a:t>"</a:t>
            </a:r>
            <a:r>
              <a:rPr lang="cs-CZ" sz="2800" dirty="0" err="1" smtClean="0"/>
              <a:t>Geosystém</a:t>
            </a:r>
            <a:r>
              <a:rPr lang="cs-CZ" sz="2800" dirty="0" smtClean="0"/>
              <a:t>" </a:t>
            </a:r>
            <a:r>
              <a:rPr lang="cs-CZ" sz="2800" b="1" dirty="0" smtClean="0"/>
              <a:t>je</a:t>
            </a:r>
            <a:endParaRPr lang="cs-CZ" sz="2800" dirty="0" smtClean="0"/>
          </a:p>
          <a:p>
            <a:pPr lvl="0"/>
            <a:r>
              <a:rPr lang="cs-CZ" sz="2800" b="1" dirty="0" smtClean="0"/>
              <a:t>celek sestávající ze vzájemně propojených složek přírody, jež podléhají zákonitostem působícím v krajinné sféře</a:t>
            </a:r>
            <a:r>
              <a:rPr lang="cs-CZ" sz="2800" dirty="0" smtClean="0"/>
              <a:t>.</a:t>
            </a:r>
          </a:p>
          <a:p>
            <a:pPr lvl="0"/>
            <a:endParaRPr lang="cs-CZ" sz="2800" dirty="0" smtClean="0"/>
          </a:p>
          <a:p>
            <a:pPr lvl="0"/>
            <a:r>
              <a:rPr lang="cs-CZ" sz="2800" dirty="0" smtClean="0"/>
              <a:t>časoprostorový systém, sestávající </a:t>
            </a:r>
            <a:r>
              <a:rPr lang="cs-CZ" sz="2800" b="1" dirty="0" smtClean="0"/>
              <a:t>z geografických komponent, které jsou vzájemně propojeny a vzájemně podmíněny ve svém vývoji i prostorovém rozmístění.</a:t>
            </a:r>
            <a:endParaRPr lang="cs-CZ" sz="2800" dirty="0" smtClean="0"/>
          </a:p>
          <a:p>
            <a:pPr lvl="0"/>
            <a:r>
              <a:rPr lang="cs-CZ" sz="2800" dirty="0" smtClean="0"/>
              <a:t>je soubor prvků (komponent) geografické sféry a jejich vzájemných vztahů každého s každým. </a:t>
            </a:r>
          </a:p>
          <a:p>
            <a:pPr lvl="0"/>
            <a:r>
              <a:rPr lang="cs-CZ" sz="2800" dirty="0" smtClean="0"/>
              <a:t>model reálné krajiny sestavený na podkladě systémové teorie.</a:t>
            </a:r>
          </a:p>
          <a:p>
            <a:endParaRPr lang="cs-CZ" sz="2800" dirty="0" smtClean="0"/>
          </a:p>
          <a:p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Otevřený</a:t>
            </a:r>
            <a:r>
              <a:rPr lang="cs-CZ" dirty="0" smtClean="0"/>
              <a:t> systém si s okolím vyměňuje hmotu, energii a informace</a:t>
            </a:r>
            <a:r>
              <a:rPr lang="cs-CZ" dirty="0" smtClean="0"/>
              <a:t>,</a:t>
            </a:r>
          </a:p>
          <a:p>
            <a:r>
              <a:rPr lang="cs-CZ" u="sng" dirty="0" smtClean="0"/>
              <a:t> </a:t>
            </a:r>
            <a:r>
              <a:rPr lang="cs-CZ" u="sng" dirty="0" smtClean="0"/>
              <a:t>uzavřený </a:t>
            </a:r>
            <a:r>
              <a:rPr lang="cs-CZ" dirty="0" smtClean="0"/>
              <a:t>pouze energii a </a:t>
            </a:r>
            <a:r>
              <a:rPr lang="cs-CZ" dirty="0" smtClean="0"/>
              <a:t>informace</a:t>
            </a:r>
          </a:p>
          <a:p>
            <a:r>
              <a:rPr lang="cs-CZ" u="sng" dirty="0" smtClean="0"/>
              <a:t>izolovaný</a:t>
            </a:r>
            <a:r>
              <a:rPr lang="cs-CZ" dirty="0" smtClean="0"/>
              <a:t> </a:t>
            </a:r>
            <a:r>
              <a:rPr lang="cs-CZ" dirty="0" smtClean="0"/>
              <a:t>systém zůstává bez výměny s okolím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 Geosféra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 geosféra - koncentrická vrstva Země – prostor se specifickým výskytem určitých jevů</a:t>
            </a:r>
          </a:p>
          <a:p>
            <a:endParaRPr lang="cs-CZ" smtClean="0"/>
          </a:p>
          <a:p>
            <a:r>
              <a:rPr lang="cs-CZ" sz="2400" i="1" smtClean="0"/>
              <a:t>z řeckého „sfaira „– koule, zeměkoule, globus, přeneseně i jako prostor např. sféra zájmů apod.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Země vnitřní struktura  - vrstvy lišící se hustotou a složením</a:t>
            </a:r>
          </a:p>
          <a:p>
            <a:r>
              <a:rPr lang="cs-CZ" smtClean="0"/>
              <a:t>„slupky cibule“</a:t>
            </a:r>
          </a:p>
          <a:p>
            <a:r>
              <a:rPr lang="cs-CZ" smtClean="0"/>
              <a:t>rotace – uspořádání od nejhustšího po nejřidší, od jádra se železa, niklu a síry po atmosféru </a:t>
            </a:r>
          </a:p>
          <a:p>
            <a:r>
              <a:rPr lang="cs-CZ" smtClean="0"/>
              <a:t>pevná část, tekutá část a plynná část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24" name="Picture 5" descr="C:\Documents and Settings\Svatonova\Dokumenty\Výuka\ocean\REZ_KŮRA_tex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627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raj_sfera_detail_t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0"/>
            <a:ext cx="29448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smtClean="0"/>
              <a:t>Homogenní:</a:t>
            </a:r>
          </a:p>
          <a:p>
            <a:r>
              <a:rPr lang="cs-CZ" sz="2800" u="sng" smtClean="0"/>
              <a:t>Litosféra</a:t>
            </a:r>
            <a:r>
              <a:rPr lang="cs-CZ" sz="2800" smtClean="0"/>
              <a:t>, tj. kamenný obal Země – zemský kůra a spodní část zemského pláště ( pod ním je již plastická astenosféra) ( - 100 km až 8,8 km)</a:t>
            </a:r>
          </a:p>
          <a:p>
            <a:r>
              <a:rPr lang="cs-CZ" sz="2800" u="sng" smtClean="0"/>
              <a:t>Hydrosféra </a:t>
            </a:r>
            <a:r>
              <a:rPr lang="cs-CZ" sz="2800" smtClean="0"/>
              <a:t>(-4 km až 0 km)</a:t>
            </a:r>
          </a:p>
          <a:p>
            <a:r>
              <a:rPr lang="cs-CZ" sz="2800" u="sng" smtClean="0"/>
              <a:t>Atmosféra </a:t>
            </a:r>
            <a:r>
              <a:rPr lang="cs-CZ" sz="2800" smtClean="0"/>
              <a:t>(0  až 40 tisíc km, řadu dílčích vrstev, t, s, m, i, t, e – z.k.) , pozn. hranice zemské korony je považována za hranici planety Země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smtClean="0"/>
              <a:t>Heterogenní</a:t>
            </a:r>
          </a:p>
          <a:p>
            <a:r>
              <a:rPr lang="cs-CZ" u="sng" smtClean="0"/>
              <a:t>Pedosféra</a:t>
            </a:r>
          </a:p>
          <a:p>
            <a:r>
              <a:rPr lang="cs-CZ" u="sng" smtClean="0"/>
              <a:t>biosféra</a:t>
            </a:r>
          </a:p>
          <a:p>
            <a:r>
              <a:rPr lang="cs-CZ" u="sng" smtClean="0"/>
              <a:t>antroposféra, sociosféra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Krajinná sféra a její hranice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 vymezena </a:t>
            </a:r>
          </a:p>
          <a:p>
            <a:pPr lvl="1"/>
            <a:r>
              <a:rPr lang="cs-CZ" dirty="0" err="1" smtClean="0"/>
              <a:t>Mohorovičičovou</a:t>
            </a:r>
            <a:r>
              <a:rPr lang="cs-CZ" dirty="0" smtClean="0"/>
              <a:t> vrstvou diskontinuity</a:t>
            </a:r>
          </a:p>
          <a:p>
            <a:pPr lvl="1"/>
            <a:r>
              <a:rPr lang="cs-CZ" dirty="0" smtClean="0"/>
              <a:t>tropopauzou</a:t>
            </a:r>
          </a:p>
          <a:p>
            <a:r>
              <a:rPr lang="cs-CZ" dirty="0" smtClean="0"/>
              <a:t>ke krajinné sféře náleží</a:t>
            </a:r>
          </a:p>
          <a:p>
            <a:pPr lvl="1"/>
            <a:r>
              <a:rPr lang="cs-CZ" dirty="0" smtClean="0"/>
              <a:t>část litosféry - zemská kůra: pevninská a oceánská, hydrosféra a </a:t>
            </a:r>
            <a:r>
              <a:rPr lang="cs-CZ" dirty="0" err="1" smtClean="0"/>
              <a:t>kryosféra</a:t>
            </a:r>
            <a:r>
              <a:rPr lang="cs-CZ" dirty="0" smtClean="0"/>
              <a:t>, </a:t>
            </a:r>
            <a:r>
              <a:rPr lang="cs-CZ" dirty="0" err="1" smtClean="0"/>
              <a:t>pedosféra</a:t>
            </a:r>
            <a:r>
              <a:rPr lang="cs-CZ" dirty="0" smtClean="0"/>
              <a:t>, biosféra</a:t>
            </a:r>
            <a:r>
              <a:rPr lang="cs-CZ" dirty="0" smtClean="0"/>
              <a:t>, </a:t>
            </a:r>
            <a:r>
              <a:rPr lang="cs-CZ" dirty="0" smtClean="0"/>
              <a:t>troposféra 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antroposféra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1027113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Krajiny České republiky</a:t>
            </a:r>
          </a:p>
        </p:txBody>
      </p:sp>
      <p:pic>
        <p:nvPicPr>
          <p:cNvPr id="110597" name="Picture 5" descr="08_Zelezna_Rud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32075"/>
            <a:ext cx="4500563" cy="3656013"/>
          </a:xfrm>
          <a:noFill/>
          <a:ln/>
        </p:spPr>
      </p:pic>
      <p:pic>
        <p:nvPicPr>
          <p:cNvPr id="110599" name="Picture 7" descr="ID 115 nivní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133600"/>
            <a:ext cx="4572000" cy="3714750"/>
          </a:xfrm>
          <a:noFill/>
          <a:ln/>
        </p:spPr>
      </p:pic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0" y="2060575"/>
            <a:ext cx="40671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Šumava - Špičák</a:t>
            </a: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4859338" y="5949950"/>
            <a:ext cx="42846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Litovelské Pomoraví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krajinné sféry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tenká heterogenní geosféra kolem pevného povrchu Země, která je  </a:t>
            </a:r>
            <a:r>
              <a:rPr lang="cs-CZ" dirty="0" err="1" smtClean="0"/>
              <a:t>geosystémem</a:t>
            </a:r>
            <a:r>
              <a:rPr lang="cs-CZ" dirty="0" smtClean="0"/>
              <a:t> nejvyššího </a:t>
            </a:r>
            <a:r>
              <a:rPr lang="cs-CZ" dirty="0" smtClean="0"/>
              <a:t>řádu</a:t>
            </a:r>
          </a:p>
          <a:p>
            <a:endParaRPr lang="cs-CZ" dirty="0" smtClean="0"/>
          </a:p>
          <a:p>
            <a:r>
              <a:rPr lang="cs-CZ" b="1" dirty="0" smtClean="0"/>
              <a:t>otevřený autoregulační systém</a:t>
            </a: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Mocnost krajinné sféry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od zemského jádra po horní hranici atmosféry – více než 46 tisíc km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krajinná sféra – její „tloušťka“? 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 cca 30 km,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krajinná </a:t>
            </a:r>
            <a:r>
              <a:rPr lang="cs-CZ" dirty="0" smtClean="0"/>
              <a:t>sféra  -  jediná známá sféra života ve </a:t>
            </a:r>
            <a:r>
              <a:rPr lang="cs-CZ" dirty="0" smtClean="0"/>
              <a:t>vesmíru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rgbClr val="FF0000"/>
                </a:solidFill>
              </a:rPr>
              <a:t>Úkol:jakým </a:t>
            </a:r>
            <a:r>
              <a:rPr lang="cs-CZ" dirty="0" smtClean="0">
                <a:solidFill>
                  <a:srgbClr val="FF0000"/>
                </a:solidFill>
              </a:rPr>
              <a:t>dílem je vertikální mocnost krajinné sféry vůči celé Zemi?“</a:t>
            </a:r>
          </a:p>
          <a:p>
            <a:pPr>
              <a:lnSpc>
                <a:spcPct val="90000"/>
              </a:lnSpc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objektivní vlastností je </a:t>
            </a:r>
            <a:r>
              <a:rPr lang="cs-CZ" b="1" u="sng" dirty="0" smtClean="0"/>
              <a:t>vnitřní diferenciace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cs-CZ" b="1" dirty="0" smtClean="0"/>
              <a:t>členění </a:t>
            </a:r>
            <a:r>
              <a:rPr lang="cs-CZ" b="1" dirty="0" smtClean="0"/>
              <a:t>do specifických jednotek</a:t>
            </a:r>
            <a:r>
              <a:rPr lang="cs-CZ" dirty="0" smtClean="0"/>
              <a:t> - relativně </a:t>
            </a:r>
            <a:r>
              <a:rPr lang="cs-CZ" u="sng" dirty="0" smtClean="0"/>
              <a:t>homogenních segmentů </a:t>
            </a:r>
            <a:r>
              <a:rPr lang="cs-CZ" dirty="0" smtClean="0"/>
              <a:t>různého charakteru, rozměrů a míry stejnorodosti. </a:t>
            </a:r>
            <a:endParaRPr lang="cs-CZ" dirty="0" smtClean="0"/>
          </a:p>
          <a:p>
            <a:r>
              <a:rPr lang="cs-CZ" b="1" u="sng" dirty="0" smtClean="0"/>
              <a:t>Příčinou</a:t>
            </a:r>
            <a:r>
              <a:rPr lang="cs-CZ" b="1" dirty="0" smtClean="0"/>
              <a:t> </a:t>
            </a:r>
            <a:r>
              <a:rPr lang="cs-CZ" b="1" dirty="0" smtClean="0"/>
              <a:t>diferenciace</a:t>
            </a:r>
            <a:r>
              <a:rPr lang="cs-CZ" dirty="0" smtClean="0"/>
              <a:t> krajinné sféry je </a:t>
            </a:r>
            <a:r>
              <a:rPr lang="cs-CZ" b="1" u="sng" dirty="0" smtClean="0"/>
              <a:t>rozdílná vláhově energetická a materiálová bilance</a:t>
            </a:r>
            <a:r>
              <a:rPr lang="cs-CZ" dirty="0" smtClean="0"/>
              <a:t> jednotlivých oblastí povrchu planety.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Funkční </a:t>
            </a:r>
            <a:r>
              <a:rPr lang="cs-CZ" b="1" dirty="0" smtClean="0"/>
              <a:t>jednota</a:t>
            </a:r>
            <a:r>
              <a:rPr lang="cs-CZ" dirty="0" smtClean="0"/>
              <a:t> krajinné sféry je zabezpečována právě </a:t>
            </a:r>
            <a:r>
              <a:rPr lang="cs-CZ" b="1" u="sng" dirty="0" err="1" smtClean="0"/>
              <a:t>krajinotvornými</a:t>
            </a:r>
            <a:r>
              <a:rPr lang="cs-CZ" b="1" u="sng" dirty="0" smtClean="0"/>
              <a:t> procesy</a:t>
            </a:r>
            <a:r>
              <a:rPr lang="cs-CZ" u="sng" dirty="0" smtClean="0"/>
              <a:t>, </a:t>
            </a:r>
            <a:r>
              <a:rPr lang="cs-CZ" dirty="0" smtClean="0"/>
              <a:t>založenými na </a:t>
            </a:r>
            <a:r>
              <a:rPr lang="cs-CZ" b="1" u="sng" dirty="0" smtClean="0"/>
              <a:t>koloběhu</a:t>
            </a:r>
            <a:r>
              <a:rPr lang="cs-CZ" b="1" dirty="0" smtClean="0"/>
              <a:t> látek, energií a informací</a:t>
            </a:r>
            <a:r>
              <a:rPr lang="cs-CZ" dirty="0" smtClean="0"/>
              <a:t>. </a:t>
            </a:r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714488"/>
            <a:ext cx="4400552" cy="3886525"/>
          </a:xfrm>
        </p:spPr>
        <p:txBody>
          <a:bodyPr>
            <a:normAutofit/>
          </a:bodyPr>
          <a:lstStyle/>
          <a:p>
            <a:r>
              <a:rPr lang="cs-CZ" dirty="0" smtClean="0"/>
              <a:t>D</a:t>
            </a:r>
            <a:r>
              <a:rPr lang="cs-CZ" b="1" dirty="0" smtClean="0"/>
              <a:t>iferenciace krajinné sféry Země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dirty="0" smtClean="0"/>
              <a:t>do </a:t>
            </a:r>
            <a:r>
              <a:rPr lang="cs-CZ" b="1" dirty="0" smtClean="0"/>
              <a:t>jednotek dimenze</a:t>
            </a:r>
            <a:endParaRPr lang="cs-CZ" b="1" dirty="0" smtClean="0"/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globální,</a:t>
            </a:r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 </a:t>
            </a:r>
            <a:r>
              <a:rPr lang="cs-CZ" b="1" dirty="0" smtClean="0"/>
              <a:t>regionální</a:t>
            </a:r>
            <a:r>
              <a:rPr lang="cs-CZ" b="1" dirty="0" smtClean="0"/>
              <a:t>,</a:t>
            </a:r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 </a:t>
            </a:r>
            <a:r>
              <a:rPr lang="cs-CZ" b="1" dirty="0" err="1" smtClean="0"/>
              <a:t>chorické</a:t>
            </a:r>
            <a:r>
              <a:rPr lang="cs-CZ" b="1" dirty="0" smtClean="0"/>
              <a:t> </a:t>
            </a:r>
            <a:endParaRPr lang="cs-CZ" b="1" dirty="0" smtClean="0"/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topické 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857752" y="1785926"/>
            <a:ext cx="40290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rgbClr val="72A376"/>
              </a:buClr>
              <a:buSzPct val="70000"/>
            </a:pPr>
            <a:r>
              <a:rPr lang="cs-CZ" sz="3200" dirty="0">
                <a:solidFill>
                  <a:prstClr val="white"/>
                </a:solidFill>
              </a:rPr>
              <a:t>je založená na: </a:t>
            </a:r>
          </a:p>
          <a:p>
            <a:pPr marL="925830" lvl="1" indent="-514350">
              <a:spcBef>
                <a:spcPts val="400"/>
              </a:spcBef>
              <a:buClr>
                <a:srgbClr val="B0CCB0"/>
              </a:buClr>
              <a:buSzPct val="90000"/>
              <a:buFont typeface="+mj-lt"/>
              <a:buAutoNum type="arabicPeriod"/>
            </a:pPr>
            <a:r>
              <a:rPr lang="cs-CZ" sz="2600" dirty="0">
                <a:solidFill>
                  <a:prstClr val="white"/>
                </a:solidFill>
              </a:rPr>
              <a:t>energetické bilanci</a:t>
            </a:r>
          </a:p>
          <a:p>
            <a:pPr marL="925830" lvl="1" indent="-514350">
              <a:spcBef>
                <a:spcPts val="400"/>
              </a:spcBef>
              <a:buClr>
                <a:srgbClr val="B0CCB0"/>
              </a:buClr>
              <a:buSzPct val="90000"/>
              <a:buFont typeface="+mj-lt"/>
              <a:buAutoNum type="arabicPeriod"/>
            </a:pPr>
            <a:r>
              <a:rPr lang="cs-CZ" sz="2600" dirty="0">
                <a:solidFill>
                  <a:prstClr val="white"/>
                </a:solidFill>
              </a:rPr>
              <a:t>vláhově energetické  bilanci</a:t>
            </a:r>
          </a:p>
          <a:p>
            <a:pPr marL="925830" lvl="1" indent="-514350">
              <a:spcBef>
                <a:spcPts val="400"/>
              </a:spcBef>
              <a:buClr>
                <a:srgbClr val="B0CCB0"/>
              </a:buClr>
              <a:buSzPct val="90000"/>
              <a:buFont typeface="+mj-lt"/>
              <a:buAutoNum type="arabicPeriod"/>
            </a:pPr>
            <a:r>
              <a:rPr lang="cs-CZ" sz="2600" dirty="0">
                <a:solidFill>
                  <a:prstClr val="white"/>
                </a:solidFill>
              </a:rPr>
              <a:t>materiálově vláhově energetické bilanci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0" y="0"/>
          <a:ext cx="8572559" cy="6497647"/>
        </p:xfrm>
        <a:graphic>
          <a:graphicData uri="http://schemas.openxmlformats.org/drawingml/2006/table">
            <a:tbl>
              <a:tblPr/>
              <a:tblGrid>
                <a:gridCol w="785786"/>
                <a:gridCol w="2059624"/>
                <a:gridCol w="1357314"/>
                <a:gridCol w="2083788"/>
                <a:gridCol w="1053379"/>
                <a:gridCol w="1232668"/>
              </a:tblGrid>
              <a:tr h="57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Times New Roman"/>
                          <a:ea typeface="Times New Roman"/>
                        </a:rPr>
                        <a:t>Rozlišovací </a:t>
                      </a:r>
                      <a:r>
                        <a:rPr lang="cs-CZ" sz="1400" b="1" dirty="0" smtClean="0">
                          <a:latin typeface="Times New Roman"/>
                          <a:ea typeface="Times New Roman"/>
                        </a:rPr>
                        <a:t>úroveň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Times New Roman"/>
                          <a:ea typeface="Times New Roman"/>
                        </a:rPr>
                        <a:t>Diferenciační faktor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Times New Roman"/>
                          <a:ea typeface="Times New Roman"/>
                        </a:rPr>
                        <a:t>Diferenciační proces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Times New Roman"/>
                          <a:ea typeface="Times New Roman"/>
                        </a:rPr>
                        <a:t>Indikátor diferenciace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Times New Roman"/>
                          <a:ea typeface="Times New Roman"/>
                        </a:rPr>
                        <a:t>Geografická krajinná jednotka </a:t>
                      </a:r>
                      <a:r>
                        <a:rPr lang="cs-CZ" sz="1400" b="1" dirty="0" err="1" smtClean="0">
                          <a:latin typeface="Times New Roman"/>
                          <a:ea typeface="Times New Roman"/>
                        </a:rPr>
                        <a:t>t.j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geosystémová</a:t>
                      </a:r>
                      <a:r>
                        <a:rPr lang="cs-CZ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teorie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9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globální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astronomická poloha na zemském povrchu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energetická bilance (příkon přímého slunečního záření na rovinnou plochu za rok)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Times New Roman"/>
                          <a:ea typeface="Times New Roman"/>
                        </a:rPr>
                        <a:t>průměrná dávka přímého slunečního záření, průměrná roční teplota vzduchu, střídání ročních období (chod teplot)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krajinný pás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Geosystém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III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regionální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poloha vůči globálnímu vzdušnému a mořskému proudění (od oceánu do vnitrozemí, od hladiny moře po vrcholy hor)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vláhově energetická bilance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biom (hlavní vegetační společenstva reflektující dlouhodobé vláhové a teplotní poměry území)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geom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Geosystém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II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chorická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typy a tvary reliéfu (včetně sklonitosti, expozice, vertikální a horizontální členitosti, nadmořské výšky)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materiálová a vláhově energetická bilance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místní krajina a heterogenní dílčí krajinné jednotky (vč. vegetačního stupně)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Krajina?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 smtClean="0">
                          <a:latin typeface="Times New Roman"/>
                          <a:ea typeface="Times New Roman"/>
                        </a:rPr>
                        <a:t>geochora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Geoystém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I.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topická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klíčová vlastnost dané komponenty krajiny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finální geografická materiálová a vláhově energetická bilance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biota (ekosystém, biotop) místního společenstva rostlin a živočichů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latin typeface="Times New Roman"/>
                          <a:ea typeface="Times New Roman"/>
                        </a:rPr>
                        <a:t>geomér</a:t>
                      </a:r>
                      <a:r>
                        <a:rPr lang="cs-CZ" sz="1400" dirty="0"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cs-CZ" sz="1400" dirty="0" err="1">
                          <a:latin typeface="Times New Roman"/>
                          <a:ea typeface="Times New Roman"/>
                        </a:rPr>
                        <a:t>ekotop</a:t>
                      </a:r>
                      <a:r>
                        <a:rPr lang="cs-CZ" sz="14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cs-CZ" sz="1400" dirty="0" err="1">
                          <a:latin typeface="Times New Roman"/>
                          <a:ea typeface="Times New Roman"/>
                        </a:rPr>
                        <a:t>geotop</a:t>
                      </a:r>
                      <a:r>
                        <a:rPr lang="cs-CZ" sz="1400" dirty="0">
                          <a:latin typeface="Times New Roman"/>
                          <a:ea typeface="Times New Roman"/>
                        </a:rPr>
                        <a:t>, faceta, </a:t>
                      </a:r>
                      <a:r>
                        <a:rPr lang="cs-CZ" sz="1400" dirty="0" err="1">
                          <a:latin typeface="Times New Roman"/>
                          <a:ea typeface="Times New Roman"/>
                        </a:rPr>
                        <a:t>tessera</a:t>
                      </a:r>
                      <a:r>
                        <a:rPr lang="cs-CZ" sz="1400" dirty="0">
                          <a:latin typeface="Times New Roman"/>
                          <a:ea typeface="Times New Roman"/>
                        </a:rPr>
                        <a:t> aj.)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prvek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57222" y="214290"/>
            <a:ext cx="8972584" cy="68218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čtyři základní úrovně diferenciace krajinné sféry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526280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1. Globální </a:t>
            </a:r>
            <a:r>
              <a:rPr lang="cs-CZ" sz="1800" b="1" dirty="0" smtClean="0"/>
              <a:t>úroveň</a:t>
            </a:r>
          </a:p>
          <a:p>
            <a:r>
              <a:rPr lang="cs-CZ" sz="1800" dirty="0" smtClean="0"/>
              <a:t>základní </a:t>
            </a:r>
            <a:r>
              <a:rPr lang="cs-CZ" sz="1800" dirty="0" smtClean="0"/>
              <a:t>stavební komponenty - složky </a:t>
            </a:r>
            <a:r>
              <a:rPr lang="cs-CZ" sz="1800" dirty="0" smtClean="0"/>
              <a:t>prostředí vertikálním směru: litosféra </a:t>
            </a:r>
            <a:r>
              <a:rPr lang="cs-CZ" sz="1800" dirty="0" smtClean="0"/>
              <a:t>s reliéfem, troposféra, hydrosféra, </a:t>
            </a:r>
            <a:r>
              <a:rPr lang="cs-CZ" sz="1800" dirty="0" err="1" smtClean="0"/>
              <a:t>pedosféra</a:t>
            </a:r>
            <a:r>
              <a:rPr lang="cs-CZ" sz="1800" dirty="0" smtClean="0"/>
              <a:t>, </a:t>
            </a:r>
            <a:r>
              <a:rPr lang="cs-CZ" sz="1800" dirty="0" err="1" smtClean="0"/>
              <a:t>kryosféra</a:t>
            </a:r>
            <a:r>
              <a:rPr lang="cs-CZ" sz="1800" dirty="0" smtClean="0"/>
              <a:t>, biosféra a socioekonomická </a:t>
            </a:r>
            <a:r>
              <a:rPr lang="cs-CZ" sz="1800" dirty="0" smtClean="0"/>
              <a:t>sféra</a:t>
            </a:r>
          </a:p>
          <a:p>
            <a:r>
              <a:rPr lang="cs-CZ" sz="1800" dirty="0" smtClean="0"/>
              <a:t>. </a:t>
            </a:r>
            <a:r>
              <a:rPr lang="cs-CZ" sz="1800" b="1" dirty="0" smtClean="0"/>
              <a:t>primárními faktory diferenciace a distribuce </a:t>
            </a:r>
            <a:r>
              <a:rPr lang="cs-CZ" sz="1800" b="1" dirty="0" smtClean="0"/>
              <a:t>energie:</a:t>
            </a:r>
          </a:p>
          <a:p>
            <a:pPr lvl="1"/>
            <a:r>
              <a:rPr lang="cs-CZ" sz="1800" b="1" dirty="0" smtClean="0"/>
              <a:t> </a:t>
            </a:r>
            <a:r>
              <a:rPr lang="cs-CZ" sz="1800" b="1" dirty="0" smtClean="0"/>
              <a:t>rotace Země, </a:t>
            </a:r>
            <a:endParaRPr lang="cs-CZ" sz="1800" b="1" dirty="0" smtClean="0"/>
          </a:p>
          <a:p>
            <a:pPr lvl="1"/>
            <a:r>
              <a:rPr lang="cs-CZ" sz="1800" b="1" dirty="0" smtClean="0"/>
              <a:t>oběh </a:t>
            </a:r>
            <a:r>
              <a:rPr lang="cs-CZ" sz="1800" b="1" dirty="0" smtClean="0"/>
              <a:t>kolem Slunce</a:t>
            </a:r>
            <a:r>
              <a:rPr lang="cs-CZ" sz="1800" b="1" dirty="0" smtClean="0"/>
              <a:t>,</a:t>
            </a:r>
          </a:p>
          <a:p>
            <a:pPr lvl="1"/>
            <a:r>
              <a:rPr lang="cs-CZ" sz="1800" b="1" dirty="0" smtClean="0"/>
              <a:t> </a:t>
            </a:r>
            <a:r>
              <a:rPr lang="cs-CZ" sz="1800" b="1" dirty="0" smtClean="0"/>
              <a:t>elipsoidní tvar zemského tělesa </a:t>
            </a:r>
            <a:endParaRPr lang="cs-CZ" sz="1800" b="1" dirty="0" smtClean="0"/>
          </a:p>
          <a:p>
            <a:pPr lvl="1"/>
            <a:r>
              <a:rPr lang="cs-CZ" sz="1800" b="1" dirty="0" smtClean="0"/>
              <a:t> </a:t>
            </a:r>
            <a:r>
              <a:rPr lang="cs-CZ" sz="1800" b="1" dirty="0" smtClean="0"/>
              <a:t>sklon zemské osy.</a:t>
            </a:r>
            <a:r>
              <a:rPr lang="cs-CZ" sz="1800" dirty="0" smtClean="0"/>
              <a:t> 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prvotní </a:t>
            </a:r>
            <a:r>
              <a:rPr lang="cs-CZ" sz="1800" dirty="0" smtClean="0"/>
              <a:t>rozdělení dávek energie potřebné pro fungování krajinného </a:t>
            </a:r>
            <a:r>
              <a:rPr lang="cs-CZ" sz="1800" dirty="0" smtClean="0"/>
              <a:t>systému ze </a:t>
            </a:r>
            <a:r>
              <a:rPr lang="cs-CZ" sz="1800" dirty="0" smtClean="0"/>
              <a:t>Slunce (cca 99,98 </a:t>
            </a:r>
            <a:r>
              <a:rPr lang="cs-CZ" sz="1800" dirty="0" smtClean="0"/>
              <a:t>%).</a:t>
            </a:r>
          </a:p>
          <a:p>
            <a:endParaRPr lang="cs-CZ" sz="1800" dirty="0" smtClean="0"/>
          </a:p>
          <a:p>
            <a:r>
              <a:rPr lang="cs-CZ" sz="1800" dirty="0" smtClean="0"/>
              <a:t> Výsledkem je </a:t>
            </a:r>
            <a:r>
              <a:rPr lang="cs-CZ" sz="1800" b="1" u="sng" dirty="0" smtClean="0"/>
              <a:t>zonální uspořádání „krajinných“ (klimatických) pasů </a:t>
            </a:r>
            <a:r>
              <a:rPr lang="cs-CZ" sz="1800" b="1" dirty="0" smtClean="0"/>
              <a:t>na zemském povrchu s klesajícími dávkami přímé sluneční energie od rovníku k pólům.</a:t>
            </a:r>
            <a:r>
              <a:rPr lang="cs-CZ" sz="1800" dirty="0" smtClean="0"/>
              <a:t> </a:t>
            </a:r>
          </a:p>
          <a:p>
            <a:endParaRPr lang="cs-CZ" sz="1800" dirty="0" smtClean="0"/>
          </a:p>
          <a:p>
            <a:endParaRPr lang="cs-CZ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 smtClean="0"/>
              <a:t>2.Regionální </a:t>
            </a:r>
            <a:r>
              <a:rPr lang="cs-CZ" b="1" dirty="0" smtClean="0"/>
              <a:t>úroveň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cs-CZ" dirty="0" smtClean="0"/>
              <a:t>jsou </a:t>
            </a:r>
            <a:r>
              <a:rPr lang="cs-CZ" dirty="0" smtClean="0"/>
              <a:t>rozlišovány tzv. </a:t>
            </a:r>
            <a:r>
              <a:rPr lang="cs-CZ" b="1" dirty="0" smtClean="0"/>
              <a:t>regionální krajinné jednotky, krajinná pásma či </a:t>
            </a:r>
            <a:r>
              <a:rPr lang="cs-CZ" b="1" dirty="0" err="1" smtClean="0"/>
              <a:t>geosystémy</a:t>
            </a:r>
            <a:r>
              <a:rPr lang="cs-CZ" b="1" dirty="0" smtClean="0"/>
              <a:t> zvané "</a:t>
            </a:r>
            <a:r>
              <a:rPr lang="cs-CZ" b="1" dirty="0" err="1" smtClean="0"/>
              <a:t>geomy</a:t>
            </a:r>
            <a:r>
              <a:rPr lang="cs-CZ" dirty="0" smtClean="0"/>
              <a:t>". </a:t>
            </a:r>
            <a:endParaRPr lang="cs-CZ" dirty="0" smtClean="0"/>
          </a:p>
          <a:p>
            <a:r>
              <a:rPr lang="cs-CZ" dirty="0" smtClean="0"/>
              <a:t>produkt </a:t>
            </a:r>
            <a:r>
              <a:rPr lang="cs-CZ" dirty="0" smtClean="0"/>
              <a:t>sekundární distribuce energie (tepla</a:t>
            </a:r>
            <a:r>
              <a:rPr lang="cs-CZ" dirty="0" smtClean="0"/>
              <a:t>):</a:t>
            </a:r>
          </a:p>
          <a:p>
            <a:pPr lvl="1"/>
            <a:r>
              <a:rPr lang="cs-CZ" dirty="0" smtClean="0"/>
              <a:t> přerozdělení </a:t>
            </a:r>
            <a:r>
              <a:rPr lang="cs-CZ" dirty="0" smtClean="0"/>
              <a:t>primárních dávek energie </a:t>
            </a:r>
            <a:endParaRPr lang="cs-CZ" dirty="0" smtClean="0"/>
          </a:p>
          <a:p>
            <a:pPr lvl="1"/>
            <a:r>
              <a:rPr lang="cs-CZ" b="1" dirty="0" smtClean="0"/>
              <a:t>cestou </a:t>
            </a:r>
            <a:r>
              <a:rPr lang="cs-CZ" b="1" dirty="0" smtClean="0"/>
              <a:t>výměny vzduchových mas s rozdílnou teplotou a </a:t>
            </a:r>
            <a:r>
              <a:rPr lang="cs-CZ" b="1" dirty="0" smtClean="0"/>
              <a:t>vlhkostí</a:t>
            </a:r>
          </a:p>
          <a:p>
            <a:r>
              <a:rPr lang="cs-CZ" b="1" dirty="0" smtClean="0"/>
              <a:t> </a:t>
            </a:r>
            <a:r>
              <a:rPr lang="cs-CZ" b="1" dirty="0" smtClean="0"/>
              <a:t>a primární distribuce vláhy </a:t>
            </a:r>
            <a:endParaRPr lang="cs-CZ" b="1" dirty="0" smtClean="0"/>
          </a:p>
          <a:p>
            <a:pPr lvl="1"/>
            <a:r>
              <a:rPr lang="cs-CZ" b="1" dirty="0" smtClean="0"/>
              <a:t>podle </a:t>
            </a:r>
            <a:r>
              <a:rPr lang="cs-CZ" b="1" dirty="0" smtClean="0"/>
              <a:t>rozdělení pevnin a oceánů.</a:t>
            </a:r>
            <a:r>
              <a:rPr lang="cs-CZ" dirty="0" smtClean="0"/>
              <a:t> 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Z </a:t>
            </a:r>
            <a:r>
              <a:rPr lang="cs-CZ" dirty="0" smtClean="0"/>
              <a:t>hlediska prostorového rozmístění tyto jednotky podléhají zákonitostem </a:t>
            </a:r>
            <a:r>
              <a:rPr lang="cs-CZ" dirty="0" smtClean="0"/>
              <a:t>:</a:t>
            </a:r>
          </a:p>
          <a:p>
            <a:r>
              <a:rPr lang="cs-CZ" b="1" dirty="0" smtClean="0"/>
              <a:t>výškové </a:t>
            </a:r>
            <a:r>
              <a:rPr lang="cs-CZ" b="1" dirty="0" smtClean="0"/>
              <a:t>stupňovitosti (vertikální </a:t>
            </a:r>
            <a:r>
              <a:rPr lang="cs-CZ" b="1" dirty="0" err="1" smtClean="0"/>
              <a:t>geomy</a:t>
            </a:r>
            <a:r>
              <a:rPr lang="cs-CZ" b="1" dirty="0" smtClean="0"/>
              <a:t>) </a:t>
            </a:r>
            <a:endParaRPr lang="cs-CZ" b="1" dirty="0" smtClean="0"/>
          </a:p>
          <a:p>
            <a:r>
              <a:rPr lang="cs-CZ" b="1" dirty="0" smtClean="0"/>
              <a:t> </a:t>
            </a:r>
            <a:r>
              <a:rPr lang="cs-CZ" b="1" dirty="0" smtClean="0"/>
              <a:t>šířkové </a:t>
            </a:r>
            <a:r>
              <a:rPr lang="cs-CZ" b="1" dirty="0" err="1" smtClean="0"/>
              <a:t>pásmovitosti</a:t>
            </a:r>
            <a:r>
              <a:rPr lang="cs-CZ" b="1" dirty="0" smtClean="0"/>
              <a:t> (horizontální </a:t>
            </a:r>
            <a:r>
              <a:rPr lang="cs-CZ" b="1" dirty="0" err="1" smtClean="0"/>
              <a:t>geomy</a:t>
            </a:r>
            <a:r>
              <a:rPr lang="cs-CZ" b="1" dirty="0" smtClean="0"/>
              <a:t>).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800" i="1" dirty="0" smtClean="0"/>
              <a:t>Rozšíření horizontálních </a:t>
            </a:r>
            <a:r>
              <a:rPr lang="cs-CZ" sz="2800" i="1" dirty="0" err="1" smtClean="0"/>
              <a:t>geomů</a:t>
            </a:r>
            <a:r>
              <a:rPr lang="cs-CZ" sz="2800" i="1" dirty="0" smtClean="0"/>
              <a:t> v krajinné sféře Země 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50178" name="Picture 2" descr="geomy_svet_no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8215402" cy="45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57158" y="5357826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/>
              <a:t>: 1 – polární pouště, 2 – tundra, 3 – </a:t>
            </a:r>
            <a:r>
              <a:rPr lang="cs-CZ" sz="1600" i="1" dirty="0" err="1"/>
              <a:t>lesotundra</a:t>
            </a:r>
            <a:r>
              <a:rPr lang="cs-CZ" sz="1600" i="1" dirty="0"/>
              <a:t>, 4 – tajga, 5 – smíšený les, 6 – opadavý listnatý les mírného pásu, 7 – stepi mírného pásu, 8 – stálezelené subtropické lesy a křoviny, 9 - subtropický deštný les, 10 – subtropické stepi, 11 – polopouště a pouště mírného pásu, 12 – tropické pouště, 13 – tropické horské stepi, 14 – suché savany, 15 – vlhké savany a </a:t>
            </a:r>
            <a:r>
              <a:rPr lang="cs-CZ" sz="1600" i="1" dirty="0" err="1"/>
              <a:t>sucholesy</a:t>
            </a:r>
            <a:r>
              <a:rPr lang="cs-CZ" sz="1600" i="1" dirty="0"/>
              <a:t>, 16 – tropické deštné lesy</a:t>
            </a:r>
            <a:endParaRPr lang="cs-CZ" sz="16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0694" y="285728"/>
            <a:ext cx="3043230" cy="1211259"/>
          </a:xfrm>
        </p:spPr>
        <p:txBody>
          <a:bodyPr/>
          <a:lstStyle/>
          <a:p>
            <a:r>
              <a:rPr lang="cs-CZ" dirty="0" smtClean="0"/>
              <a:t>Ideální kontinent</a:t>
            </a:r>
            <a:endParaRPr lang="cs-CZ" dirty="0"/>
          </a:p>
        </p:txBody>
      </p:sp>
      <p:pic>
        <p:nvPicPr>
          <p:cNvPr id="51202" name="Picture 2" descr="ideal_kontin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98428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572132" y="1285860"/>
            <a:ext cx="32861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Schéma ideálního kontinentu s rozmístěním regionálních </a:t>
            </a:r>
            <a:r>
              <a:rPr lang="cs-CZ" i="1" dirty="0" err="1"/>
              <a:t>geosystémů</a:t>
            </a:r>
            <a:r>
              <a:rPr lang="cs-CZ" i="1" dirty="0"/>
              <a:t> detailních krajinných pásech (Vysvětlivky: 1 – polární pouště, 2 – tundra, 3 – </a:t>
            </a:r>
            <a:r>
              <a:rPr lang="cs-CZ" i="1" dirty="0" err="1"/>
              <a:t>lesotundra</a:t>
            </a:r>
            <a:r>
              <a:rPr lang="cs-CZ" i="1" dirty="0"/>
              <a:t>, 4 – tajga, 5 – smíšený les, 6 – opadavý listnatý les mírného pásu, 7 – stepi mírného pásu, 8 – stálezelené subtropické lesy a křoviny, 9 - subtropický deštný les, 10 – subtropické stepi, 11 – polopouště a pouště mírného pásu, 12 – tropické pouště, 13 – suché savany, 14 – vlhké savany a </a:t>
            </a:r>
            <a:r>
              <a:rPr lang="cs-CZ" i="1" dirty="0" err="1"/>
              <a:t>sucholesy</a:t>
            </a:r>
            <a:r>
              <a:rPr lang="cs-CZ" i="1" dirty="0"/>
              <a:t>, 15 – tropické deštné lesy, 16 – směry teplých mořských proudů, 17 – směry chladných mořských </a:t>
            </a:r>
            <a:r>
              <a:rPr lang="cs-CZ" i="1" dirty="0" err="1"/>
              <a:t>prodů</a:t>
            </a:r>
            <a:r>
              <a:rPr lang="cs-CZ" i="1" dirty="0"/>
              <a:t>, 18 – hlavní směry místních větrů 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Arial" pitchFamily="34" charset="0"/>
              </a:rPr>
              <a:t>Krajiny České republiky</a:t>
            </a:r>
          </a:p>
        </p:txBody>
      </p:sp>
      <p:pic>
        <p:nvPicPr>
          <p:cNvPr id="114693" name="Picture 5" descr="ID 128 Vranovská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084513"/>
            <a:ext cx="4643438" cy="3773487"/>
          </a:xfrm>
          <a:noFill/>
          <a:ln/>
        </p:spPr>
      </p:pic>
      <p:pic>
        <p:nvPicPr>
          <p:cNvPr id="114695" name="Picture 7" descr="ID 980 rybniční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135188"/>
            <a:ext cx="4427537" cy="3597275"/>
          </a:xfrm>
          <a:noFill/>
          <a:ln/>
        </p:spPr>
      </p:pic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0" y="2349500"/>
            <a:ext cx="4500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Vranovská přehrada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4932363" y="5805488"/>
            <a:ext cx="42116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Třeboňské rybníky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 descr="vert_geom_goudie_C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072494" cy="542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28596" y="5380672"/>
            <a:ext cx="935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Model uspořádání vertikálních </a:t>
            </a:r>
            <a:r>
              <a:rPr lang="cs-CZ" i="1" dirty="0" err="1"/>
              <a:t>geomů</a:t>
            </a:r>
            <a:r>
              <a:rPr lang="cs-CZ" i="1" dirty="0"/>
              <a:t> v různých zeměpisných šířkách (Vysvětlivky: 1 – polární pouště, 2 – tundra, 3 – tajga, 4 – listnatý les mírného pásu, 5 – stepi mírného pásu, a stálezelené subtropické lesy s křovinami, 6 - pouště, 7 – savany, 8 – tropické deštné lesy, 9 – tropické lesy, 10 – subtropické lesy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smtClean="0"/>
              <a:t>3.Chorická </a:t>
            </a:r>
            <a:r>
              <a:rPr lang="cs-CZ" b="1" dirty="0" smtClean="0"/>
              <a:t>úroveň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cs-CZ" b="1" dirty="0" smtClean="0"/>
              <a:t>"</a:t>
            </a:r>
            <a:r>
              <a:rPr lang="cs-CZ" b="1" dirty="0" smtClean="0"/>
              <a:t>krajinná" úroveň</a:t>
            </a:r>
            <a:r>
              <a:rPr lang="cs-CZ" dirty="0" smtClean="0"/>
              <a:t> diferenciace </a:t>
            </a:r>
            <a:r>
              <a:rPr lang="cs-CZ" dirty="0" smtClean="0"/>
              <a:t>krajinné z  </a:t>
            </a:r>
          </a:p>
          <a:p>
            <a:pPr marL="862330" lvl="1" indent="-514350"/>
            <a:r>
              <a:rPr lang="cs-CZ" b="1" dirty="0" err="1" smtClean="0"/>
              <a:t>terciálního</a:t>
            </a:r>
            <a:r>
              <a:rPr lang="cs-CZ" b="1" dirty="0" smtClean="0"/>
              <a:t> přerozdělení energie,</a:t>
            </a:r>
          </a:p>
          <a:p>
            <a:pPr marL="862330" lvl="1" indent="-514350"/>
            <a:r>
              <a:rPr lang="cs-CZ" b="1" dirty="0" smtClean="0"/>
              <a:t> sekundárního přerozdělení vláhy </a:t>
            </a:r>
          </a:p>
          <a:p>
            <a:pPr marL="862330" lvl="1" indent="-514350"/>
            <a:r>
              <a:rPr lang="cs-CZ" b="1" dirty="0" smtClean="0"/>
              <a:t>a primární redistribuce pevné hmoty</a:t>
            </a:r>
            <a:r>
              <a:rPr lang="cs-CZ" dirty="0" smtClean="0"/>
              <a:t> v území </a:t>
            </a:r>
          </a:p>
          <a:p>
            <a:pPr marL="514350" indent="-514350"/>
            <a:r>
              <a:rPr lang="cs-CZ" dirty="0" smtClean="0"/>
              <a:t>Reliéfu hlavního diferenciačního faktoru krajiny (aj. tzv. místních faktorů - geologické stavby, tektoniky, polohy a objemu vodních objektů, účinku místních větrů, ...) modifikujícího účinky globální a regionální diferenciace krajinné sféry.</a:t>
            </a:r>
          </a:p>
          <a:p>
            <a:pPr marL="514350" indent="-514350"/>
            <a:endParaRPr lang="cs-CZ" dirty="0" smtClean="0"/>
          </a:p>
          <a:p>
            <a:r>
              <a:rPr lang="cs-CZ" dirty="0" smtClean="0"/>
              <a:t>Dominantní </a:t>
            </a:r>
            <a:r>
              <a:rPr lang="cs-CZ" dirty="0" smtClean="0"/>
              <a:t>účinek reliéfu se projevuje v genezi konkrétního "krajinného systému", resp. jednodušeji </a:t>
            </a:r>
            <a:r>
              <a:rPr lang="cs-CZ" b="1" dirty="0" smtClean="0"/>
              <a:t>"přirozené mozaiky krajin ", tvořené krajinnými jednotkami </a:t>
            </a:r>
            <a:r>
              <a:rPr lang="cs-CZ" b="1" dirty="0" err="1" smtClean="0"/>
              <a:t>chorické</a:t>
            </a:r>
            <a:r>
              <a:rPr lang="cs-CZ" b="1" dirty="0" smtClean="0"/>
              <a:t> úrovně – </a:t>
            </a:r>
            <a:r>
              <a:rPr lang="cs-CZ" b="1" dirty="0" err="1" smtClean="0"/>
              <a:t>geochorami</a:t>
            </a:r>
            <a:r>
              <a:rPr lang="cs-CZ" b="1" dirty="0" smtClean="0"/>
              <a:t>,</a:t>
            </a:r>
            <a:r>
              <a:rPr lang="cs-CZ" b="1" dirty="0" err="1" smtClean="0"/>
              <a:t>tj.krajinami</a:t>
            </a:r>
            <a:r>
              <a:rPr lang="cs-CZ" b="1" dirty="0" smtClean="0"/>
              <a:t>.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Krajiny se </a:t>
            </a:r>
            <a:r>
              <a:rPr lang="cs-CZ" b="1" dirty="0" smtClean="0"/>
              <a:t>liší vlastnostmi: </a:t>
            </a:r>
            <a:endParaRPr lang="cs-CZ" dirty="0" smtClean="0"/>
          </a:p>
          <a:p>
            <a:pPr lvl="1"/>
            <a:r>
              <a:rPr lang="cs-CZ" dirty="0" smtClean="0"/>
              <a:t>reliéfu,</a:t>
            </a:r>
          </a:p>
          <a:p>
            <a:pPr lvl="1"/>
            <a:r>
              <a:rPr lang="cs-CZ" dirty="0" err="1" smtClean="0"/>
              <a:t>mezoklimatu</a:t>
            </a:r>
            <a:r>
              <a:rPr lang="cs-CZ" dirty="0" smtClean="0"/>
              <a:t>, </a:t>
            </a:r>
          </a:p>
          <a:p>
            <a:pPr lvl="1"/>
            <a:r>
              <a:rPr lang="cs-CZ" dirty="0" smtClean="0"/>
              <a:t>vlhkostními poměry</a:t>
            </a:r>
          </a:p>
          <a:p>
            <a:pPr lvl="1"/>
            <a:r>
              <a:rPr lang="cs-CZ" dirty="0" smtClean="0"/>
              <a:t>půdními poměry</a:t>
            </a:r>
          </a:p>
          <a:p>
            <a:pPr lvl="1"/>
            <a:r>
              <a:rPr lang="cs-CZ" dirty="0" smtClean="0"/>
              <a:t>vegetačním </a:t>
            </a:r>
            <a:r>
              <a:rPr lang="cs-CZ" dirty="0" smtClean="0"/>
              <a:t>krytem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krajinné mapy a krajinné profily </a:t>
            </a:r>
            <a:r>
              <a:rPr lang="cs-CZ" dirty="0" smtClean="0"/>
              <a:t>středních měřítek (1:25 000 - 1:2 mil</a:t>
            </a:r>
            <a:r>
              <a:rPr lang="cs-CZ" dirty="0" smtClean="0"/>
              <a:t>.) znázorňují</a:t>
            </a:r>
          </a:p>
          <a:p>
            <a:pPr lvl="1"/>
            <a:r>
              <a:rPr lang="cs-CZ" dirty="0" smtClean="0"/>
              <a:t>polohu</a:t>
            </a:r>
          </a:p>
          <a:p>
            <a:pPr lvl="1"/>
            <a:r>
              <a:rPr lang="cs-CZ" dirty="0" smtClean="0"/>
              <a:t>genezi</a:t>
            </a:r>
          </a:p>
          <a:p>
            <a:pPr lvl="1"/>
            <a:r>
              <a:rPr lang="cs-CZ" dirty="0" smtClean="0"/>
              <a:t>fungování</a:t>
            </a:r>
          </a:p>
          <a:p>
            <a:pPr lvl="1"/>
            <a:r>
              <a:rPr lang="cs-CZ" dirty="0" smtClean="0"/>
              <a:t> </a:t>
            </a:r>
            <a:r>
              <a:rPr lang="cs-CZ" dirty="0" smtClean="0"/>
              <a:t>strukturní i dynamické </a:t>
            </a:r>
            <a:r>
              <a:rPr lang="cs-CZ" dirty="0" smtClean="0"/>
              <a:t>vlastnosti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668338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Pojem „krajinná sféra Země“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700213"/>
            <a:ext cx="8896350" cy="51577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b="1">
                <a:latin typeface="Arial" pitchFamily="34" charset="0"/>
              </a:rPr>
              <a:t>Krajinná sféra Země – systém vzájemného pronikání a  spolupůsobení troposféry, hydrosféry, litosféry, pedosféry a biosféry. Jejich relativní jednota je zabezpečována krajinotvornými procesy, založenými na koloběhu, látek, energie a informace. Okolím krajinné sféry je zemské nitro od zemského pláště k jádru, a od stratosféry do kosmického prostoru.</a:t>
            </a:r>
          </a:p>
          <a:p>
            <a:pPr>
              <a:buFont typeface="Wingdings" pitchFamily="2" charset="2"/>
              <a:buNone/>
            </a:pPr>
            <a:r>
              <a:rPr lang="cs-CZ" b="1">
                <a:latin typeface="Arial" pitchFamily="34" charset="0"/>
              </a:rPr>
              <a:t>Zde probíhá vznik a vývoj krajin.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523875"/>
          </a:xfrm>
        </p:spPr>
        <p:txBody>
          <a:bodyPr>
            <a:normAutofit fontScale="90000"/>
          </a:bodyPr>
          <a:lstStyle/>
          <a:p>
            <a:r>
              <a:rPr lang="cs-CZ" sz="3600" b="1">
                <a:latin typeface="Arial" pitchFamily="34" charset="0"/>
              </a:rPr>
              <a:t>Hlavní vlastnosti krajinné sféry Země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9144000" cy="1152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1. Energetická a vláhově energetická bilance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2. Jednota spojitosti a nespojitosti</a:t>
            </a:r>
          </a:p>
        </p:txBody>
      </p:sp>
      <p:pic>
        <p:nvPicPr>
          <p:cNvPr id="100356" name="Picture 4" descr="urovneNewCZ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60663"/>
            <a:ext cx="9144000" cy="4097337"/>
          </a:xfrm>
          <a:noFill/>
          <a:ln/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867400" y="3284538"/>
            <a:ext cx="295275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klimatické pásy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6156325" y="4365625"/>
            <a:ext cx="2232025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geomy</a:t>
            </a: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5867400" y="5516563"/>
            <a:ext cx="327660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geochory čili krajiny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4932363" y="6583363"/>
            <a:ext cx="3311525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geoméry čili geotopy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20725"/>
          </a:xfrm>
        </p:spPr>
        <p:txBody>
          <a:bodyPr/>
          <a:lstStyle/>
          <a:p>
            <a:r>
              <a:rPr lang="cs-CZ" sz="3600" b="1">
                <a:latin typeface="Arial" pitchFamily="34" charset="0"/>
              </a:rPr>
              <a:t>Hlavní vlastnosti krajinné sféry Země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484313"/>
            <a:ext cx="5876925" cy="28813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latin typeface="Arial" pitchFamily="34" charset="0"/>
              </a:rPr>
              <a:t>Rozdíly energetické a vláhově energetické bilance nacházejí svůj odraz v horizontální pásmitosti a vertikální stupňovitosti.</a:t>
            </a:r>
          </a:p>
        </p:txBody>
      </p:sp>
      <p:pic>
        <p:nvPicPr>
          <p:cNvPr id="102404" name="Picture 4" descr="evropa_geom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59413" y="2565400"/>
            <a:ext cx="3684587" cy="4292600"/>
          </a:xfrm>
          <a:noFill/>
          <a:ln/>
        </p:spPr>
      </p:pic>
      <p:pic>
        <p:nvPicPr>
          <p:cNvPr id="102406" name="Picture 6" descr="ReunTrojuhWorkBar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3802063"/>
            <a:ext cx="4248150" cy="3055937"/>
          </a:xfrm>
          <a:noFill/>
          <a:ln/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651500" y="2060575"/>
            <a:ext cx="3492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Horizontální geomy Evropy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900113" y="3357563"/>
            <a:ext cx="46085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Vertikální geomy ostrova Réunion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765175"/>
            <a:ext cx="8885237" cy="360363"/>
          </a:xfrm>
        </p:spPr>
        <p:txBody>
          <a:bodyPr>
            <a:normAutofit fontScale="90000"/>
          </a:bodyPr>
          <a:lstStyle/>
          <a:p>
            <a:r>
              <a:rPr lang="cs-CZ" sz="3600" b="1">
                <a:latin typeface="Arial" pitchFamily="34" charset="0"/>
              </a:rPr>
              <a:t>Hlavní vlastnosti krajinné sféry Země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9009063" cy="5207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2000" b="1">
                <a:latin typeface="Arial" pitchFamily="34" charset="0"/>
              </a:rPr>
              <a:t>Přírodní krajiny České republiky 1:500 000</a:t>
            </a:r>
          </a:p>
        </p:txBody>
      </p:sp>
      <p:pic>
        <p:nvPicPr>
          <p:cNvPr id="105482" name="Picture 10" descr="500_NATU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49400"/>
            <a:ext cx="9144000" cy="5308600"/>
          </a:xfrm>
          <a:noFill/>
          <a:ln/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6443663" y="1844675"/>
            <a:ext cx="2700337" cy="137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bg2"/>
                </a:solidFill>
                <a:latin typeface="Arial" pitchFamily="34" charset="0"/>
              </a:rPr>
              <a:t>271 typů přírodní krajiny</a:t>
            </a:r>
          </a:p>
          <a:p>
            <a:pPr>
              <a:spcBef>
                <a:spcPct val="50000"/>
              </a:spcBef>
            </a:pPr>
            <a:endParaRPr lang="cs-CZ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379413"/>
          </a:xfrm>
        </p:spPr>
        <p:txBody>
          <a:bodyPr>
            <a:normAutofit fontScale="90000"/>
          </a:bodyPr>
          <a:lstStyle/>
          <a:p>
            <a:r>
              <a:rPr lang="cs-CZ" sz="3600" b="1">
                <a:latin typeface="Arial" pitchFamily="34" charset="0"/>
              </a:rPr>
              <a:t>Hlavní vlastnosti krajinné sféry Země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11638" y="1484313"/>
            <a:ext cx="4932362" cy="5762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latin typeface="Arial" pitchFamily="34" charset="0"/>
              </a:rPr>
              <a:t>Přírodní krajiny Jižní Moravy</a:t>
            </a:r>
          </a:p>
        </p:txBody>
      </p:sp>
      <p:pic>
        <p:nvPicPr>
          <p:cNvPr id="107524" name="Picture 4" descr="750_podyji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73238"/>
            <a:ext cx="4016375" cy="5084762"/>
          </a:xfrm>
          <a:noFill/>
          <a:ln/>
        </p:spPr>
      </p:pic>
      <p:pic>
        <p:nvPicPr>
          <p:cNvPr id="107534" name="Picture 14" descr="200_podyji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55875" y="2466975"/>
            <a:ext cx="3452813" cy="4391025"/>
          </a:xfrm>
          <a:noFill/>
          <a:ln/>
        </p:spPr>
      </p:pic>
      <p:pic>
        <p:nvPicPr>
          <p:cNvPr id="107536" name="Picture 16" descr="50_podyj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847975"/>
            <a:ext cx="3160712" cy="4010025"/>
          </a:xfrm>
          <a:prstGeom prst="rect">
            <a:avLst/>
          </a:prstGeom>
          <a:noFill/>
        </p:spPr>
      </p:pic>
      <p:pic>
        <p:nvPicPr>
          <p:cNvPr id="107537" name="Picture 17" descr="10_podyj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100" y="3500438"/>
            <a:ext cx="2628900" cy="3357562"/>
          </a:xfrm>
          <a:prstGeom prst="rect">
            <a:avLst/>
          </a:prstGeom>
          <a:noFill/>
        </p:spPr>
      </p:pic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1331913" y="1341438"/>
            <a:ext cx="1943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1:750 000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4356100" y="1989138"/>
            <a:ext cx="19446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1:200 000</a:t>
            </a: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6156325" y="2349500"/>
            <a:ext cx="15113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1:50 000</a:t>
            </a: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7740650" y="2997200"/>
            <a:ext cx="14033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1:10 000</a:t>
            </a:r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 flipH="1">
            <a:off x="5580063" y="4221163"/>
            <a:ext cx="2447925" cy="1152525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>
            <a:off x="5435600" y="5300663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 flipH="1">
            <a:off x="3635375" y="5300663"/>
            <a:ext cx="1873250" cy="0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 flipH="1" flipV="1">
            <a:off x="1403350" y="5157788"/>
            <a:ext cx="2089150" cy="215900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KRAJURO+dif_faktor_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416" y="928670"/>
            <a:ext cx="93254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FFFF00"/>
                </a:solidFill>
                <a:latin typeface="Arial" pitchFamily="34" charset="0"/>
              </a:rPr>
              <a:t>Slovo „krajina“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2349500"/>
            <a:ext cx="8896350" cy="4135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Kraj – krajina – sahá odněkud někam, má okraj, liší se od okolí – je „vykrojená“ z něj.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Česky a slovensky: kraj a krajina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Jihoslovansky: pokrajina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Rusky: kraj (odborně „landšaft“, umělecky „pejzaž“)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Polsky: krajobraz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Anglicky: landscape (na souši), seascape (na moři)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Německy: die Landschaft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Francouzsky: paysage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globální úroveň - krajinné </a:t>
            </a:r>
            <a:r>
              <a:rPr lang="cs-CZ" dirty="0" smtClean="0"/>
              <a:t>pásy Země</a:t>
            </a:r>
            <a:endParaRPr lang="cs-CZ" dirty="0"/>
          </a:p>
        </p:txBody>
      </p:sp>
      <p:pic>
        <p:nvPicPr>
          <p:cNvPr id="49154" name="Picture 2" descr="kraj_pasy_tx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5072098" cy="440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Praktický význam pro společnost: </a:t>
            </a:r>
          </a:p>
          <a:p>
            <a:pPr lvl="1"/>
            <a:r>
              <a:rPr lang="cs-CZ" dirty="0" smtClean="0"/>
              <a:t>posuzování </a:t>
            </a:r>
            <a:r>
              <a:rPr lang="cs-CZ" b="1" dirty="0" smtClean="0"/>
              <a:t>vhodnosti krajin pro různé praktické účely</a:t>
            </a:r>
            <a:r>
              <a:rPr lang="cs-CZ" dirty="0" smtClean="0"/>
              <a:t>, (stanovování potenciálu krajiny např. potenciál krajiny pro bydlení, sport, konkrétní průmysl, zemědělskou činnost atd.)</a:t>
            </a:r>
          </a:p>
          <a:p>
            <a:pPr lvl="1"/>
            <a:r>
              <a:rPr lang="cs-CZ" dirty="0" smtClean="0"/>
              <a:t>analýza rizik,(ohrožení společnosti krajinou, </a:t>
            </a:r>
            <a:r>
              <a:rPr lang="cs-CZ" dirty="0" err="1" smtClean="0"/>
              <a:t>např.vyhodnocení</a:t>
            </a:r>
            <a:r>
              <a:rPr lang="cs-CZ" dirty="0" smtClean="0"/>
              <a:t> míst nebezpečných pro sesuvy, záplavová území, zemětřesení atd. )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4. Topická úroveň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 smtClean="0"/>
              <a:t>této místní (lokální a z geografického hlediska </a:t>
            </a:r>
            <a:r>
              <a:rPr lang="cs-CZ" dirty="0" smtClean="0"/>
              <a:t>konečné) </a:t>
            </a:r>
            <a:r>
              <a:rPr lang="cs-CZ" dirty="0" smtClean="0"/>
              <a:t>úrovni diferenciace krajinné sféry Země jsou rozlišovány </a:t>
            </a:r>
            <a:r>
              <a:rPr lang="cs-CZ" b="1" dirty="0" smtClean="0"/>
              <a:t>elementární krajinné jednotky - </a:t>
            </a:r>
            <a:r>
              <a:rPr lang="cs-CZ" b="1" dirty="0" err="1" smtClean="0"/>
              <a:t>geoméry</a:t>
            </a:r>
            <a:r>
              <a:rPr lang="cs-CZ" b="1" dirty="0" smtClean="0"/>
              <a:t> nebo </a:t>
            </a:r>
            <a:r>
              <a:rPr lang="cs-CZ" b="1" dirty="0" err="1" smtClean="0"/>
              <a:t>geotopy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dirty="0" smtClean="0"/>
              <a:t>konečné </a:t>
            </a:r>
            <a:r>
              <a:rPr lang="cs-CZ" dirty="0" smtClean="0"/>
              <a:t>přerozdělení energie, vláhy a pevné hmoty. 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pPr marL="514350" indent="-514350" algn="l"/>
            <a:r>
              <a:rPr lang="cs-CZ" sz="3200" b="1" dirty="0" smtClean="0"/>
              <a:t>Typologický  a  individuální </a:t>
            </a:r>
            <a:r>
              <a:rPr lang="cs-CZ" sz="3200" b="1" dirty="0" smtClean="0"/>
              <a:t>charakter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všechny </a:t>
            </a:r>
            <a:r>
              <a:rPr lang="cs-CZ" b="1" dirty="0" smtClean="0"/>
              <a:t>zjištěné krajinné jednotky mohou mít buď </a:t>
            </a:r>
            <a:endParaRPr lang="cs-CZ" b="1" dirty="0" smtClean="0"/>
          </a:p>
          <a:p>
            <a:pPr marL="514350" indent="-514350"/>
            <a:r>
              <a:rPr lang="cs-CZ" b="1" dirty="0" smtClean="0"/>
              <a:t>typologický </a:t>
            </a:r>
          </a:p>
          <a:p>
            <a:pPr marL="514350" indent="-514350">
              <a:buNone/>
            </a:pPr>
            <a:r>
              <a:rPr lang="cs-CZ" b="1" dirty="0" smtClean="0"/>
              <a:t>nebo</a:t>
            </a:r>
          </a:p>
          <a:p>
            <a:pPr marL="514350" indent="-514350"/>
            <a:r>
              <a:rPr lang="cs-CZ" b="1" dirty="0" smtClean="0"/>
              <a:t> </a:t>
            </a:r>
            <a:r>
              <a:rPr lang="cs-CZ" b="1" dirty="0" smtClean="0"/>
              <a:t>individuální charakter</a:t>
            </a:r>
            <a:endParaRPr lang="cs-CZ" dirty="0" smtClean="0"/>
          </a:p>
          <a:p>
            <a:r>
              <a:rPr lang="cs-CZ" dirty="0" smtClean="0"/>
              <a:t>(bez </a:t>
            </a:r>
            <a:r>
              <a:rPr lang="cs-CZ" dirty="0" smtClean="0"/>
              <a:t>ohledu na rozlišovací úroveň - </a:t>
            </a:r>
            <a:r>
              <a:rPr lang="cs-CZ" dirty="0" err="1" smtClean="0"/>
              <a:t>úroveň</a:t>
            </a:r>
            <a:r>
              <a:rPr lang="cs-CZ" dirty="0" smtClean="0"/>
              <a:t> diferenciace krajinné sféry Země</a:t>
            </a:r>
            <a:r>
              <a:rPr lang="cs-CZ" dirty="0" smtClean="0"/>
              <a:t>,)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Monosystémový</a:t>
            </a:r>
            <a:r>
              <a:rPr lang="cs-CZ" i="1" dirty="0" smtClean="0"/>
              <a:t> model krajiny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215074" y="1928802"/>
            <a:ext cx="2571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 </a:t>
            </a:r>
            <a:r>
              <a:rPr lang="cs-CZ" i="1" dirty="0" err="1"/>
              <a:t>Monosystémový</a:t>
            </a:r>
            <a:r>
              <a:rPr lang="cs-CZ" i="1" dirty="0"/>
              <a:t> model krajiny schematicky představuje stavební komponenty krajiny jako její funkční bloky</a:t>
            </a:r>
            <a:endParaRPr lang="cs-CZ" dirty="0"/>
          </a:p>
        </p:txBody>
      </p:sp>
      <p:pic>
        <p:nvPicPr>
          <p:cNvPr id="53250" name="Picture 2" descr="9_MonoModel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643050"/>
            <a:ext cx="5470263" cy="48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4274" name="Picture 2" descr="Geo_CHO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7846321" cy="288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smtClean="0"/>
              <a:t>model znázorňující </a:t>
            </a:r>
            <a:r>
              <a:rPr lang="cs-CZ" sz="2800" i="1" dirty="0" smtClean="0"/>
              <a:t>vertikální uspořádání přírodních </a:t>
            </a:r>
            <a:r>
              <a:rPr lang="cs-CZ" sz="2800" i="1" dirty="0" smtClean="0"/>
              <a:t>složek </a:t>
            </a:r>
            <a:r>
              <a:rPr lang="cs-CZ" sz="2800" i="1" dirty="0" smtClean="0"/>
              <a:t>v topickém </a:t>
            </a:r>
            <a:r>
              <a:rPr lang="cs-CZ" sz="2800" i="1" dirty="0" err="1" smtClean="0"/>
              <a:t>geosystému</a:t>
            </a:r>
            <a:r>
              <a:rPr lang="cs-CZ" sz="2800" i="1" dirty="0" smtClean="0"/>
              <a:t> 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4572000" y="178592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/>
              <a:t>Výřez z modelu znázorňujícího vertikální uspořádání přírodních složek v topickém </a:t>
            </a:r>
            <a:r>
              <a:rPr lang="cs-CZ" i="1" dirty="0" err="1"/>
              <a:t>geosystému</a:t>
            </a:r>
            <a:r>
              <a:rPr lang="cs-CZ" i="1" dirty="0"/>
              <a:t> (</a:t>
            </a:r>
            <a:r>
              <a:rPr lang="cs-CZ" i="1" dirty="0" err="1"/>
              <a:t>geotopu</a:t>
            </a:r>
            <a:r>
              <a:rPr lang="cs-CZ" i="1" dirty="0"/>
              <a:t>) severského jehličnatého </a:t>
            </a:r>
            <a:r>
              <a:rPr lang="cs-CZ" i="1" dirty="0" smtClean="0"/>
              <a:t>lesa</a:t>
            </a:r>
          </a:p>
          <a:p>
            <a:r>
              <a:rPr lang="cs-CZ" i="1" dirty="0"/>
              <a:t>1 – porost modřínu </a:t>
            </a:r>
            <a:r>
              <a:rPr lang="cs-CZ" i="1" dirty="0" err="1"/>
              <a:t>dahurského</a:t>
            </a:r>
            <a:r>
              <a:rPr lang="cs-CZ" i="1" dirty="0"/>
              <a:t>, 2 – (polo)keřové patro s brusinkou a borůvkou, 3 – bylinné patro s travinami, jitrocelem a lilií zlatohlavou, 4 – mechové patro, 5 – prokořeněná půda podzolu – aktivní vrstvy na </a:t>
            </a:r>
            <a:r>
              <a:rPr lang="cs-CZ" i="1" dirty="0" err="1"/>
              <a:t>premafrostu</a:t>
            </a:r>
            <a:r>
              <a:rPr lang="cs-CZ" i="1" dirty="0"/>
              <a:t>, 6 – mělký humusový horizont </a:t>
            </a:r>
            <a:r>
              <a:rPr lang="cs-CZ" i="1" dirty="0" err="1"/>
              <a:t>ochrikový</a:t>
            </a:r>
            <a:r>
              <a:rPr lang="cs-CZ" i="1" dirty="0"/>
              <a:t>, 7 – loňská výplň mrazového klínu, 8 – hlinitopísčitý Br horizont, 9 – kryoturbací zvířený a promísený přechodový horizont B/C, 10 - zvětralina pískovce, 11 – trvale zmrzlá (sezónně neroztávající) hornina</a:t>
            </a: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55298" name="Picture 2" descr="LenPlato2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773488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643050"/>
            <a:ext cx="8229600" cy="4526280"/>
          </a:xfrm>
        </p:spPr>
        <p:txBody>
          <a:bodyPr/>
          <a:lstStyle/>
          <a:p>
            <a:endParaRPr lang="cs-CZ"/>
          </a:p>
        </p:txBody>
      </p:sp>
      <p:pic>
        <p:nvPicPr>
          <p:cNvPr id="56322" name="Picture 2" descr="PROFIL_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501122" cy="666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i="1" dirty="0" smtClean="0"/>
              <a:t>Závislostní pyramida přírodních složek krajiny jako konvenční uspořádání komponent krajiny podle míry nezávislosti a nedotknutelnosti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6" name="Picture 2" descr="15_PYRAM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8915846" cy="48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739775"/>
          </a:xfrm>
        </p:spPr>
        <p:txBody>
          <a:bodyPr/>
          <a:lstStyle/>
          <a:p>
            <a:r>
              <a:rPr lang="cs-CZ" sz="4000" b="1">
                <a:latin typeface="Arial" pitchFamily="34" charset="0"/>
              </a:rPr>
              <a:t>Struktura krajiny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73238"/>
            <a:ext cx="8645525" cy="50847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Je dána vzájemným poměrem a uspořádáním stavebních součástí krajiny a charakterem vztahů, resp. vazeb mezi nimi.</a:t>
            </a:r>
          </a:p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Je základní rozlišovací a definiční vlastností každé krajiny.</a:t>
            </a:r>
          </a:p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Má vždy tři stránky: prostorovou, funkcionální a časovou.</a:t>
            </a:r>
          </a:p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Složitost struktur je rozmanitá jak v přírodní, tak v kulturní krajině.</a:t>
            </a:r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rial" pitchFamily="34" charset="0"/>
              </a:rPr>
              <a:t>Co se skrývá ve slově „krajina“?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Arial" pitchFamily="34" charset="0"/>
              </a:rPr>
              <a:t>Má územní omezení („kraj“)</a:t>
            </a:r>
          </a:p>
          <a:p>
            <a:r>
              <a:rPr lang="cs-CZ">
                <a:latin typeface="Arial" pitchFamily="34" charset="0"/>
              </a:rPr>
              <a:t>Má vizuální projev („krajobraz“)</a:t>
            </a:r>
          </a:p>
          <a:p>
            <a:r>
              <a:rPr lang="cs-CZ">
                <a:latin typeface="Arial" pitchFamily="34" charset="0"/>
              </a:rPr>
              <a:t>Je domovem naším nebo někoho jiného („pokrajina“)</a:t>
            </a:r>
          </a:p>
          <a:p>
            <a:r>
              <a:rPr lang="cs-CZ">
                <a:latin typeface="Arial" pitchFamily="34" charset="0"/>
              </a:rPr>
              <a:t>Je souborem součástí („-schaft“)</a:t>
            </a:r>
          </a:p>
          <a:p>
            <a:r>
              <a:rPr lang="cs-CZ">
                <a:latin typeface="Arial" pitchFamily="34" charset="0"/>
              </a:rPr>
              <a:t>Je pevnou zemí („land-“) nebo vodou („sea-“)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649288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Struktura současné kulturní krajiny</a:t>
            </a:r>
          </a:p>
        </p:txBody>
      </p:sp>
      <p:pic>
        <p:nvPicPr>
          <p:cNvPr id="77841" name="Picture 17" descr="StMGeoSy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4140200" cy="3503612"/>
          </a:xfrm>
          <a:noFill/>
          <a:ln/>
        </p:spPr>
      </p:pic>
      <p:pic>
        <p:nvPicPr>
          <p:cNvPr id="77844" name="Picture 20" descr="C:\kolejka\obrazky\habitat\stmlus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727014" y="2116138"/>
            <a:ext cx="2236572" cy="1990725"/>
          </a:xfrm>
          <a:noFill/>
          <a:ln/>
        </p:spPr>
      </p:pic>
      <p:pic>
        <p:nvPicPr>
          <p:cNvPr id="77846" name="Picture 22" descr="C:\kolejka\obrazky\habitat\limity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86200" y="3397250"/>
            <a:ext cx="3949700" cy="3460750"/>
          </a:xfrm>
          <a:noFill/>
          <a:ln/>
        </p:spPr>
      </p:pic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0" y="5084763"/>
            <a:ext cx="4572000" cy="176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Typy struktury: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pitchFamily="34" charset="0"/>
              </a:rPr>
              <a:t>Přírodní – primární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pitchFamily="34" charset="0"/>
              </a:rPr>
              <a:t>Hospodářská – sekundární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pitchFamily="34" charset="0"/>
              </a:rPr>
              <a:t>Humánní - terciérní</a:t>
            </a:r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 flipH="1" flipV="1">
            <a:off x="1476375" y="2924175"/>
            <a:ext cx="1008063" cy="2592388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 flipV="1">
            <a:off x="3276600" y="2819400"/>
            <a:ext cx="2895600" cy="32004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 flipV="1">
            <a:off x="3048000" y="6248400"/>
            <a:ext cx="1905000" cy="4572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595313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700213"/>
            <a:ext cx="8685212" cy="208915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 marL="609600" indent="-609600"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Komponentní stavba = vertikální struktura</a:t>
            </a:r>
          </a:p>
        </p:txBody>
      </p:sp>
      <p:pic>
        <p:nvPicPr>
          <p:cNvPr id="82951" name="Picture 7" descr="MODEL1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909147" y="2116138"/>
            <a:ext cx="1872306" cy="1990725"/>
          </a:xfrm>
          <a:noFill/>
          <a:ln/>
        </p:spPr>
      </p:pic>
      <p:pic>
        <p:nvPicPr>
          <p:cNvPr id="82952" name="Picture 8" descr="rezy_co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700338"/>
            <a:ext cx="4679950" cy="4157662"/>
          </a:xfrm>
          <a:noFill/>
          <a:ln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92163"/>
          </a:xfrm>
        </p:spPr>
        <p:txBody>
          <a:bodyPr>
            <a:normAutofit fontScale="90000"/>
          </a:bodyPr>
          <a:lstStyle/>
          <a:p>
            <a:r>
              <a:rPr lang="cs-CZ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557338"/>
            <a:ext cx="4941887" cy="16557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Územní stavba = horizontální struktura</a:t>
            </a:r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86020" name="Picture 4" descr="10_podyj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133592" y="2207768"/>
            <a:ext cx="1423416" cy="1807464"/>
          </a:xfrm>
          <a:noFill/>
          <a:ln/>
        </p:spPr>
      </p:pic>
      <p:pic>
        <p:nvPicPr>
          <p:cNvPr id="86022" name="Picture 6" descr="MODEL1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068638"/>
            <a:ext cx="1625600" cy="1728787"/>
          </a:xfrm>
          <a:noFill/>
          <a:ln/>
        </p:spPr>
      </p:pic>
      <p:pic>
        <p:nvPicPr>
          <p:cNvPr id="86024" name="Picture 8" descr="MODEL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68638"/>
            <a:ext cx="167005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5" name="Picture 9" descr="MODEL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5084763"/>
            <a:ext cx="16668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6" name="Picture 10" descr="MODEL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763"/>
            <a:ext cx="16668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7" name="Line 11"/>
          <p:cNvSpPr>
            <a:spLocks noChangeShapeType="1"/>
          </p:cNvSpPr>
          <p:nvPr/>
        </p:nvSpPr>
        <p:spPr bwMode="auto">
          <a:xfrm flipV="1">
            <a:off x="1258888" y="2924175"/>
            <a:ext cx="6408737" cy="360363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3657600" y="4114800"/>
            <a:ext cx="2362200" cy="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 flipV="1">
            <a:off x="1331913" y="5084763"/>
            <a:ext cx="6119812" cy="144462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 flipV="1">
            <a:off x="3419475" y="6453188"/>
            <a:ext cx="2592388" cy="71437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811213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2116138"/>
            <a:ext cx="4005262" cy="4135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Územní stavba = horizontální struktura</a:t>
            </a:r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89092" name="Picture 4" descr="1IntegrNat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1844675"/>
            <a:ext cx="6011862" cy="5013325"/>
          </a:xfrm>
          <a:noFill/>
          <a:ln/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5724525" y="1828800"/>
            <a:ext cx="3419475" cy="663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5715000" y="1752600"/>
            <a:ext cx="3429000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>
                <a:solidFill>
                  <a:schemeClr val="bg2"/>
                </a:solidFill>
                <a:latin typeface="Arial" pitchFamily="34" charset="0"/>
              </a:rPr>
              <a:t>každá stejnorodá krajinná jednotka má jedinou vertikální strukturu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1152525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2116138"/>
            <a:ext cx="3429000" cy="4135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Funkcionální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Bloková stavba = rozdělení rolí</a:t>
            </a:r>
            <a:endParaRPr lang="cs-CZ" sz="2800"/>
          </a:p>
        </p:txBody>
      </p:sp>
      <p:pic>
        <p:nvPicPr>
          <p:cNvPr id="91143" name="Picture 7" descr="3Bloky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6600" y="1844675"/>
            <a:ext cx="5867400" cy="5013325"/>
          </a:xfrm>
          <a:noFill/>
          <a:ln/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0" y="5013325"/>
            <a:ext cx="3203575" cy="1552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Arial" pitchFamily="34" charset="0"/>
              </a:rPr>
              <a:t>Každá krajinná jednotka plní určitou roli v krajinném systému svého okolí.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4868862" cy="1155700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4371975" cy="2447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Časový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Posloupnost stavů = sebezáchova krajiny a současně směřování k neodvratné změně.</a:t>
            </a:r>
            <a:endParaRPr lang="cs-CZ" sz="2800"/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93188" name="Picture 4" descr="Snytko_model_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981075"/>
            <a:ext cx="4500562" cy="5876925"/>
          </a:xfrm>
          <a:noFill/>
          <a:ln/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5516563"/>
            <a:ext cx="442753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Roční období, povětrnostní singularity, části dnes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476250"/>
            <a:ext cx="8885237" cy="1008063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Ekonomická struktura krajiny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313"/>
            <a:ext cx="8316913" cy="12969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Mozaika využití ploch = land use</a:t>
            </a:r>
          </a:p>
          <a:p>
            <a:pPr>
              <a:buFont typeface="Wingdings" pitchFamily="2" charset="2"/>
              <a:buNone/>
            </a:pPr>
            <a:endParaRPr lang="cs-CZ" sz="2800"/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95239" name="Picture 7" descr="dedict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595563"/>
            <a:ext cx="7308850" cy="4262437"/>
          </a:xfrm>
          <a:noFill/>
          <a:ln/>
        </p:spPr>
      </p:pic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0" y="4365625"/>
            <a:ext cx="1763713" cy="2441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Aspekt časový:</a:t>
            </a:r>
          </a:p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Sezónní aktivity člověka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6443663" y="1412875"/>
            <a:ext cx="2700337" cy="2014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Aspekt funkcionální:</a:t>
            </a:r>
          </a:p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Role plochy v hospodářství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92150"/>
            <a:ext cx="7977187" cy="576263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Humánní struktura krajiny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5867400" cy="1685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000" b="1">
                <a:latin typeface="Arial" pitchFamily="34" charset="0"/>
              </a:rPr>
              <a:t>Prostorové rozmístění zájmů a omezení = sociální a rozvojové limity</a:t>
            </a:r>
          </a:p>
        </p:txBody>
      </p:sp>
      <p:pic>
        <p:nvPicPr>
          <p:cNvPr id="97288" name="Picture 8" descr="D:\cast2\Obrazky\Telc\T3limi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6950"/>
            <a:ext cx="5334000" cy="4591050"/>
          </a:xfrm>
          <a:prstGeom prst="rect">
            <a:avLst/>
          </a:prstGeom>
          <a:noFill/>
        </p:spPr>
      </p:pic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5943600" y="1905000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zájmy státu (příroda, infrastruktura)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6096000" y="2667000"/>
            <a:ext cx="304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regionální a obecní zájmy (voda)</a:t>
            </a: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5867400" y="4724400"/>
            <a:ext cx="3124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investiční zájmy a limity, stavební uzávěry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6019800" y="6035675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individuální zájmy</a:t>
            </a:r>
          </a:p>
        </p:txBody>
      </p:sp>
      <p:sp>
        <p:nvSpPr>
          <p:cNvPr id="97293" name="Line 13"/>
          <p:cNvSpPr>
            <a:spLocks noChangeShapeType="1"/>
          </p:cNvSpPr>
          <p:nvPr/>
        </p:nvSpPr>
        <p:spPr bwMode="auto">
          <a:xfrm flipV="1">
            <a:off x="2590800" y="2362200"/>
            <a:ext cx="3200400" cy="1524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4" name="Line 14"/>
          <p:cNvSpPr>
            <a:spLocks noChangeShapeType="1"/>
          </p:cNvSpPr>
          <p:nvPr/>
        </p:nvSpPr>
        <p:spPr bwMode="auto">
          <a:xfrm flipV="1">
            <a:off x="2590800" y="3124200"/>
            <a:ext cx="3505200" cy="914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 flipV="1">
            <a:off x="2590800" y="4038600"/>
            <a:ext cx="3352800" cy="152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6" name="Line 16"/>
          <p:cNvSpPr>
            <a:spLocks noChangeShapeType="1"/>
          </p:cNvSpPr>
          <p:nvPr/>
        </p:nvSpPr>
        <p:spPr bwMode="auto">
          <a:xfrm>
            <a:off x="2590800" y="4343400"/>
            <a:ext cx="3352800" cy="762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7" name="Line 17"/>
          <p:cNvSpPr>
            <a:spLocks noChangeShapeType="1"/>
          </p:cNvSpPr>
          <p:nvPr/>
        </p:nvSpPr>
        <p:spPr bwMode="auto">
          <a:xfrm>
            <a:off x="2590800" y="4495800"/>
            <a:ext cx="3429000" cy="1905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5867400" y="3505200"/>
            <a:ext cx="3276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technická a technologická omezení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884238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b="1">
                <a:latin typeface="Arial" pitchFamily="34" charset="0"/>
              </a:rPr>
              <a:t>PŘÍRODNÍ KRAJINA – vznikla a vyvíjí se jen účinkem přírodních faktorů bez účasti člověka.</a:t>
            </a:r>
          </a:p>
        </p:txBody>
      </p:sp>
      <p:pic>
        <p:nvPicPr>
          <p:cNvPr id="58372" name="Picture 4" descr="PICT0101a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836613"/>
            <a:ext cx="4284662" cy="3213100"/>
          </a:xfrm>
          <a:noFill/>
          <a:ln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23850" y="4437063"/>
            <a:ext cx="4392613" cy="191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Pouště, polární a subpolární oblasti, severský a tropický les, vysokohoří, mokřady, stepi v chráněných územích i mimo ně, velké NP.</a:t>
            </a:r>
          </a:p>
        </p:txBody>
      </p:sp>
      <p:pic>
        <p:nvPicPr>
          <p:cNvPr id="58375" name="Picture 7" descr="DSCF4611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3643313"/>
            <a:ext cx="4284662" cy="32146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b="1">
                <a:latin typeface="Arial" pitchFamily="34" charset="0"/>
              </a:rPr>
              <a:t>PŘÍRODĚ BLÍZKÁ KRAJINA</a:t>
            </a:r>
            <a:r>
              <a:rPr lang="cs-CZ" sz="2800"/>
              <a:t> </a:t>
            </a:r>
            <a:r>
              <a:rPr lang="cs-CZ" sz="2800" b="1">
                <a:latin typeface="Arial" pitchFamily="34" charset="0"/>
              </a:rPr>
              <a:t>– vznikla za minulé spoluúčasti člověka, nyní se vyvíjí jen účinkem přírodních faktorů.</a:t>
            </a:r>
          </a:p>
          <a:p>
            <a:endParaRPr lang="cs-CZ" sz="2800"/>
          </a:p>
        </p:txBody>
      </p:sp>
      <p:pic>
        <p:nvPicPr>
          <p:cNvPr id="62468" name="Picture 4" descr="poskozLesSumava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1950" y="765175"/>
            <a:ext cx="3702050" cy="6092825"/>
          </a:xfrm>
          <a:noFill/>
          <a:ln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0" y="5445125"/>
            <a:ext cx="529272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Středoevropské, západoevropské a balkánské NP, naše NPR a PR, NPP a PP.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0" name="Rectangle 12"/>
          <p:cNvSpPr>
            <a:spLocks noGrp="1" noChangeArrowheads="1"/>
          </p:cNvSpPr>
          <p:nvPr>
            <p:ph type="title"/>
          </p:nvPr>
        </p:nvSpPr>
        <p:spPr>
          <a:xfrm>
            <a:off x="258763" y="1052513"/>
            <a:ext cx="8885237" cy="1155700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Krajina není jenom scenérie</a:t>
            </a:r>
          </a:p>
        </p:txBody>
      </p:sp>
      <p:pic>
        <p:nvPicPr>
          <p:cNvPr id="140297" name="Picture 9" descr="Mor_brana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938" y="2725738"/>
            <a:ext cx="4371975" cy="2916237"/>
          </a:xfrm>
          <a:noFill/>
          <a:ln/>
        </p:spPr>
      </p:pic>
      <p:pic>
        <p:nvPicPr>
          <p:cNvPr id="140303" name="Picture 15" descr="scenerie_morbrana_pic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9313" y="2724150"/>
            <a:ext cx="4371975" cy="29178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>
                <a:latin typeface="Arial" pitchFamily="34" charset="0"/>
              </a:rPr>
              <a:t>KULTURNÍ KRAJINA – PRODUKČNÍ – vznikla, udržuje se či mění vlivem přírodních faktorů za aktivní spoluúčasti člověka, který odebírá část produkce vznikající využíváním přírodních vlastností a procesů v území. Člověk pak do krajiny odkládá své výtvory.</a:t>
            </a:r>
          </a:p>
        </p:txBody>
      </p:sp>
      <p:pic>
        <p:nvPicPr>
          <p:cNvPr id="64520" name="Picture 8" descr="RadišovD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765175"/>
            <a:ext cx="4716462" cy="3286125"/>
          </a:xfrm>
          <a:noFill/>
          <a:ln/>
        </p:spPr>
      </p:pic>
      <p:pic>
        <p:nvPicPr>
          <p:cNvPr id="64522" name="Picture 10" descr="Telcsko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709988"/>
            <a:ext cx="4716462" cy="3148012"/>
          </a:xfrm>
          <a:noFill/>
          <a:ln/>
        </p:spPr>
      </p:pic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0" y="6165850"/>
            <a:ext cx="4284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Venkovská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1027113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400" b="1">
                <a:latin typeface="Arial" pitchFamily="34" charset="0"/>
              </a:rPr>
              <a:t>KULTURNÍ KRAJINA KONTROLOVANÁ – vznikla dominantním účinkem člověka v původním přírodním rámci. Člověk zavedl do ní nové procesy, ponechává jim volnost působení, ovšem určuje místo a čas výskytu.</a:t>
            </a:r>
          </a:p>
        </p:txBody>
      </p:sp>
      <p:pic>
        <p:nvPicPr>
          <p:cNvPr id="69636" name="Picture 4" descr="Lipno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765175"/>
            <a:ext cx="4859337" cy="2744788"/>
          </a:xfrm>
          <a:noFill/>
          <a:ln/>
        </p:spPr>
      </p:pic>
      <p:pic>
        <p:nvPicPr>
          <p:cNvPr id="69638" name="Picture 6" descr="MoKrasSloupSosJD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56375" y="3068638"/>
            <a:ext cx="2587625" cy="3789362"/>
          </a:xfrm>
          <a:noFill/>
          <a:ln/>
        </p:spPr>
      </p:pic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0" y="5949950"/>
            <a:ext cx="6227763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Vodní nádrže, zavlažované plochy, skleníky, uměle osvětlované plochy.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b="1">
                <a:latin typeface="Arial" pitchFamily="34" charset="0"/>
              </a:rPr>
              <a:t>KULTURNÍ KRAJINA TECHNICKÁ – přírodní rámec krajiny člověk přetvořil, zavedl do krajiny nové procesy sice respektující jevy přírodní, avšak řízené plně člověkem.</a:t>
            </a:r>
          </a:p>
        </p:txBody>
      </p:sp>
      <p:pic>
        <p:nvPicPr>
          <p:cNvPr id="73732" name="Picture 4" descr="NymburkMax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836613"/>
            <a:ext cx="4211637" cy="3341687"/>
          </a:xfrm>
          <a:noFill/>
          <a:ln/>
        </p:spPr>
      </p:pic>
      <p:pic>
        <p:nvPicPr>
          <p:cNvPr id="73734" name="Picture 6" descr="DSCF4817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3698875"/>
            <a:ext cx="4211637" cy="3159125"/>
          </a:xfrm>
          <a:noFill/>
          <a:ln/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50825" y="5876925"/>
            <a:ext cx="4392613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Městská, těžební a dopravní krajina.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42974" y="2714620"/>
            <a:ext cx="9786974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Invariant krajiny, struktura krajiny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357290" y="2828836"/>
            <a:ext cx="5500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Změny krajin v čase</a:t>
            </a:r>
            <a:r>
              <a:rPr lang="cs-CZ" dirty="0"/>
              <a:t>, jakožto projevy mnoha rozmanitých, vzájemně často propojených procesů, </a:t>
            </a:r>
            <a:r>
              <a:rPr lang="cs-CZ" b="1" dirty="0"/>
              <a:t>vyžadují stanovení </a:t>
            </a:r>
            <a:r>
              <a:rPr lang="cs-CZ" b="1" dirty="0" smtClean="0"/>
              <a:t>kritéria</a:t>
            </a:r>
          </a:p>
          <a:p>
            <a:r>
              <a:rPr lang="cs-CZ"/>
              <a:t>Sibiřská krajinářská škola za tímto účelem vyvinula pojem </a:t>
            </a:r>
            <a:r>
              <a:rPr lang="cs-CZ" b="1" u="sng"/>
              <a:t>"invariant</a:t>
            </a:r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>
                <a:latin typeface="Arial" pitchFamily="34" charset="0"/>
              </a:rPr>
              <a:t>Co na to odborník?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2349500"/>
            <a:ext cx="8896350" cy="41354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b="1">
                <a:latin typeface="Arial" pitchFamily="34" charset="0"/>
              </a:rPr>
              <a:t>KRAJINA je územní celek, kvalitativně odlišný od celků okolních. Má přirozené hranice a vyznačuje se vnitřní stejnorodostí, charakteristickou strukturou a zákonitým souborem jevů a procesů. Zaujímá určitý prostor na povrchu planety a vyvíjí se v prostoru a v čase. </a:t>
            </a:r>
            <a:r>
              <a:rPr lang="cs-CZ" b="1" i="1">
                <a:latin typeface="Arial" pitchFamily="34" charset="0"/>
              </a:rPr>
              <a:t>(podle J. Demka)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2956</Words>
  <Application>Microsoft Office PowerPoint</Application>
  <PresentationFormat>Předvádění na obrazovce (4:3)</PresentationFormat>
  <Paragraphs>397</Paragraphs>
  <Slides>86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87" baseType="lpstr">
      <vt:lpstr>Lití písma</vt:lpstr>
      <vt:lpstr>Nauka o krajině </vt:lpstr>
      <vt:lpstr>Krajina </vt:lpstr>
      <vt:lpstr>Snímek 3</vt:lpstr>
      <vt:lpstr>Krajiny České republiky</vt:lpstr>
      <vt:lpstr>Krajiny České republiky</vt:lpstr>
      <vt:lpstr>Slovo „krajina“</vt:lpstr>
      <vt:lpstr>Co se skrývá ve slově „krajina“?</vt:lpstr>
      <vt:lpstr>Krajina není jenom scenérie</vt:lpstr>
      <vt:lpstr>Co na to odborník?</vt:lpstr>
      <vt:lpstr>Co na to odborník?</vt:lpstr>
      <vt:lpstr>Krajina -  definice</vt:lpstr>
      <vt:lpstr>Snímek 12</vt:lpstr>
      <vt:lpstr>Snímek 13</vt:lpstr>
      <vt:lpstr>Evropskou úmluvu o krajině“</vt:lpstr>
      <vt:lpstr>Nauka o krajině </vt:lpstr>
      <vt:lpstr>Přehled systému geografických věd</vt:lpstr>
      <vt:lpstr>Objekt a předmět Nauky o krajině</vt:lpstr>
      <vt:lpstr>Vznik moderní nauky o krajině</vt:lpstr>
      <vt:lpstr>Vznik NoK a české  země</vt:lpstr>
      <vt:lpstr>Národní atlasová tvorba</vt:lpstr>
      <vt:lpstr>Snímek 21</vt:lpstr>
      <vt:lpstr>Vědy studující krajinu</vt:lpstr>
      <vt:lpstr>Krajina v geografii</vt:lpstr>
      <vt:lpstr>Krajina v krajinné ekologii</vt:lpstr>
      <vt:lpstr>Krajina v geoekologii</vt:lpstr>
      <vt:lpstr>Krajina v ekologii</vt:lpstr>
      <vt:lpstr>Snímek 27</vt:lpstr>
      <vt:lpstr>Snímek 28</vt:lpstr>
      <vt:lpstr>Diferenciace krajinné sféry</vt:lpstr>
      <vt:lpstr>diferenciace krajinné sféry Země </vt:lpstr>
      <vt:lpstr>Aplikace teorie systémů na krajinnou sféru</vt:lpstr>
      <vt:lpstr>Aplikace teorie systémů pro geografii</vt:lpstr>
      <vt:lpstr>Snímek 33</vt:lpstr>
      <vt:lpstr> Geosféra</vt:lpstr>
      <vt:lpstr>Geosféry Země</vt:lpstr>
      <vt:lpstr>Snímek 36</vt:lpstr>
      <vt:lpstr>Geosféry Země</vt:lpstr>
      <vt:lpstr>Geosféry Země</vt:lpstr>
      <vt:lpstr>Krajinná sféra a její hranice</vt:lpstr>
      <vt:lpstr>Definice krajinné sféry</vt:lpstr>
      <vt:lpstr>Mocnost krajinné sféry</vt:lpstr>
      <vt:lpstr>Snímek 42</vt:lpstr>
      <vt:lpstr>Snímek 43</vt:lpstr>
      <vt:lpstr>Snímek 44</vt:lpstr>
      <vt:lpstr>Snímek 45</vt:lpstr>
      <vt:lpstr>čtyři základní úrovně diferenciace krajinné sféry</vt:lpstr>
      <vt:lpstr>Snímek 47</vt:lpstr>
      <vt:lpstr>Rozšíření horizontálních geomů v krajinné sféře Země  </vt:lpstr>
      <vt:lpstr>Snímek 49</vt:lpstr>
      <vt:lpstr>Snímek 50</vt:lpstr>
      <vt:lpstr>Snímek 51</vt:lpstr>
      <vt:lpstr>Snímek 52</vt:lpstr>
      <vt:lpstr>Snímek 53</vt:lpstr>
      <vt:lpstr>Pojem „krajinná sféra Země“</vt:lpstr>
      <vt:lpstr>Hlavní vlastnosti krajinné sféry Země</vt:lpstr>
      <vt:lpstr>Hlavní vlastnosti krajinné sféry Země</vt:lpstr>
      <vt:lpstr>Hlavní vlastnosti krajinné sféry Země</vt:lpstr>
      <vt:lpstr>Hlavní vlastnosti krajinné sféry Země</vt:lpstr>
      <vt:lpstr>Snímek 59</vt:lpstr>
      <vt:lpstr> globální úroveň - krajinné pásy Země</vt:lpstr>
      <vt:lpstr>Snímek 61</vt:lpstr>
      <vt:lpstr>Snímek 62</vt:lpstr>
      <vt:lpstr>Typologický  a  individuální charakter </vt:lpstr>
      <vt:lpstr>Monosystémový model krajiny</vt:lpstr>
      <vt:lpstr>Snímek 65</vt:lpstr>
      <vt:lpstr>model znázorňující vertikální uspořádání přírodních složek v topickém geosystému </vt:lpstr>
      <vt:lpstr>Snímek 67</vt:lpstr>
      <vt:lpstr>Závislostní pyramida přírodních složek krajiny jako konvenční uspořádání komponent krajiny podle míry nezávislosti a nedotknutelnosti</vt:lpstr>
      <vt:lpstr>Struktura krajiny</vt:lpstr>
      <vt:lpstr>Struktura současné kulturní krajiny</vt:lpstr>
      <vt:lpstr>Přírodní struktura krajiny</vt:lpstr>
      <vt:lpstr>Přírodní struktura krajiny</vt:lpstr>
      <vt:lpstr>Přírodní struktura krajiny</vt:lpstr>
      <vt:lpstr>Přírodní struktura krajiny</vt:lpstr>
      <vt:lpstr>Přírodní struktura krajiny</vt:lpstr>
      <vt:lpstr>Ekonomická struktura krajiny</vt:lpstr>
      <vt:lpstr>Humánní struktura krajiny</vt:lpstr>
      <vt:lpstr>Krajiny dneška</vt:lpstr>
      <vt:lpstr>Krajiny dneška</vt:lpstr>
      <vt:lpstr>Krajiny dneška</vt:lpstr>
      <vt:lpstr>Krajiny dneška</vt:lpstr>
      <vt:lpstr>Krajiny dneška</vt:lpstr>
      <vt:lpstr>Invariant krajiny, struktura krajiny </vt:lpstr>
      <vt:lpstr>Snímek 84</vt:lpstr>
      <vt:lpstr>Snímek 85</vt:lpstr>
      <vt:lpstr>Snímek 86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Nauka o krajině </dc:title>
  <dc:creator>Svatonova</dc:creator>
  <cp:lastModifiedBy>Svatonova</cp:lastModifiedBy>
  <cp:revision>26</cp:revision>
  <dcterms:created xsi:type="dcterms:W3CDTF">2009-09-21T14:51:25Z</dcterms:created>
  <dcterms:modified xsi:type="dcterms:W3CDTF">2009-09-21T18:38:38Z</dcterms:modified>
</cp:coreProperties>
</file>