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1" r:id="rId1"/>
  </p:sldMasterIdLst>
  <p:notesMasterIdLst>
    <p:notesMasterId r:id="rId33"/>
  </p:notesMasterIdLst>
  <p:sldIdLst>
    <p:sldId id="256" r:id="rId2"/>
    <p:sldId id="447" r:id="rId3"/>
    <p:sldId id="428" r:id="rId4"/>
    <p:sldId id="431" r:id="rId5"/>
    <p:sldId id="417" r:id="rId6"/>
    <p:sldId id="430" r:id="rId7"/>
    <p:sldId id="420" r:id="rId8"/>
    <p:sldId id="432" r:id="rId9"/>
    <p:sldId id="433" r:id="rId10"/>
    <p:sldId id="434" r:id="rId11"/>
    <p:sldId id="435" r:id="rId12"/>
    <p:sldId id="436" r:id="rId13"/>
    <p:sldId id="437" r:id="rId14"/>
    <p:sldId id="438" r:id="rId15"/>
    <p:sldId id="439" r:id="rId16"/>
    <p:sldId id="441" r:id="rId17"/>
    <p:sldId id="440" r:id="rId18"/>
    <p:sldId id="442" r:id="rId19"/>
    <p:sldId id="423" r:id="rId20"/>
    <p:sldId id="323" r:id="rId21"/>
    <p:sldId id="324" r:id="rId22"/>
    <p:sldId id="461" r:id="rId23"/>
    <p:sldId id="326" r:id="rId24"/>
    <p:sldId id="328" r:id="rId25"/>
    <p:sldId id="329" r:id="rId26"/>
    <p:sldId id="330" r:id="rId27"/>
    <p:sldId id="451" r:id="rId28"/>
    <p:sldId id="460" r:id="rId29"/>
    <p:sldId id="462" r:id="rId30"/>
    <p:sldId id="452" r:id="rId31"/>
    <p:sldId id="453" r:id="rId32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 autoAdjust="0"/>
    <p:restoredTop sz="78130" autoAdjust="0"/>
  </p:normalViewPr>
  <p:slideViewPr>
    <p:cSldViewPr>
      <p:cViewPr varScale="1">
        <p:scale>
          <a:sx n="61" d="100"/>
          <a:sy n="61" d="100"/>
        </p:scale>
        <p:origin x="-140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F0EB183-D4EB-4EBD-B8E9-8C4E6163A754}" type="datetimeFigureOut">
              <a:rPr lang="cs-CZ"/>
              <a:pPr>
                <a:defRPr/>
              </a:pPr>
              <a:t>21.10.2009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D819143-730E-46B1-A2A0-5711BE6E76B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olný tvar 3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Volný tvar 4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cs-CZ" smtClean="0"/>
              <a:t>Klepnutím lze upravit styl předlohy podnadpisů.</a:t>
            </a:r>
            <a:endParaRPr lang="en-US"/>
          </a:p>
        </p:txBody>
      </p:sp>
      <p:sp>
        <p:nvSpPr>
          <p:cNvPr id="6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7E2CAF-2AC4-496C-A01B-5198E9272644}" type="datetimeFigureOut">
              <a:rPr lang="cs-CZ"/>
              <a:pPr>
                <a:defRPr/>
              </a:pPr>
              <a:t>21.10.2009</a:t>
            </a:fld>
            <a:endParaRPr lang="cs-CZ"/>
          </a:p>
        </p:txBody>
      </p:sp>
      <p:sp>
        <p:nvSpPr>
          <p:cNvPr id="7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D4F7B0-6DC6-4043-8822-BC52FE21CB1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9ABE16-1503-42B5-9465-003B84DB7837}" type="datetimeFigureOut">
              <a:rPr lang="cs-CZ"/>
              <a:pPr>
                <a:defRPr/>
              </a:pPr>
              <a:t>21.10.2009</a:t>
            </a:fld>
            <a:endParaRPr lang="cs-CZ"/>
          </a:p>
        </p:txBody>
      </p:sp>
      <p:sp>
        <p:nvSpPr>
          <p:cNvPr id="5" name="Zástupný symbol pro zápatí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312820-5A09-4CAF-A20D-10D76B65018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1C6D1F-CBAB-420B-B060-194872EB7496}" type="datetimeFigureOut">
              <a:rPr lang="cs-CZ"/>
              <a:pPr>
                <a:defRPr/>
              </a:pPr>
              <a:t>21.10.2009</a:t>
            </a:fld>
            <a:endParaRPr lang="cs-CZ"/>
          </a:p>
        </p:txBody>
      </p:sp>
      <p:sp>
        <p:nvSpPr>
          <p:cNvPr id="5" name="Zástupný symbol pro zápatí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9B6F8A-7B24-4323-9242-B43F26BA002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Nadpis, 1 velký a 2 malé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4938" y="889000"/>
            <a:ext cx="8885237" cy="11557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34938" y="2116138"/>
            <a:ext cx="4371975" cy="4135437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59313" y="2116138"/>
            <a:ext cx="4371975" cy="1990725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659313" y="4259263"/>
            <a:ext cx="4371975" cy="1992312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BD1B6A-43FA-45B5-A9F0-7A5CB33E84B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4938" y="889000"/>
            <a:ext cx="8885237" cy="11557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134938" y="2116138"/>
            <a:ext cx="4371975" cy="4135437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59313" y="2116138"/>
            <a:ext cx="4371975" cy="1990725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659313" y="4259263"/>
            <a:ext cx="4371975" cy="1992312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EEA51E-B0F4-43E1-B13F-69D64DE2BC5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4938" y="889000"/>
            <a:ext cx="8885237" cy="11557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134938" y="2116138"/>
            <a:ext cx="4371975" cy="4135437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59313" y="2116138"/>
            <a:ext cx="4371975" cy="4135437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8F57CB-3C3D-45CD-A18E-67B9DB0F682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BC94CB-1616-4497-8C11-1A986E86EA79}" type="datetimeFigureOut">
              <a:rPr lang="cs-CZ"/>
              <a:pPr>
                <a:defRPr/>
              </a:pPr>
              <a:t>21.10.2009</a:t>
            </a:fld>
            <a:endParaRPr lang="cs-CZ"/>
          </a:p>
        </p:txBody>
      </p:sp>
      <p:sp>
        <p:nvSpPr>
          <p:cNvPr id="5" name="Zástupný symbol pro zápatí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EF1916-6456-4ACE-A0BC-86DB1FFDAF4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olný tvar 3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Volný tvar 4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F367AB-FD12-4718-8DEF-73D8CC2A57C3}" type="datetimeFigureOut">
              <a:rPr lang="cs-CZ"/>
              <a:pPr>
                <a:defRPr/>
              </a:pPr>
              <a:t>21.10.2009</a:t>
            </a:fld>
            <a:endParaRPr lang="cs-CZ"/>
          </a:p>
        </p:txBody>
      </p:sp>
      <p:sp>
        <p:nvSpPr>
          <p:cNvPr id="7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82FC50-4CAD-4F93-A293-38432FCB544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FD6B95-F1C7-408B-BB5B-CC9BB807D5A4}" type="datetimeFigureOut">
              <a:rPr lang="cs-CZ"/>
              <a:pPr>
                <a:defRPr/>
              </a:pPr>
              <a:t>21.10.2009</a:t>
            </a:fld>
            <a:endParaRPr lang="cs-CZ"/>
          </a:p>
        </p:txBody>
      </p:sp>
      <p:sp>
        <p:nvSpPr>
          <p:cNvPr id="6" name="Zástupný symbol pro zápatí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5A547B-3A8B-451F-972C-3F125799AE9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A84831-A3C3-482B-9BB3-71C1F9402536}" type="datetimeFigureOut">
              <a:rPr lang="cs-CZ"/>
              <a:pPr>
                <a:defRPr/>
              </a:pPr>
              <a:t>21.10.2009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C4668D-A99A-4A6D-B95B-6C397B18B31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/>
          <a:lstStyle>
            <a:lvl1pPr algn="l">
              <a:defRPr sz="4600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89EFA5-901C-47C6-BFF6-8B3C71CA8399}" type="datetimeFigureOut">
              <a:rPr lang="cs-CZ"/>
              <a:pPr>
                <a:defRPr/>
              </a:pPr>
              <a:t>21.10.2009</a:t>
            </a:fld>
            <a:endParaRPr lang="cs-CZ"/>
          </a:p>
        </p:txBody>
      </p:sp>
      <p:sp>
        <p:nvSpPr>
          <p:cNvPr id="4" name="Zástupný symbol pro zápatí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A7DC89-69B3-42CC-AE89-A237AF03DFA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F526B5-30F0-48CD-9D7C-1F47F2089FC4}" type="datetimeFigureOut">
              <a:rPr lang="cs-CZ"/>
              <a:pPr>
                <a:defRPr/>
              </a:pPr>
              <a:t>21.10.2009</a:t>
            </a:fld>
            <a:endParaRPr lang="cs-CZ"/>
          </a:p>
        </p:txBody>
      </p:sp>
      <p:sp>
        <p:nvSpPr>
          <p:cNvPr id="3" name="Zástupný symbol pro zápatí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CF6BD8-1CDA-4F68-BF5F-894F0460FF3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B54F15-D7F2-43D1-AE19-24E400738308}" type="datetimeFigureOut">
              <a:rPr lang="cs-CZ"/>
              <a:pPr>
                <a:defRPr/>
              </a:pPr>
              <a:t>21.10.2009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156575" y="6421438"/>
            <a:ext cx="762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FE9CE2-FF69-4890-AA57-D9FA27B2649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cs-CZ" noProof="0" smtClean="0"/>
              <a:t>Klepnutím na ikonu přidáte obrázek.</a:t>
            </a:r>
            <a:endParaRPr lang="en-US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67F3B3-8C1E-46C9-A492-78B9854A0FC7}" type="datetimeFigureOut">
              <a:rPr lang="cs-CZ"/>
              <a:pPr>
                <a:defRPr/>
              </a:pPr>
              <a:t>21.10.2009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33202E-C47C-4D4C-9D8A-3CF50639C78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Volný tvar 11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" name="Volný tvar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28" name="Zástupný symbol pro nadpis 8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7467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  <a:endParaRPr lang="en-US" smtClean="0"/>
          </a:p>
        </p:txBody>
      </p:sp>
      <p:sp>
        <p:nvSpPr>
          <p:cNvPr id="1029" name="Zástupný symbol pro text 29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smtClean="0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457200" y="6421438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 smtClean="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7FE910D5-6DC7-4BB7-8A39-C8CFB7851F58}" type="datetimeFigureOut">
              <a:rPr lang="cs-CZ"/>
              <a:pPr>
                <a:defRPr/>
              </a:pPr>
              <a:t>21.10.2009</a:t>
            </a:fld>
            <a:endParaRPr lang="cs-CZ"/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3124200" y="6421438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8153400" y="6421438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 smtClean="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3D23B0E5-BE00-49A4-8620-D9F6EA7C091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2" r:id="rId1"/>
    <p:sldLayoutId id="2147483776" r:id="rId2"/>
    <p:sldLayoutId id="2147483783" r:id="rId3"/>
    <p:sldLayoutId id="2147483777" r:id="rId4"/>
    <p:sldLayoutId id="2147483784" r:id="rId5"/>
    <p:sldLayoutId id="2147483778" r:id="rId6"/>
    <p:sldLayoutId id="2147483779" r:id="rId7"/>
    <p:sldLayoutId id="2147483785" r:id="rId8"/>
    <p:sldLayoutId id="2147483786" r:id="rId9"/>
    <p:sldLayoutId id="2147483780" r:id="rId10"/>
    <p:sldLayoutId id="2147483781" r:id="rId11"/>
    <p:sldLayoutId id="2147483787" r:id="rId12"/>
    <p:sldLayoutId id="2147483789" r:id="rId13"/>
    <p:sldLayoutId id="2147483790" r:id="rId14"/>
  </p:sldLayoutIdLst>
  <p:txStyles>
    <p:titleStyle>
      <a:lvl1pPr algn="l" rtl="0" fontAlgn="base">
        <a:spcBef>
          <a:spcPct val="0"/>
        </a:spcBef>
        <a:spcAft>
          <a:spcPct val="0"/>
        </a:spcAft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/>
        </a:defRPr>
      </a:lvl2pPr>
      <a:lvl3pPr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/>
        </a:defRPr>
      </a:lvl3pPr>
      <a:lvl4pPr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/>
        </a:defRPr>
      </a:lvl4pPr>
      <a:lvl5pPr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/>
        </a:defRPr>
      </a:lvl5pPr>
      <a:lvl6pPr marL="4572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/>
        </a:defRPr>
      </a:lvl6pPr>
      <a:lvl7pPr marL="9144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/>
        </a:defRPr>
      </a:lvl7pPr>
      <a:lvl8pPr marL="13716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/>
        </a:defRPr>
      </a:lvl8pPr>
      <a:lvl9pPr marL="18288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/>
        </a:defRPr>
      </a:lvl9pPr>
    </p:titleStyle>
    <p:bodyStyle>
      <a:lvl1pPr marL="419100" indent="-382588" algn="l" rtl="0" fontAlgn="base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13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4888" indent="-255588" algn="l" rtl="0" fontAlgn="base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Arial" pitchFamily="34" charset="0"/>
        <a:buChar char="○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36538" algn="l" rtl="0" fontAlgn="base">
        <a:spcBef>
          <a:spcPct val="20000"/>
        </a:spcBef>
        <a:spcAft>
          <a:spcPct val="0"/>
        </a:spcAft>
        <a:buClr>
          <a:srgbClr val="8D89A4"/>
        </a:buClr>
        <a:buSzPct val="9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89075" indent="-182563" algn="l" rtl="0" fontAlgn="base">
        <a:spcBef>
          <a:spcPct val="20000"/>
        </a:spcBef>
        <a:spcAft>
          <a:spcPct val="0"/>
        </a:spcAft>
        <a:buClr>
          <a:srgbClr val="748560"/>
        </a:buClr>
        <a:buSzPct val="100000"/>
        <a:buFont typeface="Arial" pitchFamily="34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Nauka o krajině</a:t>
            </a:r>
            <a:br>
              <a:rPr lang="cs-CZ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endParaRPr lang="cs-CZ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11267" name="Podnadpis 2"/>
          <p:cNvSpPr>
            <a:spLocks noGrp="1"/>
          </p:cNvSpPr>
          <p:nvPr>
            <p:ph type="subTitle" idx="1"/>
          </p:nvPr>
        </p:nvSpPr>
        <p:spPr>
          <a:xfrm>
            <a:off x="433388" y="1544638"/>
            <a:ext cx="6480175" cy="1752600"/>
          </a:xfrm>
        </p:spPr>
        <p:txBody>
          <a:bodyPr/>
          <a:lstStyle/>
          <a:p>
            <a:pPr>
              <a:spcBef>
                <a:spcPct val="0"/>
              </a:spcBef>
            </a:pPr>
            <a:endParaRPr lang="cs-CZ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Časová struktura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vyplývá ze změn vlastností struktury v čase, ale bez jejího změny invariantu</a:t>
            </a:r>
          </a:p>
          <a:p>
            <a:r>
              <a:rPr lang="cs-CZ" dirty="0" smtClean="0"/>
              <a:t>typická </a:t>
            </a:r>
            <a:r>
              <a:rPr lang="cs-CZ" b="1" dirty="0" smtClean="0"/>
              <a:t>posloupnost charakteristických stavů krajinné jednotky</a:t>
            </a:r>
            <a:endParaRPr lang="cs-CZ" dirty="0" smtClean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Časová struktura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dirty="0" smtClean="0"/>
              <a:t>ČR je charakteristické střídání čtyř ročních období. Pro každé z nich je typická posloupnost singularit (např. „zmrzlí“, „Medardova kápě“, „svatá Anna“, „babí léto“, vánoční obleva a další) a s nimi spojených procesů. Jejich opakování udržuje krajinu ČR a představuje nutný základ časové struktury jako součásti invariantu. 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Časová struktura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Období, kdy </a:t>
            </a:r>
          </a:p>
          <a:p>
            <a:r>
              <a:rPr lang="cs-CZ" dirty="0" smtClean="0"/>
              <a:t>„krajina usíná“ „Krajina spí“, „krajina se probouzí“,  „krajina  kypí životem“</a:t>
            </a:r>
          </a:p>
          <a:p>
            <a:endParaRPr lang="cs-CZ" dirty="0" smtClean="0"/>
          </a:p>
          <a:p>
            <a:r>
              <a:rPr lang="cs-CZ" dirty="0" smtClean="0"/>
              <a:t>Medardova…</a:t>
            </a:r>
          </a:p>
          <a:p>
            <a:r>
              <a:rPr lang="cs-CZ" dirty="0" smtClean="0"/>
              <a:t>Svatá Anna….</a:t>
            </a:r>
          </a:p>
          <a:p>
            <a:r>
              <a:rPr lang="cs-CZ" dirty="0" smtClean="0"/>
              <a:t>Babí…</a:t>
            </a:r>
          </a:p>
          <a:p>
            <a:r>
              <a:rPr lang="cs-CZ" dirty="0" smtClean="0"/>
              <a:t>Vánoce </a:t>
            </a:r>
            <a:endParaRPr lang="cs-CZ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Časová struktura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Pro krajinu ČR je charakteristické střídání čtyř ročních období. </a:t>
            </a:r>
          </a:p>
          <a:p>
            <a:r>
              <a:rPr lang="cs-CZ" dirty="0" smtClean="0"/>
              <a:t>Pro každé z nich je typická posloupnost  jedinečných stavů singularit (např. „zmrzlí“, „Medardova kápě“, „svatá Anna“, „babí léto“, vánoční obleva a další) a s nimi spojených procesů.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Časová struktura krajiny ČR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opakování  stavů udržuje krajinu ČR</a:t>
            </a:r>
          </a:p>
          <a:p>
            <a:r>
              <a:rPr lang="cs-CZ" dirty="0" smtClean="0"/>
              <a:t> představuje nutný základ časové struktury  a je  součásti invariantu</a:t>
            </a:r>
          </a:p>
          <a:p>
            <a:endParaRPr lang="cs-CZ" dirty="0" smtClean="0"/>
          </a:p>
          <a:p>
            <a:r>
              <a:rPr lang="cs-CZ" dirty="0" smtClean="0"/>
              <a:t>Z toho plyne, že….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Časová struktura kulturní krajiny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pravidelné opakování lidských aktivit udržuje mozaiku využití ploch kulturní krajiny</a:t>
            </a:r>
          </a:p>
          <a:p>
            <a:r>
              <a:rPr lang="cs-CZ" dirty="0" smtClean="0"/>
              <a:t> Typické procesy udržují venkovskou zemědělskou krajinu, jiné krajinu městskou, průmyslovou, rekreační apod.</a:t>
            </a:r>
            <a:endParaRPr lang="cs-CZ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14414" y="357166"/>
            <a:ext cx="7467600" cy="1143000"/>
          </a:xfrm>
        </p:spPr>
        <p:txBody>
          <a:bodyPr/>
          <a:lstStyle/>
          <a:p>
            <a:r>
              <a:rPr lang="cs-CZ" dirty="0" smtClean="0"/>
              <a:t>Změna  invariantu – přebudování struktury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Krajiny vedle sebe existují v různém stadiu vývoje s různě stabilní strukturou</a:t>
            </a:r>
            <a:endParaRPr lang="cs-CZ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29642" cy="1143000"/>
          </a:xfrm>
        </p:spPr>
        <p:txBody>
          <a:bodyPr/>
          <a:lstStyle/>
          <a:p>
            <a:r>
              <a:rPr lang="cs-CZ" dirty="0" smtClean="0"/>
              <a:t>Cyklus přebudování struktury</a:t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5114932" cy="4525963"/>
          </a:xfrm>
          <a:ln>
            <a:solidFill>
              <a:srgbClr val="FFC000"/>
            </a:solidFill>
          </a:ln>
        </p:spPr>
        <p:txBody>
          <a:bodyPr/>
          <a:lstStyle/>
          <a:p>
            <a:r>
              <a:rPr lang="cs-CZ" dirty="0" smtClean="0"/>
              <a:t>Aktivizace struktury</a:t>
            </a:r>
          </a:p>
          <a:p>
            <a:r>
              <a:rPr lang="cs-CZ" dirty="0" smtClean="0"/>
              <a:t>Tvorba</a:t>
            </a:r>
          </a:p>
          <a:p>
            <a:r>
              <a:rPr lang="cs-CZ" dirty="0" smtClean="0"/>
              <a:t>Stabilizace</a:t>
            </a:r>
          </a:p>
          <a:p>
            <a:r>
              <a:rPr lang="cs-CZ" dirty="0" smtClean="0"/>
              <a:t>Komplikování</a:t>
            </a:r>
          </a:p>
          <a:p>
            <a:r>
              <a:rPr lang="cs-CZ" dirty="0" smtClean="0"/>
              <a:t>Rozrušení</a:t>
            </a:r>
          </a:p>
          <a:p>
            <a:r>
              <a:rPr lang="cs-CZ" dirty="0" smtClean="0"/>
              <a:t>Zjednodušení 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6357950" y="2214554"/>
            <a:ext cx="2571767" cy="156966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cs-CZ" sz="3200" dirty="0" smtClean="0"/>
              <a:t>Různá míra stability krajiny</a:t>
            </a:r>
            <a:endParaRPr lang="cs-CZ" sz="3200" dirty="0"/>
          </a:p>
        </p:txBody>
      </p:sp>
      <p:sp>
        <p:nvSpPr>
          <p:cNvPr id="6" name="Obousměrná vodorovná šipka 5"/>
          <p:cNvSpPr/>
          <p:nvPr/>
        </p:nvSpPr>
        <p:spPr>
          <a:xfrm>
            <a:off x="5143504" y="3214686"/>
            <a:ext cx="1216152" cy="484632"/>
          </a:xfrm>
          <a:prstGeom prst="left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Šipka dolů 6"/>
          <p:cNvSpPr/>
          <p:nvPr/>
        </p:nvSpPr>
        <p:spPr>
          <a:xfrm>
            <a:off x="7286644" y="3929066"/>
            <a:ext cx="260033" cy="857256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TextovéPole 7"/>
          <p:cNvSpPr txBox="1"/>
          <p:nvPr/>
        </p:nvSpPr>
        <p:spPr>
          <a:xfrm>
            <a:off x="6715140" y="5143512"/>
            <a:ext cx="1502334" cy="1200329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r>
              <a:rPr lang="cs-CZ" sz="2400" dirty="0" err="1" smtClean="0"/>
              <a:t>Gs</a:t>
            </a:r>
            <a:r>
              <a:rPr lang="cs-CZ" sz="2400" dirty="0" smtClean="0"/>
              <a:t> mladé</a:t>
            </a:r>
          </a:p>
          <a:p>
            <a:r>
              <a:rPr lang="cs-CZ" sz="2400" dirty="0" err="1" smtClean="0"/>
              <a:t>Gs</a:t>
            </a:r>
            <a:r>
              <a:rPr lang="cs-CZ" sz="2400" dirty="0" smtClean="0"/>
              <a:t>. zralé</a:t>
            </a:r>
          </a:p>
          <a:p>
            <a:r>
              <a:rPr lang="cs-CZ" sz="2400" dirty="0" err="1" smtClean="0"/>
              <a:t>Gs</a:t>
            </a:r>
            <a:r>
              <a:rPr lang="cs-CZ" sz="2400" dirty="0" smtClean="0"/>
              <a:t> staré</a:t>
            </a:r>
            <a:endParaRPr lang="cs-CZ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Provázanost aspektů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Prostorový, funkční a časový aspekt struktury (prostorová, </a:t>
            </a:r>
            <a:r>
              <a:rPr lang="cs-CZ" dirty="0" err="1" smtClean="0"/>
              <a:t>f</a:t>
            </a:r>
            <a:r>
              <a:rPr lang="cs-CZ" dirty="0" smtClean="0"/>
              <a:t>. a č. struktura) jsou  vzájemně a neoddělitelně provázány</a:t>
            </a:r>
          </a:p>
          <a:p>
            <a:r>
              <a:rPr lang="cs-CZ" dirty="0" smtClean="0"/>
              <a:t>Odděleně je pouze popisujeme pro lepší pochopení </a:t>
            </a:r>
          </a:p>
          <a:p>
            <a:r>
              <a:rPr lang="cs-CZ" dirty="0" smtClean="0"/>
              <a:t>krajin je tolik typů, kolik je typů struktur </a:t>
            </a:r>
            <a:endParaRPr lang="cs-CZ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Struktury krajiny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cs-CZ" sz="2000" dirty="0" smtClean="0"/>
              <a:t>1. </a:t>
            </a:r>
            <a:r>
              <a:rPr lang="cs-CZ" sz="2000" i="1" u="sng" dirty="0" smtClean="0"/>
              <a:t>Přírodní (neboli primární) strukturu</a:t>
            </a:r>
            <a:r>
              <a:rPr lang="cs-CZ" sz="2000" dirty="0" smtClean="0"/>
              <a:t>  - </a:t>
            </a:r>
            <a:r>
              <a:rPr lang="cs-CZ" sz="2000" b="1" dirty="0" smtClean="0"/>
              <a:t>propojených  </a:t>
            </a:r>
            <a:r>
              <a:rPr lang="cs-CZ" sz="2000" b="1" dirty="0" err="1" smtClean="0"/>
              <a:t>přír</a:t>
            </a:r>
            <a:r>
              <a:rPr lang="cs-CZ" sz="2000" b="1" dirty="0" smtClean="0"/>
              <a:t>. složek</a:t>
            </a:r>
            <a:r>
              <a:rPr lang="cs-CZ" sz="2000" dirty="0" smtClean="0"/>
              <a:t> (komponent: voda, vzduch, horniny a zeminy, reliéf, energie, půda a biota)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cs-CZ" sz="2000" dirty="0" smtClean="0"/>
              <a:t>2. </a:t>
            </a:r>
            <a:r>
              <a:rPr lang="cs-CZ" sz="2000" i="1" u="sng" dirty="0" smtClean="0"/>
              <a:t>Ekonomickou (sekundární) strukturu</a:t>
            </a:r>
            <a:r>
              <a:rPr lang="cs-CZ" sz="2000" dirty="0" smtClean="0"/>
              <a:t> -.systém složený z forem využívání ploch v krajině člověkem (</a:t>
            </a:r>
            <a:r>
              <a:rPr lang="cs-CZ" sz="2000" dirty="0" err="1" smtClean="0"/>
              <a:t>land</a:t>
            </a:r>
            <a:r>
              <a:rPr lang="cs-CZ" sz="2000" dirty="0" smtClean="0"/>
              <a:t> use, resp. </a:t>
            </a:r>
            <a:r>
              <a:rPr lang="cs-CZ" sz="2000" dirty="0" err="1" smtClean="0"/>
              <a:t>land</a:t>
            </a:r>
            <a:r>
              <a:rPr lang="cs-CZ" sz="2000" dirty="0" smtClean="0"/>
              <a:t> </a:t>
            </a:r>
            <a:r>
              <a:rPr lang="cs-CZ" sz="2000" dirty="0" err="1" smtClean="0"/>
              <a:t>cover</a:t>
            </a:r>
            <a:r>
              <a:rPr lang="cs-CZ" sz="2000" dirty="0" smtClean="0"/>
              <a:t>), uspořádané plochy lesa, orné půdy, luk a pastvin, zástavby různého určení, trvalých kultur a mnoha dalších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cs-CZ" sz="2000" i="1" u="sng" dirty="0" smtClean="0"/>
              <a:t>terciární struktura </a:t>
            </a:r>
            <a:r>
              <a:rPr lang="cs-CZ" sz="2000" dirty="0" smtClean="0"/>
              <a:t>– TVOŘÍ rozmanitými v prostoru lokalizovanými společenskými a individuální zájmy, limity a rozvojovými motivy, ale také i demografickými a sociálními parametry území. Zájmy sahají od rozličných ochranářských opatření až po legislativní, technologická, environmentální či vlastnická omezení, zatímco "nad nimi stojí" rozličné sociálně politické motivy či tradice. 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cs-CZ" sz="2000" i="1" u="sng" dirty="0" smtClean="0"/>
              <a:t>Duchovní (neboli kvartérní) strukturu </a:t>
            </a:r>
            <a:r>
              <a:rPr lang="cs-CZ" sz="2000" dirty="0" smtClean="0"/>
              <a:t>- pod níž lze chápat symbolicky  "genius </a:t>
            </a:r>
            <a:r>
              <a:rPr lang="cs-CZ" sz="2000" dirty="0" err="1" smtClean="0"/>
              <a:t>loci</a:t>
            </a:r>
            <a:r>
              <a:rPr lang="cs-CZ" sz="2000" dirty="0" smtClean="0"/>
              <a:t>" krajiny daný jak imaginárními, tak skutečnými událostmi (bojiště, pobyty významných osobností, pověsti, hudba, pohádky apod.).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endParaRPr lang="cs-CZ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Krajina a její vlastnosti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numCol="2"/>
          <a:lstStyle/>
          <a:p>
            <a:pPr marL="550862" indent="-514350">
              <a:buFont typeface="+mj-lt"/>
              <a:buAutoNum type="arabicPeriod"/>
            </a:pPr>
            <a:r>
              <a:rPr lang="cs-CZ" dirty="0" smtClean="0"/>
              <a:t>Struktura</a:t>
            </a:r>
          </a:p>
          <a:p>
            <a:pPr marL="550862" indent="-514350">
              <a:buFont typeface="+mj-lt"/>
              <a:buAutoNum type="arabicPeriod"/>
            </a:pPr>
            <a:r>
              <a:rPr lang="cs-CZ" dirty="0" smtClean="0"/>
              <a:t>Hranice</a:t>
            </a:r>
          </a:p>
          <a:p>
            <a:pPr marL="550862" indent="-514350">
              <a:buFont typeface="+mj-lt"/>
              <a:buAutoNum type="arabicPeriod"/>
            </a:pPr>
            <a:r>
              <a:rPr lang="cs-CZ" dirty="0" smtClean="0"/>
              <a:t>Relativní homogenita</a:t>
            </a:r>
          </a:p>
          <a:p>
            <a:pPr marL="550862" indent="-514350">
              <a:buFont typeface="+mj-lt"/>
              <a:buAutoNum type="arabicPeriod"/>
            </a:pPr>
            <a:r>
              <a:rPr lang="cs-CZ" dirty="0" smtClean="0"/>
              <a:t>Geneze</a:t>
            </a:r>
          </a:p>
          <a:p>
            <a:pPr marL="550862" indent="-514350">
              <a:buFont typeface="+mj-lt"/>
              <a:buAutoNum type="arabicPeriod"/>
            </a:pPr>
            <a:r>
              <a:rPr lang="cs-CZ" dirty="0" smtClean="0"/>
              <a:t>Dynamika</a:t>
            </a:r>
          </a:p>
          <a:p>
            <a:pPr marL="550862" indent="-514350">
              <a:buFont typeface="+mj-lt"/>
              <a:buAutoNum type="arabicPeriod"/>
            </a:pPr>
            <a:r>
              <a:rPr lang="cs-CZ" dirty="0" smtClean="0"/>
              <a:t>Stav</a:t>
            </a:r>
          </a:p>
          <a:p>
            <a:pPr marL="550862" indent="-514350">
              <a:buFont typeface="+mj-lt"/>
              <a:buAutoNum type="arabicPeriod"/>
            </a:pPr>
            <a:r>
              <a:rPr lang="cs-CZ" dirty="0" smtClean="0"/>
              <a:t>Přírodní režim</a:t>
            </a:r>
          </a:p>
          <a:p>
            <a:pPr marL="550862" indent="-514350">
              <a:buFont typeface="+mj-lt"/>
              <a:buAutoNum type="arabicPeriod"/>
            </a:pPr>
            <a:r>
              <a:rPr lang="cs-CZ" dirty="0" smtClean="0"/>
              <a:t>Stabilita</a:t>
            </a:r>
          </a:p>
          <a:p>
            <a:pPr marL="550862" indent="-514350">
              <a:buFont typeface="+mj-lt"/>
              <a:buAutoNum type="arabicPeriod"/>
            </a:pPr>
            <a:r>
              <a:rPr lang="cs-CZ" dirty="0" smtClean="0"/>
              <a:t>Citlivost</a:t>
            </a:r>
          </a:p>
          <a:p>
            <a:pPr marL="550862" indent="-514350">
              <a:buFont typeface="+mj-lt"/>
              <a:buAutoNum type="arabicPeriod"/>
            </a:pPr>
            <a:r>
              <a:rPr lang="cs-CZ" dirty="0" smtClean="0"/>
              <a:t>Potenciál</a:t>
            </a:r>
          </a:p>
          <a:p>
            <a:pPr marL="550862" indent="-514350">
              <a:buFont typeface="+mj-lt"/>
              <a:buAutoNum type="arabicPeriod"/>
            </a:pPr>
            <a:r>
              <a:rPr lang="cs-CZ" dirty="0" smtClean="0"/>
              <a:t>Rovnováha</a:t>
            </a:r>
          </a:p>
          <a:p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8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357166"/>
            <a:ext cx="8885237" cy="649288"/>
          </a:xfrm>
        </p:spPr>
        <p:txBody>
          <a:bodyPr>
            <a:normAutofit fontScale="90000"/>
          </a:bodyPr>
          <a:lstStyle/>
          <a:p>
            <a:pPr marL="54864" fontAlgn="auto">
              <a:spcAft>
                <a:spcPts val="0"/>
              </a:spcAft>
              <a:defRPr/>
            </a:pPr>
            <a:r>
              <a:rPr lang="cs-CZ" sz="4000" b="1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latin typeface="Arial" pitchFamily="34" charset="0"/>
              </a:rPr>
              <a:t>Struktura současné kulturní krajiny</a:t>
            </a:r>
          </a:p>
        </p:txBody>
      </p:sp>
      <p:pic>
        <p:nvPicPr>
          <p:cNvPr id="51203" name="Picture 17" descr="StMGeoSys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071546"/>
            <a:ext cx="4140200" cy="3503612"/>
          </a:xfrm>
        </p:spPr>
      </p:pic>
      <p:pic>
        <p:nvPicPr>
          <p:cNvPr id="51204" name="Picture 20" descr="C:\kolejka\obrazky\habitat\stmluse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715008" y="857232"/>
            <a:ext cx="3117521" cy="2776543"/>
          </a:xfrm>
        </p:spPr>
      </p:pic>
      <p:pic>
        <p:nvPicPr>
          <p:cNvPr id="51205" name="Picture 22" descr="C:\kolejka\obrazky\habitat\limity.jpg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3886200" y="3397250"/>
            <a:ext cx="3949700" cy="3460750"/>
          </a:xfrm>
        </p:spPr>
      </p:pic>
      <p:sp>
        <p:nvSpPr>
          <p:cNvPr id="51206" name="Text Box 12"/>
          <p:cNvSpPr txBox="1">
            <a:spLocks noChangeArrowheads="1"/>
          </p:cNvSpPr>
          <p:nvPr/>
        </p:nvSpPr>
        <p:spPr bwMode="auto">
          <a:xfrm>
            <a:off x="0" y="4611231"/>
            <a:ext cx="4572000" cy="3170099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cs-CZ" sz="2000" b="1" dirty="0"/>
              <a:t>Typy struktury:</a:t>
            </a:r>
          </a:p>
          <a:p>
            <a:pPr marL="457200" indent="-457200">
              <a:spcBef>
                <a:spcPct val="50000"/>
              </a:spcBef>
              <a:buFontTx/>
              <a:buAutoNum type="arabicPeriod"/>
            </a:pPr>
            <a:r>
              <a:rPr lang="cs-CZ" sz="2000" b="1" dirty="0"/>
              <a:t>Přírodní – primární</a:t>
            </a:r>
          </a:p>
          <a:p>
            <a:pPr marL="457200" indent="-457200">
              <a:spcBef>
                <a:spcPct val="50000"/>
              </a:spcBef>
              <a:buFontTx/>
              <a:buAutoNum type="arabicPeriod"/>
            </a:pPr>
            <a:r>
              <a:rPr lang="cs-CZ" sz="2000" b="1" dirty="0"/>
              <a:t>Hospodářská – sekundární</a:t>
            </a:r>
          </a:p>
          <a:p>
            <a:pPr marL="457200" indent="-457200">
              <a:spcBef>
                <a:spcPct val="50000"/>
              </a:spcBef>
              <a:buFontTx/>
              <a:buAutoNum type="arabicPeriod"/>
            </a:pPr>
            <a:r>
              <a:rPr lang="cs-CZ" sz="2000" b="1" dirty="0"/>
              <a:t>Humánní </a:t>
            </a:r>
            <a:r>
              <a:rPr lang="cs-CZ" sz="2000" b="1" dirty="0" smtClean="0"/>
              <a:t>– terciérní</a:t>
            </a:r>
          </a:p>
          <a:p>
            <a:pPr marL="457200" indent="-457200">
              <a:spcBef>
                <a:spcPct val="50000"/>
              </a:spcBef>
              <a:buFontTx/>
              <a:buAutoNum type="arabicPeriod"/>
            </a:pPr>
            <a:r>
              <a:rPr lang="cs-CZ" sz="2000" b="1" dirty="0" smtClean="0"/>
              <a:t>Duchovní</a:t>
            </a:r>
          </a:p>
          <a:p>
            <a:pPr marL="457200" indent="-457200">
              <a:spcBef>
                <a:spcPct val="50000"/>
              </a:spcBef>
              <a:buFontTx/>
              <a:buAutoNum type="arabicPeriod"/>
            </a:pPr>
            <a:endParaRPr lang="cs-CZ" sz="2000" b="1" dirty="0" smtClean="0"/>
          </a:p>
          <a:p>
            <a:pPr marL="457200" indent="-457200">
              <a:spcBef>
                <a:spcPct val="50000"/>
              </a:spcBef>
              <a:buFontTx/>
              <a:buAutoNum type="arabicPeriod"/>
            </a:pPr>
            <a:endParaRPr lang="cs-CZ" sz="2000" b="1" dirty="0"/>
          </a:p>
        </p:txBody>
      </p:sp>
      <p:sp>
        <p:nvSpPr>
          <p:cNvPr id="51207" name="Line 18"/>
          <p:cNvSpPr>
            <a:spLocks noChangeShapeType="1"/>
          </p:cNvSpPr>
          <p:nvPr/>
        </p:nvSpPr>
        <p:spPr bwMode="auto">
          <a:xfrm flipH="1" flipV="1">
            <a:off x="1476375" y="2924175"/>
            <a:ext cx="1008063" cy="2592388"/>
          </a:xfrm>
          <a:prstGeom prst="line">
            <a:avLst/>
          </a:prstGeom>
          <a:noFill/>
          <a:ln w="57150" cap="sq">
            <a:solidFill>
              <a:srgbClr val="FF0066"/>
            </a:solidFill>
            <a:round/>
            <a:headEnd type="none" w="sm" len="sm"/>
            <a:tailEnd type="triangle" w="sm" len="sm"/>
          </a:ln>
        </p:spPr>
        <p:txBody>
          <a:bodyPr wrap="none"/>
          <a:lstStyle/>
          <a:p>
            <a:endParaRPr lang="cs-CZ"/>
          </a:p>
        </p:txBody>
      </p:sp>
      <p:sp>
        <p:nvSpPr>
          <p:cNvPr id="51208" name="Line 23"/>
          <p:cNvSpPr>
            <a:spLocks noChangeShapeType="1"/>
          </p:cNvSpPr>
          <p:nvPr/>
        </p:nvSpPr>
        <p:spPr bwMode="auto">
          <a:xfrm flipV="1">
            <a:off x="3428992" y="2819400"/>
            <a:ext cx="2743208" cy="2824178"/>
          </a:xfrm>
          <a:prstGeom prst="line">
            <a:avLst/>
          </a:prstGeom>
          <a:noFill/>
          <a:ln w="57150" cap="sq">
            <a:solidFill>
              <a:srgbClr val="FF0066"/>
            </a:solidFill>
            <a:round/>
            <a:headEnd type="none" w="sm" len="sm"/>
            <a:tailEnd type="triangle" w="sm" len="sm"/>
          </a:ln>
        </p:spPr>
        <p:txBody>
          <a:bodyPr wrap="none"/>
          <a:lstStyle/>
          <a:p>
            <a:endParaRPr lang="cs-CZ"/>
          </a:p>
        </p:txBody>
      </p:sp>
      <p:sp>
        <p:nvSpPr>
          <p:cNvPr id="51209" name="Line 24"/>
          <p:cNvSpPr>
            <a:spLocks noChangeShapeType="1"/>
          </p:cNvSpPr>
          <p:nvPr/>
        </p:nvSpPr>
        <p:spPr bwMode="auto">
          <a:xfrm flipV="1">
            <a:off x="3214678" y="5715016"/>
            <a:ext cx="1905000" cy="457200"/>
          </a:xfrm>
          <a:prstGeom prst="line">
            <a:avLst/>
          </a:prstGeom>
          <a:noFill/>
          <a:ln w="57150" cap="sq">
            <a:solidFill>
              <a:srgbClr val="FF0066"/>
            </a:solidFill>
            <a:round/>
            <a:headEnd type="none" w="sm" len="sm"/>
            <a:tailEnd type="triangle" w="sm" len="sm"/>
          </a:ln>
        </p:spPr>
        <p:txBody>
          <a:bodyPr wrap="none"/>
          <a:lstStyle/>
          <a:p>
            <a:endParaRPr lang="cs-CZ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134938" y="889000"/>
            <a:ext cx="8885237" cy="595313"/>
          </a:xfrm>
        </p:spPr>
        <p:txBody>
          <a:bodyPr>
            <a:normAutofit fontScale="90000"/>
          </a:bodyPr>
          <a:lstStyle/>
          <a:p>
            <a:pPr marL="54864" fontAlgn="auto">
              <a:spcAft>
                <a:spcPts val="0"/>
              </a:spcAft>
              <a:defRPr/>
            </a:pPr>
            <a:r>
              <a:rPr lang="cs-CZ" sz="4000" b="1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latin typeface="Arial" pitchFamily="34" charset="0"/>
              </a:rPr>
              <a:t>Přírodní struktura krajiny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34938" y="1700213"/>
            <a:ext cx="8685212" cy="2089150"/>
          </a:xfrm>
        </p:spPr>
        <p:txBody>
          <a:bodyPr/>
          <a:lstStyle/>
          <a:p>
            <a:pPr marL="609600" indent="-609600">
              <a:buFont typeface="Wingdings" pitchFamily="2" charset="2"/>
              <a:buNone/>
            </a:pPr>
            <a:r>
              <a:rPr lang="cs-CZ" sz="2800" b="1" dirty="0" smtClean="0"/>
              <a:t>Prostorová struktura: </a:t>
            </a:r>
          </a:p>
          <a:p>
            <a:pPr marL="609600" indent="-609600">
              <a:buFont typeface="Wingdings" pitchFamily="2" charset="2"/>
              <a:buNone/>
            </a:pPr>
            <a:r>
              <a:rPr lang="cs-CZ" sz="2800" b="1" dirty="0" smtClean="0"/>
              <a:t>vertikální struktura složek</a:t>
            </a:r>
          </a:p>
        </p:txBody>
      </p:sp>
      <p:pic>
        <p:nvPicPr>
          <p:cNvPr id="47108" name="Picture 7" descr="MODEL1a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286500" y="2786063"/>
            <a:ext cx="1871663" cy="1990725"/>
          </a:xfrm>
        </p:spPr>
      </p:pic>
      <p:pic>
        <p:nvPicPr>
          <p:cNvPr id="47109" name="Picture 8" descr="rezy_col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2700338"/>
            <a:ext cx="4679950" cy="4157662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Závislostní pyramida složek  krajiny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772025" y="1785926"/>
            <a:ext cx="4371975" cy="5072074"/>
          </a:xfrm>
        </p:spPr>
        <p:txBody>
          <a:bodyPr/>
          <a:lstStyle/>
          <a:p>
            <a:r>
              <a:rPr lang="cs-CZ" dirty="0" smtClean="0"/>
              <a:t>Biota – nejproměnlivější indikátor</a:t>
            </a:r>
          </a:p>
          <a:p>
            <a:r>
              <a:rPr lang="cs-CZ" dirty="0" smtClean="0"/>
              <a:t>Půda</a:t>
            </a:r>
          </a:p>
          <a:p>
            <a:r>
              <a:rPr lang="cs-CZ" dirty="0" smtClean="0"/>
              <a:t>Voda</a:t>
            </a:r>
          </a:p>
          <a:p>
            <a:r>
              <a:rPr lang="cs-CZ" dirty="0" smtClean="0"/>
              <a:t>zvětraliny</a:t>
            </a:r>
          </a:p>
          <a:p>
            <a:r>
              <a:rPr lang="cs-CZ" dirty="0" smtClean="0"/>
              <a:t>Reliéf</a:t>
            </a:r>
          </a:p>
          <a:p>
            <a:r>
              <a:rPr lang="cs-CZ" dirty="0" smtClean="0"/>
              <a:t>Klima</a:t>
            </a:r>
          </a:p>
          <a:p>
            <a:r>
              <a:rPr lang="cs-CZ" dirty="0" smtClean="0"/>
              <a:t>Geologická stavba – nejstabilnější, pozadí</a:t>
            </a:r>
          </a:p>
        </p:txBody>
      </p:sp>
      <p:sp>
        <p:nvSpPr>
          <p:cNvPr id="5" name="Rovnoramenný trojúhelník 4"/>
          <p:cNvSpPr/>
          <p:nvPr/>
        </p:nvSpPr>
        <p:spPr>
          <a:xfrm>
            <a:off x="785786" y="2143116"/>
            <a:ext cx="4357718" cy="385765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7" name="Přímá spojovací čára 6"/>
          <p:cNvCxnSpPr/>
          <p:nvPr/>
        </p:nvCxnSpPr>
        <p:spPr>
          <a:xfrm>
            <a:off x="1142976" y="5357826"/>
            <a:ext cx="3643338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Přímá spojovací čára 8"/>
          <p:cNvCxnSpPr/>
          <p:nvPr/>
        </p:nvCxnSpPr>
        <p:spPr>
          <a:xfrm>
            <a:off x="2786050" y="2571744"/>
            <a:ext cx="42862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ovací čára 10"/>
          <p:cNvCxnSpPr/>
          <p:nvPr/>
        </p:nvCxnSpPr>
        <p:spPr>
          <a:xfrm>
            <a:off x="2571736" y="2928934"/>
            <a:ext cx="78581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ovací čára 12"/>
          <p:cNvCxnSpPr/>
          <p:nvPr/>
        </p:nvCxnSpPr>
        <p:spPr>
          <a:xfrm>
            <a:off x="2143108" y="3643314"/>
            <a:ext cx="164307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ovací čára 14"/>
          <p:cNvCxnSpPr/>
          <p:nvPr/>
        </p:nvCxnSpPr>
        <p:spPr>
          <a:xfrm>
            <a:off x="1785918" y="4214818"/>
            <a:ext cx="22860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ovací čára 17"/>
          <p:cNvCxnSpPr/>
          <p:nvPr/>
        </p:nvCxnSpPr>
        <p:spPr>
          <a:xfrm>
            <a:off x="1500166" y="4714884"/>
            <a:ext cx="292895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134938" y="889000"/>
            <a:ext cx="8885237" cy="811213"/>
          </a:xfrm>
        </p:spPr>
        <p:txBody>
          <a:bodyPr>
            <a:normAutofit/>
          </a:bodyPr>
          <a:lstStyle/>
          <a:p>
            <a:pPr marL="54864" fontAlgn="auto">
              <a:spcAft>
                <a:spcPts val="0"/>
              </a:spcAft>
              <a:defRPr/>
            </a:pPr>
            <a:r>
              <a:rPr lang="cs-CZ" b="1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latin typeface="Arial" pitchFamily="34" charset="0"/>
              </a:rPr>
              <a:t>Přírodní struktura krajiny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34938" y="2116138"/>
            <a:ext cx="4005262" cy="4135437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cs-CZ" sz="2800" b="1" smtClean="0"/>
              <a:t>Aspekty:      Prostorový</a:t>
            </a:r>
          </a:p>
          <a:p>
            <a:pPr>
              <a:buFont typeface="Wingdings" pitchFamily="2" charset="2"/>
              <a:buNone/>
            </a:pPr>
            <a:r>
              <a:rPr lang="cs-CZ" sz="2800" b="1" smtClean="0"/>
              <a:t>Územní stavba = horizontální struktura</a:t>
            </a:r>
          </a:p>
          <a:p>
            <a:pPr>
              <a:buFont typeface="Wingdings" pitchFamily="2" charset="2"/>
              <a:buNone/>
            </a:pPr>
            <a:endParaRPr lang="cs-CZ" sz="2800" smtClean="0"/>
          </a:p>
        </p:txBody>
      </p:sp>
      <p:pic>
        <p:nvPicPr>
          <p:cNvPr id="49156" name="Picture 4" descr="1IntegrNatu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132138" y="1844675"/>
            <a:ext cx="6011862" cy="5013325"/>
          </a:xfrm>
        </p:spPr>
      </p:pic>
      <p:sp>
        <p:nvSpPr>
          <p:cNvPr id="49157" name="Rectangle 6"/>
          <p:cNvSpPr>
            <a:spLocks noChangeArrowheads="1"/>
          </p:cNvSpPr>
          <p:nvPr/>
        </p:nvSpPr>
        <p:spPr bwMode="auto">
          <a:xfrm>
            <a:off x="5724525" y="1828800"/>
            <a:ext cx="3419475" cy="663575"/>
          </a:xfrm>
          <a:prstGeom prst="rect">
            <a:avLst/>
          </a:prstGeom>
          <a:solidFill>
            <a:schemeClr val="tx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cs-CZ">
              <a:latin typeface="Rockwell"/>
            </a:endParaRPr>
          </a:p>
        </p:txBody>
      </p:sp>
      <p:sp>
        <p:nvSpPr>
          <p:cNvPr id="49158" name="Text Box 7"/>
          <p:cNvSpPr txBox="1">
            <a:spLocks noChangeArrowheads="1"/>
          </p:cNvSpPr>
          <p:nvPr/>
        </p:nvSpPr>
        <p:spPr bwMode="auto">
          <a:xfrm>
            <a:off x="5715000" y="1752600"/>
            <a:ext cx="3429000" cy="8255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1600" b="1">
                <a:solidFill>
                  <a:schemeClr val="bg2"/>
                </a:solidFill>
              </a:rPr>
              <a:t>každá stejnorodá krajinná jednotka má jedinou vertikální strukturu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134938" y="889000"/>
            <a:ext cx="4868862" cy="1155700"/>
          </a:xfrm>
        </p:spPr>
        <p:txBody>
          <a:bodyPr>
            <a:normAutofit fontScale="90000"/>
          </a:bodyPr>
          <a:lstStyle/>
          <a:p>
            <a:pPr marL="54864" fontAlgn="auto">
              <a:spcAft>
                <a:spcPts val="0"/>
              </a:spcAft>
              <a:defRPr/>
            </a:pPr>
            <a:r>
              <a:rPr lang="cs-CZ" sz="4000" b="1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latin typeface="Arial" pitchFamily="34" charset="0"/>
              </a:rPr>
              <a:t>Přírodní struktura krajiny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2133600"/>
            <a:ext cx="4371975" cy="244792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cs-CZ" sz="2800" b="1" smtClean="0"/>
              <a:t>Aspekty:      Časový</a:t>
            </a:r>
          </a:p>
          <a:p>
            <a:pPr>
              <a:buFont typeface="Wingdings" pitchFamily="2" charset="2"/>
              <a:buNone/>
            </a:pPr>
            <a:r>
              <a:rPr lang="cs-CZ" sz="2800" b="1" smtClean="0"/>
              <a:t>Posloupnost stavů = sebezáchova krajiny a současně směřování k neodvratné změně.</a:t>
            </a:r>
            <a:endParaRPr lang="cs-CZ" sz="2800" smtClean="0"/>
          </a:p>
          <a:p>
            <a:pPr>
              <a:buFont typeface="Wingdings" pitchFamily="2" charset="2"/>
              <a:buNone/>
            </a:pPr>
            <a:endParaRPr lang="cs-CZ" sz="2800" smtClean="0"/>
          </a:p>
        </p:txBody>
      </p:sp>
      <p:pic>
        <p:nvPicPr>
          <p:cNvPr id="52228" name="Picture 4" descr="Snytko_model_col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43438" y="981075"/>
            <a:ext cx="4500562" cy="5876925"/>
          </a:xfrm>
        </p:spPr>
      </p:pic>
      <p:sp>
        <p:nvSpPr>
          <p:cNvPr id="52229" name="Text Box 6"/>
          <p:cNvSpPr txBox="1">
            <a:spLocks noChangeArrowheads="1"/>
          </p:cNvSpPr>
          <p:nvPr/>
        </p:nvSpPr>
        <p:spPr bwMode="auto">
          <a:xfrm>
            <a:off x="500034" y="4714884"/>
            <a:ext cx="4214810" cy="646331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cs-CZ" b="1" i="1" dirty="0"/>
              <a:t>Roční období, povětrnostní singularity, části dnes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258763" y="476250"/>
            <a:ext cx="8885237" cy="1008063"/>
          </a:xfrm>
        </p:spPr>
        <p:txBody>
          <a:bodyPr>
            <a:normAutofit/>
          </a:bodyPr>
          <a:lstStyle/>
          <a:p>
            <a:pPr marL="54864" fontAlgn="auto">
              <a:spcAft>
                <a:spcPts val="0"/>
              </a:spcAft>
              <a:defRPr/>
            </a:pPr>
            <a:r>
              <a:rPr lang="cs-CZ" b="1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latin typeface="Arial" pitchFamily="34" charset="0"/>
              </a:rPr>
              <a:t>Ekonomická struktura krajiny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484313"/>
            <a:ext cx="8316913" cy="1296987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cs-CZ" sz="2800" b="1" smtClean="0"/>
              <a:t>Aspekty:      Prostorový</a:t>
            </a:r>
          </a:p>
          <a:p>
            <a:pPr>
              <a:buFont typeface="Wingdings" pitchFamily="2" charset="2"/>
              <a:buNone/>
            </a:pPr>
            <a:r>
              <a:rPr lang="cs-CZ" sz="2800" b="1" smtClean="0"/>
              <a:t>Mozaika využití ploch = land use</a:t>
            </a:r>
          </a:p>
          <a:p>
            <a:pPr>
              <a:buFont typeface="Wingdings" pitchFamily="2" charset="2"/>
              <a:buNone/>
            </a:pPr>
            <a:endParaRPr lang="cs-CZ" sz="2800" smtClean="0"/>
          </a:p>
          <a:p>
            <a:pPr>
              <a:buFont typeface="Wingdings" pitchFamily="2" charset="2"/>
              <a:buNone/>
            </a:pPr>
            <a:endParaRPr lang="cs-CZ" sz="2800" smtClean="0"/>
          </a:p>
        </p:txBody>
      </p:sp>
      <p:pic>
        <p:nvPicPr>
          <p:cNvPr id="53252" name="Picture 7" descr="dedictvi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835150" y="2595563"/>
            <a:ext cx="7308850" cy="4262437"/>
          </a:xfrm>
        </p:spPr>
      </p:pic>
      <p:sp>
        <p:nvSpPr>
          <p:cNvPr id="53253" name="Text Box 8"/>
          <p:cNvSpPr txBox="1">
            <a:spLocks noChangeArrowheads="1"/>
          </p:cNvSpPr>
          <p:nvPr/>
        </p:nvSpPr>
        <p:spPr bwMode="auto">
          <a:xfrm>
            <a:off x="0" y="4365625"/>
            <a:ext cx="1763713" cy="24415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800" b="1"/>
              <a:t>Aspekt časový:</a:t>
            </a:r>
          </a:p>
          <a:p>
            <a:pPr>
              <a:spcBef>
                <a:spcPct val="50000"/>
              </a:spcBef>
            </a:pPr>
            <a:r>
              <a:rPr lang="cs-CZ" sz="2800" b="1"/>
              <a:t>Sezónní aktivity člověka</a:t>
            </a:r>
          </a:p>
        </p:txBody>
      </p:sp>
      <p:sp>
        <p:nvSpPr>
          <p:cNvPr id="53254" name="Text Box 9"/>
          <p:cNvSpPr txBox="1">
            <a:spLocks noChangeArrowheads="1"/>
          </p:cNvSpPr>
          <p:nvPr/>
        </p:nvSpPr>
        <p:spPr bwMode="auto">
          <a:xfrm>
            <a:off x="6443663" y="1412875"/>
            <a:ext cx="2700337" cy="201453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800" b="1"/>
              <a:t>Aspekt funkcionální:</a:t>
            </a:r>
          </a:p>
          <a:p>
            <a:pPr>
              <a:spcBef>
                <a:spcPct val="50000"/>
              </a:spcBef>
            </a:pPr>
            <a:r>
              <a:rPr lang="cs-CZ" sz="2800" b="1"/>
              <a:t>Role plochy v hospodářství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1042988" y="692150"/>
            <a:ext cx="7977187" cy="576263"/>
          </a:xfrm>
        </p:spPr>
        <p:txBody>
          <a:bodyPr>
            <a:normAutofit fontScale="90000"/>
          </a:bodyPr>
          <a:lstStyle/>
          <a:p>
            <a:pPr marL="54864" fontAlgn="auto">
              <a:spcAft>
                <a:spcPts val="0"/>
              </a:spcAft>
              <a:defRPr/>
            </a:pPr>
            <a:r>
              <a:rPr lang="cs-CZ" sz="4000" b="1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latin typeface="Arial" pitchFamily="34" charset="0"/>
              </a:rPr>
              <a:t>Humánní struktura krajiny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143000"/>
            <a:ext cx="5867400" cy="168592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cs-CZ" sz="2000" b="1" smtClean="0"/>
              <a:t>Aspekty:      Prostorový</a:t>
            </a:r>
          </a:p>
          <a:p>
            <a:pPr>
              <a:buFont typeface="Wingdings" pitchFamily="2" charset="2"/>
              <a:buNone/>
            </a:pPr>
            <a:r>
              <a:rPr lang="cs-CZ" sz="2000" b="1" smtClean="0"/>
              <a:t>Prostorové rozmístění zájmů a omezení = sociální a rozvojové limity</a:t>
            </a:r>
          </a:p>
        </p:txBody>
      </p:sp>
      <p:pic>
        <p:nvPicPr>
          <p:cNvPr id="54276" name="Picture 8" descr="D:\cast2\Obrazky\Telc\T3limit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66950"/>
            <a:ext cx="5334000" cy="459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7" name="Text Box 9"/>
          <p:cNvSpPr txBox="1">
            <a:spLocks noChangeArrowheads="1"/>
          </p:cNvSpPr>
          <p:nvPr/>
        </p:nvSpPr>
        <p:spPr bwMode="auto">
          <a:xfrm>
            <a:off x="5943600" y="1905000"/>
            <a:ext cx="32004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cs-CZ" b="1" i="1"/>
              <a:t>zájmy státu (příroda, infrastruktura)</a:t>
            </a:r>
          </a:p>
        </p:txBody>
      </p:sp>
      <p:sp>
        <p:nvSpPr>
          <p:cNvPr id="54278" name="Text Box 10"/>
          <p:cNvSpPr txBox="1">
            <a:spLocks noChangeArrowheads="1"/>
          </p:cNvSpPr>
          <p:nvPr/>
        </p:nvSpPr>
        <p:spPr bwMode="auto">
          <a:xfrm>
            <a:off x="6096000" y="2667000"/>
            <a:ext cx="3048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cs-CZ" b="1" i="1"/>
              <a:t>regionální a obecní zájmy (voda)</a:t>
            </a:r>
          </a:p>
        </p:txBody>
      </p:sp>
      <p:sp>
        <p:nvSpPr>
          <p:cNvPr id="54279" name="Text Box 11"/>
          <p:cNvSpPr txBox="1">
            <a:spLocks noChangeArrowheads="1"/>
          </p:cNvSpPr>
          <p:nvPr/>
        </p:nvSpPr>
        <p:spPr bwMode="auto">
          <a:xfrm>
            <a:off x="5867400" y="4724400"/>
            <a:ext cx="31242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cs-CZ" b="1" i="1"/>
              <a:t>investiční zájmy a limity, stavební uzávěry</a:t>
            </a:r>
          </a:p>
        </p:txBody>
      </p:sp>
      <p:sp>
        <p:nvSpPr>
          <p:cNvPr id="54280" name="Text Box 12"/>
          <p:cNvSpPr txBox="1">
            <a:spLocks noChangeArrowheads="1"/>
          </p:cNvSpPr>
          <p:nvPr/>
        </p:nvSpPr>
        <p:spPr bwMode="auto">
          <a:xfrm>
            <a:off x="6019800" y="6035675"/>
            <a:ext cx="25146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cs-CZ" b="1" i="1"/>
              <a:t>individuální zájmy</a:t>
            </a:r>
          </a:p>
        </p:txBody>
      </p:sp>
      <p:sp>
        <p:nvSpPr>
          <p:cNvPr id="54281" name="Line 13"/>
          <p:cNvSpPr>
            <a:spLocks noChangeShapeType="1"/>
          </p:cNvSpPr>
          <p:nvPr/>
        </p:nvSpPr>
        <p:spPr bwMode="auto">
          <a:xfrm flipV="1">
            <a:off x="2590800" y="2362200"/>
            <a:ext cx="3200400" cy="152400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54282" name="Line 14"/>
          <p:cNvSpPr>
            <a:spLocks noChangeShapeType="1"/>
          </p:cNvSpPr>
          <p:nvPr/>
        </p:nvSpPr>
        <p:spPr bwMode="auto">
          <a:xfrm flipV="1">
            <a:off x="2590800" y="3124200"/>
            <a:ext cx="3505200" cy="91440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54283" name="Line 15"/>
          <p:cNvSpPr>
            <a:spLocks noChangeShapeType="1"/>
          </p:cNvSpPr>
          <p:nvPr/>
        </p:nvSpPr>
        <p:spPr bwMode="auto">
          <a:xfrm flipV="1">
            <a:off x="2590800" y="4038600"/>
            <a:ext cx="3352800" cy="15240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54284" name="Line 16"/>
          <p:cNvSpPr>
            <a:spLocks noChangeShapeType="1"/>
          </p:cNvSpPr>
          <p:nvPr/>
        </p:nvSpPr>
        <p:spPr bwMode="auto">
          <a:xfrm>
            <a:off x="2590800" y="4343400"/>
            <a:ext cx="3352800" cy="76200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54285" name="Line 17"/>
          <p:cNvSpPr>
            <a:spLocks noChangeShapeType="1"/>
          </p:cNvSpPr>
          <p:nvPr/>
        </p:nvSpPr>
        <p:spPr bwMode="auto">
          <a:xfrm>
            <a:off x="2590800" y="4495800"/>
            <a:ext cx="3429000" cy="190500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54286" name="Text Box 18"/>
          <p:cNvSpPr txBox="1">
            <a:spLocks noChangeArrowheads="1"/>
          </p:cNvSpPr>
          <p:nvPr/>
        </p:nvSpPr>
        <p:spPr bwMode="auto">
          <a:xfrm>
            <a:off x="5867400" y="3505200"/>
            <a:ext cx="32766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cs-CZ" b="1" i="1"/>
              <a:t>technická a technologická omezení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2.Hranice krajiny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hranice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134938" y="2116139"/>
            <a:ext cx="8509028" cy="955672"/>
          </a:xfrm>
        </p:spPr>
        <p:txBody>
          <a:bodyPr/>
          <a:lstStyle/>
          <a:p>
            <a:r>
              <a:rPr lang="cs-CZ" dirty="0" smtClean="0"/>
              <a:t>Krajina je jednotou spojitosti i nespojitosti – při detailním pohledu se rozpadá na menší systémy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1" y="3643314"/>
            <a:ext cx="9031288" cy="2608261"/>
          </a:xfrm>
        </p:spPr>
        <p:txBody>
          <a:bodyPr/>
          <a:lstStyle/>
          <a:p>
            <a:r>
              <a:rPr lang="cs-CZ" dirty="0" smtClean="0"/>
              <a:t>Hranice je projevem vnitřní nespojitosti</a:t>
            </a:r>
          </a:p>
          <a:p>
            <a:r>
              <a:rPr lang="cs-CZ" dirty="0" smtClean="0"/>
              <a:t>Hranice je tím výraznější, čím je více   rozdílů v  parametrech oddělovaných krajin  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Zjišťování krajinných hranic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134938" y="2116138"/>
            <a:ext cx="8437590" cy="4135437"/>
          </a:xfrm>
        </p:spPr>
        <p:txBody>
          <a:bodyPr/>
          <a:lstStyle/>
          <a:p>
            <a:r>
              <a:rPr lang="cs-CZ" dirty="0" smtClean="0"/>
              <a:t>Interpolací – střed mezi dvěma str.</a:t>
            </a:r>
          </a:p>
          <a:p>
            <a:r>
              <a:rPr lang="cs-CZ" dirty="0" smtClean="0"/>
              <a:t>Extrapolací – odhad,kam až sahá vlastnost</a:t>
            </a:r>
          </a:p>
          <a:p>
            <a:r>
              <a:rPr lang="cs-CZ" dirty="0" smtClean="0"/>
              <a:t>Výběrem nejvýraznější komponenty např. podle bioty</a:t>
            </a:r>
            <a:endParaRPr lang="cs-CZ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54864" fontAlgn="auto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 1.Struktura krajiny</a:t>
            </a:r>
            <a:endParaRPr lang="cs-CZ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60419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smtClean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3. Relativní homogenita</a:t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134938" y="2116138"/>
            <a:ext cx="7937524" cy="4135437"/>
          </a:xfrm>
        </p:spPr>
        <p:txBody>
          <a:bodyPr/>
          <a:lstStyle/>
          <a:p>
            <a:r>
              <a:rPr lang="cs-CZ" dirty="0" smtClean="0"/>
              <a:t>Krajina (</a:t>
            </a:r>
            <a:r>
              <a:rPr lang="cs-CZ" dirty="0" err="1" smtClean="0"/>
              <a:t>gs</a:t>
            </a:r>
            <a:r>
              <a:rPr lang="cs-CZ" dirty="0" smtClean="0"/>
              <a:t>.) se nadané rozlišovací úrovni vyznačuje vnitřní stejnorodostí ve faktorech, na základě kterých byla vymezena</a:t>
            </a:r>
          </a:p>
          <a:p>
            <a:endParaRPr lang="cs-CZ" dirty="0" smtClean="0"/>
          </a:p>
          <a:p>
            <a:r>
              <a:rPr lang="cs-CZ" dirty="0" smtClean="0"/>
              <a:t>entropie – míra rozrůzněnosti </a:t>
            </a:r>
            <a:endParaRPr lang="cs-CZ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4. Geneze, vznik</a:t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134938" y="2116138"/>
            <a:ext cx="8794780" cy="4135437"/>
          </a:xfrm>
        </p:spPr>
        <p:txBody>
          <a:bodyPr/>
          <a:lstStyle/>
          <a:p>
            <a:r>
              <a:rPr lang="cs-CZ" dirty="0" err="1" smtClean="0"/>
              <a:t>Gs</a:t>
            </a:r>
            <a:r>
              <a:rPr lang="cs-CZ" dirty="0" smtClean="0"/>
              <a:t>. Vzniká po změnách vnějších faktorů, které vedly k rozrušení původní struktury a změně invariantu</a:t>
            </a:r>
          </a:p>
          <a:p>
            <a:r>
              <a:rPr lang="cs-CZ" dirty="0" smtClean="0"/>
              <a:t>Vznik</a:t>
            </a:r>
          </a:p>
          <a:p>
            <a:pPr lvl="1"/>
            <a:r>
              <a:rPr lang="cs-CZ" dirty="0" smtClean="0"/>
              <a:t> evolucí  - oteplování, zkulturňování, vrásnění</a:t>
            </a:r>
          </a:p>
          <a:p>
            <a:pPr lvl="1"/>
            <a:r>
              <a:rPr lang="cs-CZ" dirty="0" smtClean="0"/>
              <a:t> revolucí – vyzdvižení kry, sesuv, sopečná činnost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134938" y="889000"/>
            <a:ext cx="8885237" cy="739775"/>
          </a:xfrm>
        </p:spPr>
        <p:txBody>
          <a:bodyPr/>
          <a:lstStyle/>
          <a:p>
            <a:r>
              <a:rPr lang="cs-CZ" sz="4000" b="1">
                <a:latin typeface="Arial" charset="0"/>
              </a:rPr>
              <a:t>Struktura krajiny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773238"/>
            <a:ext cx="8645525" cy="5084762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cs-CZ" dirty="0" smtClean="0">
                <a:latin typeface="Arial" charset="0"/>
              </a:rPr>
              <a:t>Kolejka: Struktura je </a:t>
            </a:r>
            <a:r>
              <a:rPr lang="cs-CZ" dirty="0">
                <a:latin typeface="Arial" charset="0"/>
              </a:rPr>
              <a:t>dána vzájemným poměrem a uspořádáním stavebních součástí krajiny a charakterem vztahů, resp. vazeb mezi nimi.</a:t>
            </a:r>
          </a:p>
          <a:p>
            <a:pPr>
              <a:buFont typeface="Wingdings" pitchFamily="2" charset="2"/>
              <a:buNone/>
            </a:pPr>
            <a:r>
              <a:rPr lang="cs-CZ" dirty="0">
                <a:latin typeface="Arial" charset="0"/>
              </a:rPr>
              <a:t>Je základní rozlišovací a definiční vlastností každé krajiny.</a:t>
            </a:r>
          </a:p>
          <a:p>
            <a:pPr>
              <a:buFont typeface="Wingdings" pitchFamily="2" charset="2"/>
              <a:buNone/>
            </a:pPr>
            <a:r>
              <a:rPr lang="cs-CZ" dirty="0" smtClean="0">
                <a:latin typeface="Arial" charset="0"/>
              </a:rPr>
              <a:t>Složitost </a:t>
            </a:r>
            <a:r>
              <a:rPr lang="cs-CZ" dirty="0">
                <a:latin typeface="Arial" charset="0"/>
              </a:rPr>
              <a:t>struktur je rozmanitá jak v přírodní, tak v kulturní krajině.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Struktura</a:t>
            </a:r>
          </a:p>
        </p:txBody>
      </p:sp>
      <p:sp>
        <p:nvSpPr>
          <p:cNvPr id="39939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Ve struktuře rozlišujeme:</a:t>
            </a:r>
          </a:p>
          <a:p>
            <a:pPr lvl="1"/>
            <a:r>
              <a:rPr lang="cs-CZ" dirty="0" smtClean="0"/>
              <a:t> stabilní složky a prvky ( tvoří </a:t>
            </a:r>
            <a:r>
              <a:rPr lang="cs-CZ" dirty="0" err="1" smtClean="0"/>
              <a:t>tzv.invariant</a:t>
            </a:r>
            <a:r>
              <a:rPr lang="cs-CZ" dirty="0" smtClean="0"/>
              <a:t>)</a:t>
            </a:r>
          </a:p>
          <a:p>
            <a:pPr lvl="1"/>
            <a:r>
              <a:rPr lang="cs-CZ" dirty="0" smtClean="0"/>
              <a:t>Proměnné složky a prvky</a:t>
            </a:r>
          </a:p>
          <a:p>
            <a:endParaRPr lang="cs-CZ" dirty="0" smtClean="0"/>
          </a:p>
          <a:p>
            <a:endParaRPr lang="cs-CZ" dirty="0" smtClean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Struktury - 	ČLENĚNÍ</a:t>
            </a:r>
          </a:p>
        </p:txBody>
      </p:sp>
      <p:sp>
        <p:nvSpPr>
          <p:cNvPr id="41987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cs-CZ" dirty="0" smtClean="0"/>
              <a:t> </a:t>
            </a:r>
            <a:r>
              <a:rPr lang="cs-CZ" sz="3200" dirty="0" smtClean="0"/>
              <a:t>Prostorová struktura,funkční struktura a časová struktura</a:t>
            </a:r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pPr lvl="1"/>
            <a:r>
              <a:rPr lang="cs-CZ" sz="3200" dirty="0" smtClean="0"/>
              <a:t>Přírodní, ekonomická, humánní, duchovní  struktura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Funkční struktura</a:t>
            </a:r>
          </a:p>
        </p:txBody>
      </p:sp>
      <p:sp>
        <p:nvSpPr>
          <p:cNvPr id="45059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u="sng" dirty="0" smtClean="0"/>
              <a:t>funkční struktura</a:t>
            </a:r>
            <a:r>
              <a:rPr lang="cs-CZ" dirty="0" smtClean="0"/>
              <a:t> - souvisí s mechanismem fungování krajiny. Je dána rozmístěním a rolemi stavebních bloků krajiny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Funkční struktura – funkce krajinných jednotek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jsou zdrojem energie nebo hmoty pro jednotky jiné, </a:t>
            </a:r>
          </a:p>
          <a:p>
            <a:r>
              <a:rPr lang="cs-CZ" dirty="0" smtClean="0"/>
              <a:t>mají schopnost akumulace hmoty a energie,</a:t>
            </a:r>
          </a:p>
          <a:p>
            <a:r>
              <a:rPr lang="cs-CZ" dirty="0" smtClean="0"/>
              <a:t>plní roli startéru pro určité pochody apod..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Smysl fungování krajiny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50862" indent="-514350">
              <a:buFont typeface="+mj-lt"/>
              <a:buAutoNum type="arabicPeriod"/>
            </a:pPr>
            <a:r>
              <a:rPr lang="cs-CZ" b="1" dirty="0" smtClean="0"/>
              <a:t>zachování</a:t>
            </a:r>
            <a:r>
              <a:rPr lang="cs-CZ" dirty="0" smtClean="0"/>
              <a:t> krajinného systému </a:t>
            </a:r>
          </a:p>
          <a:p>
            <a:pPr marL="963613" lvl="1" indent="-514350"/>
            <a:r>
              <a:rPr lang="cs-CZ" dirty="0" smtClean="0"/>
              <a:t> cestou její vnitřního přizpůsobení na změněné vnější podmínky,</a:t>
            </a:r>
          </a:p>
          <a:p>
            <a:pPr marL="963613" lvl="1" indent="-514350"/>
            <a:r>
              <a:rPr lang="cs-CZ" dirty="0" smtClean="0"/>
              <a:t>i vytvořením „filtru“ oslabujícího vnější vlivy,</a:t>
            </a:r>
          </a:p>
          <a:p>
            <a:pPr marL="963613" lvl="1" indent="-514350"/>
            <a:r>
              <a:rPr lang="cs-CZ" dirty="0" smtClean="0"/>
              <a:t>změnou vnějšího faktoru do „méně škodlivé“ formy </a:t>
            </a:r>
          </a:p>
          <a:p>
            <a:pPr marL="550862" indent="-514350">
              <a:buFont typeface="+mj-lt"/>
              <a:buAutoNum type="arabicPeriod"/>
            </a:pPr>
            <a:r>
              <a:rPr lang="cs-CZ" b="1" dirty="0" smtClean="0"/>
              <a:t>postupné přizpůsobování </a:t>
            </a:r>
            <a:r>
              <a:rPr lang="cs-CZ" dirty="0" smtClean="0"/>
              <a:t>se vnějším poměrům, které, pokud jsou „trvalé“, podmíní změnu invariantu a </a:t>
            </a:r>
            <a:r>
              <a:rPr lang="cs-CZ" b="1" dirty="0" smtClean="0"/>
              <a:t>vznik nové krajiny evolucí</a:t>
            </a:r>
            <a:endParaRPr lang="cs-CZ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chnický">
  <a:themeElements>
    <a:clrScheme name="Technický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ký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ký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791</TotalTime>
  <Words>752</Words>
  <Application>Microsoft Office PowerPoint</Application>
  <PresentationFormat>Předvádění na obrazovce (4:3)</PresentationFormat>
  <Paragraphs>143</Paragraphs>
  <Slides>31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31</vt:i4>
      </vt:variant>
    </vt:vector>
  </HeadingPairs>
  <TitlesOfParts>
    <vt:vector size="32" baseType="lpstr">
      <vt:lpstr>Technický</vt:lpstr>
      <vt:lpstr>Nauka o krajině </vt:lpstr>
      <vt:lpstr>Krajina a její vlastnosti</vt:lpstr>
      <vt:lpstr> 1.Struktura krajiny</vt:lpstr>
      <vt:lpstr>Struktura krajiny</vt:lpstr>
      <vt:lpstr>Struktura</vt:lpstr>
      <vt:lpstr>Struktury -  ČLENĚNÍ</vt:lpstr>
      <vt:lpstr>Funkční struktura</vt:lpstr>
      <vt:lpstr>Funkční struktura – funkce krajinných jednotek</vt:lpstr>
      <vt:lpstr>Smysl fungování krajiny</vt:lpstr>
      <vt:lpstr>Časová struktura</vt:lpstr>
      <vt:lpstr>Časová struktura</vt:lpstr>
      <vt:lpstr>Časová struktura</vt:lpstr>
      <vt:lpstr>Časová struktura</vt:lpstr>
      <vt:lpstr>Časová struktura krajiny ČR</vt:lpstr>
      <vt:lpstr>Časová struktura kulturní krajiny</vt:lpstr>
      <vt:lpstr>Změna  invariantu – přebudování struktury</vt:lpstr>
      <vt:lpstr>Cyklus přebudování struktury </vt:lpstr>
      <vt:lpstr>Provázanost aspektů</vt:lpstr>
      <vt:lpstr>Struktury krajiny</vt:lpstr>
      <vt:lpstr>Struktura současné kulturní krajiny</vt:lpstr>
      <vt:lpstr>Přírodní struktura krajiny</vt:lpstr>
      <vt:lpstr>Závislostní pyramida složek  krajiny</vt:lpstr>
      <vt:lpstr>Přírodní struktura krajiny</vt:lpstr>
      <vt:lpstr>Přírodní struktura krajiny</vt:lpstr>
      <vt:lpstr>Ekonomická struktura krajiny</vt:lpstr>
      <vt:lpstr>Humánní struktura krajiny</vt:lpstr>
      <vt:lpstr>2.Hranice krajiny</vt:lpstr>
      <vt:lpstr>hranice</vt:lpstr>
      <vt:lpstr>Zjišťování krajinných hranic</vt:lpstr>
      <vt:lpstr>3. Relativní homogenita </vt:lpstr>
      <vt:lpstr>4. Geneze, vznik </vt:lpstr>
    </vt:vector>
  </TitlesOfParts>
  <Company>Pedagogicka fakulta MU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Nauka o krajině </dc:title>
  <dc:creator>Svatonova</dc:creator>
  <cp:lastModifiedBy>Svatonova</cp:lastModifiedBy>
  <cp:revision>81</cp:revision>
  <dcterms:created xsi:type="dcterms:W3CDTF">2009-09-21T14:51:25Z</dcterms:created>
  <dcterms:modified xsi:type="dcterms:W3CDTF">2009-10-21T19:24:16Z</dcterms:modified>
</cp:coreProperties>
</file>