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2"/>
  </p:notesMasterIdLst>
  <p:sldIdLst>
    <p:sldId id="256" r:id="rId2"/>
    <p:sldId id="312" r:id="rId3"/>
    <p:sldId id="342" r:id="rId4"/>
    <p:sldId id="343" r:id="rId5"/>
    <p:sldId id="313" r:id="rId6"/>
    <p:sldId id="314" r:id="rId7"/>
    <p:sldId id="341" r:id="rId8"/>
    <p:sldId id="261" r:id="rId9"/>
    <p:sldId id="315" r:id="rId10"/>
    <p:sldId id="316" r:id="rId11"/>
    <p:sldId id="262" r:id="rId12"/>
    <p:sldId id="265" r:id="rId13"/>
    <p:sldId id="263" r:id="rId14"/>
    <p:sldId id="264" r:id="rId15"/>
    <p:sldId id="349" r:id="rId16"/>
    <p:sldId id="257" r:id="rId17"/>
    <p:sldId id="277" r:id="rId18"/>
    <p:sldId id="350" r:id="rId19"/>
    <p:sldId id="258" r:id="rId20"/>
    <p:sldId id="259" r:id="rId21"/>
    <p:sldId id="351" r:id="rId22"/>
    <p:sldId id="267" r:id="rId23"/>
    <p:sldId id="268" r:id="rId24"/>
    <p:sldId id="354" r:id="rId25"/>
    <p:sldId id="336" r:id="rId26"/>
    <p:sldId id="269" r:id="rId27"/>
    <p:sldId id="352" r:id="rId28"/>
    <p:sldId id="353" r:id="rId29"/>
    <p:sldId id="337" r:id="rId30"/>
    <p:sldId id="355" r:id="rId31"/>
    <p:sldId id="338" r:id="rId32"/>
    <p:sldId id="339" r:id="rId33"/>
    <p:sldId id="340" r:id="rId34"/>
    <p:sldId id="356" r:id="rId35"/>
    <p:sldId id="357" r:id="rId36"/>
    <p:sldId id="278" r:id="rId37"/>
    <p:sldId id="361" r:id="rId38"/>
    <p:sldId id="362" r:id="rId39"/>
    <p:sldId id="287" r:id="rId40"/>
    <p:sldId id="280" r:id="rId41"/>
    <p:sldId id="279" r:id="rId42"/>
    <p:sldId id="281" r:id="rId43"/>
    <p:sldId id="282" r:id="rId44"/>
    <p:sldId id="283" r:id="rId45"/>
    <p:sldId id="358" r:id="rId46"/>
    <p:sldId id="284" r:id="rId47"/>
    <p:sldId id="285" r:id="rId48"/>
    <p:sldId id="286" r:id="rId49"/>
    <p:sldId id="359" r:id="rId50"/>
    <p:sldId id="276" r:id="rId51"/>
    <p:sldId id="363" r:id="rId52"/>
    <p:sldId id="271" r:id="rId53"/>
    <p:sldId id="272" r:id="rId54"/>
    <p:sldId id="332" r:id="rId55"/>
    <p:sldId id="290" r:id="rId56"/>
    <p:sldId id="364" r:id="rId57"/>
    <p:sldId id="291" r:id="rId58"/>
    <p:sldId id="333" r:id="rId59"/>
    <p:sldId id="300" r:id="rId60"/>
    <p:sldId id="301" r:id="rId61"/>
    <p:sldId id="302" r:id="rId62"/>
    <p:sldId id="292" r:id="rId63"/>
    <p:sldId id="296" r:id="rId64"/>
    <p:sldId id="305" r:id="rId65"/>
    <p:sldId id="289" r:id="rId66"/>
    <p:sldId id="365" r:id="rId67"/>
    <p:sldId id="303" r:id="rId68"/>
    <p:sldId id="294" r:id="rId69"/>
    <p:sldId id="304" r:id="rId70"/>
    <p:sldId id="373" r:id="rId71"/>
    <p:sldId id="374" r:id="rId72"/>
    <p:sldId id="371" r:id="rId73"/>
    <p:sldId id="372" r:id="rId74"/>
    <p:sldId id="375" r:id="rId75"/>
    <p:sldId id="297" r:id="rId76"/>
    <p:sldId id="370" r:id="rId77"/>
    <p:sldId id="322" r:id="rId78"/>
    <p:sldId id="323" r:id="rId79"/>
    <p:sldId id="324" r:id="rId80"/>
    <p:sldId id="325" r:id="rId81"/>
    <p:sldId id="326" r:id="rId82"/>
    <p:sldId id="327" r:id="rId83"/>
    <p:sldId id="328" r:id="rId84"/>
    <p:sldId id="329" r:id="rId85"/>
    <p:sldId id="330" r:id="rId86"/>
    <p:sldId id="344" r:id="rId87"/>
    <p:sldId id="345" r:id="rId88"/>
    <p:sldId id="346" r:id="rId89"/>
    <p:sldId id="347" r:id="rId90"/>
    <p:sldId id="348" r:id="rId91"/>
    <p:sldId id="308" r:id="rId92"/>
    <p:sldId id="309" r:id="rId93"/>
    <p:sldId id="366" r:id="rId94"/>
    <p:sldId id="367" r:id="rId95"/>
    <p:sldId id="368" r:id="rId96"/>
    <p:sldId id="369" r:id="rId97"/>
    <p:sldId id="306" r:id="rId98"/>
    <p:sldId id="307" r:id="rId99"/>
    <p:sldId id="310" r:id="rId100"/>
    <p:sldId id="311" r:id="rId10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130" autoAdjust="0"/>
  </p:normalViewPr>
  <p:slideViewPr>
    <p:cSldViewPr>
      <p:cViewPr varScale="1">
        <p:scale>
          <a:sx n="61" d="100"/>
          <a:sy n="61" d="100"/>
        </p:scale>
        <p:origin x="-140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4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1F6EA-6A3C-46DD-A77C-9FAC234FA1F3}" type="datetimeFigureOut">
              <a:rPr lang="cs-CZ" smtClean="0"/>
              <a:pPr/>
              <a:t>22.9.2009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42C7A-CFEF-412A-8C44-36AA79E5041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Společenská potřeba a nutnost studia a poznání krajiny na všech úrovních ve prospěch jejího zachování a pozitivního rozvoje do budoucnosti vyústila v podpis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42C7A-CFEF-412A-8C44-36AA79E50411}" type="slidenum">
              <a:rPr lang="cs-CZ" smtClean="0"/>
              <a:pPr/>
              <a:t>14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snaha </a:t>
            </a:r>
            <a:r>
              <a:rPr lang="cs-CZ" b="1" dirty="0" smtClean="0"/>
              <a:t>o syntézu poznatků</a:t>
            </a:r>
            <a:r>
              <a:rPr lang="cs-CZ" dirty="0" smtClean="0"/>
              <a:t> pořizovaných dílčími vědami studujícími územní aspekty složek přírody a později i společnosti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pozdně středověké a novověké </a:t>
            </a:r>
            <a:r>
              <a:rPr lang="cs-CZ" b="1" dirty="0" smtClean="0"/>
              <a:t>zámořské plavby zásadní impulz k formování celostního chápání přírody</a:t>
            </a:r>
            <a:r>
              <a:rPr lang="cs-CZ" dirty="0" smtClean="0"/>
              <a:t> naší planety</a:t>
            </a:r>
            <a:endParaRPr lang="cs-CZ" b="1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42C7A-CFEF-412A-8C44-36AA79E50411}" type="slidenum">
              <a:rPr lang="cs-CZ" smtClean="0"/>
              <a:pPr/>
              <a:t>20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 smtClean="0"/>
              <a:t>Česká vědecká obec byla těžce postižená násilnou smrtí řady svých představitelů během německé okupace</a:t>
            </a:r>
          </a:p>
          <a:p>
            <a:r>
              <a:rPr lang="cs-CZ" dirty="0" smtClean="0"/>
              <a:t>preference odvětvového výzkumu a spíše analytické geografie</a:t>
            </a:r>
          </a:p>
          <a:p>
            <a:r>
              <a:rPr lang="cs-CZ" dirty="0" smtClean="0"/>
              <a:t>nové </a:t>
            </a:r>
            <a:r>
              <a:rPr lang="cs-CZ" b="1" dirty="0" smtClean="0"/>
              <a:t>pojmy: "přírodní prostředí", "rovnováha krajiny", "krajinný typ", "degradace krajiny„</a:t>
            </a:r>
          </a:p>
          <a:p>
            <a:endParaRPr lang="cs-CZ" dirty="0" smtClean="0"/>
          </a:p>
          <a:p>
            <a:r>
              <a:rPr lang="cs-CZ" dirty="0" smtClean="0"/>
              <a:t>90. léta.</a:t>
            </a:r>
            <a:r>
              <a:rPr lang="cs-CZ" b="1" dirty="0" smtClean="0"/>
              <a:t> digitální technologie sběru, zpracování a prezentace dat a výsledků </a:t>
            </a:r>
            <a:r>
              <a:rPr lang="cs-CZ" dirty="0" smtClean="0"/>
              <a:t>dnes vycházejí z vícevrstevného (viz. GIS), avšak integrovaného uspořádání krajinářských poznatků. V něm se kombinují </a:t>
            </a:r>
            <a:r>
              <a:rPr lang="cs-CZ" b="1" dirty="0" smtClean="0"/>
              <a:t>dvě hlavní skupiny údajů: 1 - o přírodním pozadí, 2 - o současném využívání</a:t>
            </a:r>
            <a:r>
              <a:rPr lang="cs-CZ" dirty="0" smtClean="0"/>
              <a:t>.</a:t>
            </a:r>
          </a:p>
          <a:p>
            <a:endParaRPr lang="cs-CZ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="1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42C7A-CFEF-412A-8C44-36AA79E50411}" type="slidenum">
              <a:rPr lang="cs-CZ" smtClean="0"/>
              <a:pPr/>
              <a:t>22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i="1" dirty="0" smtClean="0"/>
              <a:t>Objektem studia je tedy krajinná sféra a její teritoriální segmenty jako celky, předmětem studia čili cestou k poznání těchto holisticky pojímaných územních jednotek je porozumění jejich stavbě a dynamickému spolupůsobení složek a jejich vlastností (prvků), zákonitostem vzniku a uchování stavby i dynamiky, vazbám mezi nimi fungujícím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42C7A-CFEF-412A-8C44-36AA79E50411}" type="slidenum">
              <a:rPr lang="cs-CZ" smtClean="0"/>
              <a:pPr/>
              <a:t>27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i="1" u="sng" dirty="0" smtClean="0"/>
              <a:t>krajinná ekologie </a:t>
            </a:r>
            <a:r>
              <a:rPr lang="cs-CZ" i="1" dirty="0" smtClean="0"/>
              <a:t>důraz na exaktnost, empirii a detail (věcnou syntézu). </a:t>
            </a:r>
          </a:p>
          <a:p>
            <a:r>
              <a:rPr lang="cs-CZ" i="1" dirty="0" smtClean="0"/>
              <a:t>Vzájemná spolupráce a podpora obou (a dalších) disciplin vede </a:t>
            </a:r>
            <a:r>
              <a:rPr lang="cs-CZ" i="1" u="sng" dirty="0" smtClean="0"/>
              <a:t>k hlubšímu pochopení</a:t>
            </a:r>
            <a:r>
              <a:rPr lang="cs-CZ" i="1" dirty="0" smtClean="0"/>
              <a:t>, hodnocení a prognózování </a:t>
            </a:r>
            <a:r>
              <a:rPr lang="cs-CZ" i="1" u="sng" dirty="0" smtClean="0"/>
              <a:t>vlastností životního prostředí</a:t>
            </a:r>
            <a:r>
              <a:rPr lang="cs-CZ" i="1" dirty="0" smtClean="0"/>
              <a:t>.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42C7A-CFEF-412A-8C44-36AA79E50411}" type="slidenum">
              <a:rPr lang="cs-CZ" smtClean="0"/>
              <a:pPr/>
              <a:t>28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A</a:t>
            </a:r>
          </a:p>
          <a:p>
            <a:r>
              <a:rPr lang="cs-CZ" i="1" u="sng" dirty="0" smtClean="0"/>
              <a:t>Nauka o krajině</a:t>
            </a:r>
            <a:r>
              <a:rPr lang="cs-CZ" i="1" dirty="0" smtClean="0"/>
              <a:t> věnuje rovnocennou pozornost jednotlivým složkám a vlastnostem krajiny v duchu </a:t>
            </a:r>
            <a:r>
              <a:rPr lang="cs-CZ" i="1" u="sng" dirty="0" smtClean="0"/>
              <a:t>geocentrického</a:t>
            </a:r>
            <a:r>
              <a:rPr lang="cs-CZ" i="1" dirty="0" smtClean="0"/>
              <a:t> přístupu.</a:t>
            </a:r>
          </a:p>
          <a:p>
            <a:r>
              <a:rPr lang="cs-CZ" i="1" dirty="0" smtClean="0"/>
              <a:t> </a:t>
            </a:r>
            <a:r>
              <a:rPr lang="cs-CZ" i="1" u="sng" dirty="0" smtClean="0"/>
              <a:t>Geografie </a:t>
            </a:r>
            <a:r>
              <a:rPr lang="cs-CZ" i="1" dirty="0" smtClean="0"/>
              <a:t>cestou pěstování nauky o krajině vnáší do studnice poznání krajin Země rozhled, přehlednost a prostorovost (územní syntézu</a:t>
            </a:r>
            <a:r>
              <a:rPr lang="cs-CZ" dirty="0" smtClean="0"/>
              <a:t> co člověk?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42C7A-CFEF-412A-8C44-36AA79E50411}" type="slidenum">
              <a:rPr lang="cs-CZ" smtClean="0"/>
              <a:pPr/>
              <a:t>29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dirty="0" smtClean="0"/>
              <a:t>Rovníkové oblasti ve srovnání s polárními dostávají cca 5x až 7x více sluneční energie. Na této úrovni probíhají globální </a:t>
            </a:r>
            <a:r>
              <a:rPr lang="cs-CZ" sz="1200" u="sng" dirty="0" smtClean="0"/>
              <a:t>dlouhodobé procesy</a:t>
            </a:r>
            <a:r>
              <a:rPr lang="cs-CZ" sz="1200" dirty="0" smtClean="0"/>
              <a:t>, obvykle spojované s globální klimatickou změnou, především s kolísáním energetických dávek od Slunce.</a:t>
            </a:r>
          </a:p>
          <a:p>
            <a:r>
              <a:rPr lang="cs-CZ" sz="1200" dirty="0" smtClean="0"/>
              <a:t>Globální úroveň charakterizuje především </a:t>
            </a:r>
            <a:r>
              <a:rPr lang="cs-CZ" sz="1200" b="1" dirty="0" smtClean="0"/>
              <a:t>energetická bilance</a:t>
            </a:r>
            <a:r>
              <a:rPr lang="cs-CZ" sz="1200" dirty="0" smtClean="0"/>
              <a:t> </a:t>
            </a:r>
            <a:r>
              <a:rPr lang="cs-CZ" sz="1200" b="1" dirty="0" smtClean="0"/>
              <a:t>ploch</a:t>
            </a:r>
            <a:r>
              <a:rPr lang="cs-CZ" sz="1200" dirty="0" smtClean="0"/>
              <a:t> intenzivně se projevující vztahy mezi jednotlivými stavebními složkami krajiny: ovzduším, vodou, geologickým podložím, disponibilní energií z přímého slunečního záření.</a:t>
            </a:r>
          </a:p>
          <a:p>
            <a:r>
              <a:rPr lang="cs-CZ" sz="1200" dirty="0" smtClean="0"/>
              <a:t> Globální výzkum se zabývá </a:t>
            </a:r>
          </a:p>
          <a:p>
            <a:r>
              <a:rPr lang="cs-CZ" sz="1200" dirty="0" smtClean="0"/>
              <a:t>krajinnou sférou jako celkem</a:t>
            </a:r>
          </a:p>
          <a:p>
            <a:r>
              <a:rPr lang="cs-CZ" sz="1200" dirty="0" smtClean="0"/>
              <a:t>zjištění vývoje, </a:t>
            </a:r>
          </a:p>
          <a:p>
            <a:r>
              <a:rPr lang="cs-CZ" sz="1200" dirty="0" smtClean="0"/>
              <a:t>hodnocení stavu a prognóza obsahu a přístupnosti rozmanitých chemických látek v prostředí, zejména tzv. skleníkových plynů, biogenních prvků a látek, škodlivých příměsí.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42C7A-CFEF-412A-8C44-36AA79E50411}" type="slidenum">
              <a:rPr lang="cs-CZ" smtClean="0"/>
              <a:pPr/>
              <a:t>55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Regionální krajinný výzkum se zabývá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geomy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vycházeje ze stanovení jejich </a:t>
            </a:r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vláhově energetické bilance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jako hlavního genetického faktoru. Jejich diferenciace a teoretické teritoriální vymezení je principiálně založeno na </a:t>
            </a:r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výpočtu rozličných indexů (např. radiační index suchosti podle </a:t>
            </a:r>
            <a:r>
              <a:rPr lang="cs-CZ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Budyka</a:t>
            </a:r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Langův dešťový faktor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atd.), přičemž</a:t>
            </a:r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finálním indikátorem této bilance je přirozené krajinné pásmo definované vegetační formací 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(např. boreální jehličnatý les, lesostep, step, ...) nebo </a:t>
            </a:r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vegetačním stupněm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42C7A-CFEF-412A-8C44-36AA79E50411}" type="slidenum">
              <a:rPr lang="cs-CZ" smtClean="0"/>
              <a:pPr/>
              <a:t>57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se zakulaceným příčným rohem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0EB4FCE-364F-4117-9FA5-0B38D78D1BE1}" type="datetimeFigureOut">
              <a:rPr lang="cs-CZ" smtClean="0"/>
              <a:pPr/>
              <a:t>22.9.2009</a:t>
            </a:fld>
            <a:endParaRPr lang="cs-CZ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EB787B2-A85F-45B1-9C5D-FBBFA1131E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EB4FCE-364F-4117-9FA5-0B38D78D1BE1}" type="datetimeFigureOut">
              <a:rPr lang="cs-CZ" smtClean="0"/>
              <a:pPr/>
              <a:t>22.9.2009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B787B2-A85F-45B1-9C5D-FBBFA1131E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EB4FCE-364F-4117-9FA5-0B38D78D1BE1}" type="datetimeFigureOut">
              <a:rPr lang="cs-CZ" smtClean="0"/>
              <a:pPr/>
              <a:t>22.9.2009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B787B2-A85F-45B1-9C5D-FBBFA1131E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938" y="889000"/>
            <a:ext cx="8885237" cy="11557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34938" y="2116138"/>
            <a:ext cx="4371975" cy="4135437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59313" y="2116138"/>
            <a:ext cx="4371975" cy="199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59313" y="4259263"/>
            <a:ext cx="4371975" cy="199231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A38091F-D873-460B-A5B0-90643A4E2A7E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938" y="889000"/>
            <a:ext cx="8885237" cy="11557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34938" y="2116138"/>
            <a:ext cx="4371975" cy="4135437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59313" y="2116138"/>
            <a:ext cx="4371975" cy="4135437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C5A5A63-8B48-41A5-9C27-E432829B498C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938" y="889000"/>
            <a:ext cx="8885237" cy="11557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34938" y="2116138"/>
            <a:ext cx="4371975" cy="4135437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59313" y="2116138"/>
            <a:ext cx="4371975" cy="199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59313" y="4259263"/>
            <a:ext cx="4371975" cy="199231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B1F0CF3-CCDA-44A7-8C6C-221DF9B3538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134938" y="889000"/>
            <a:ext cx="8885237" cy="11557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34938" y="2116138"/>
            <a:ext cx="4371975" cy="199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59313" y="2116138"/>
            <a:ext cx="4371975" cy="199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134938" y="4259263"/>
            <a:ext cx="4371975" cy="199231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59313" y="4259263"/>
            <a:ext cx="4371975" cy="199231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85BD1BC-4FA8-4DEA-AD5C-697712339502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EB4FCE-364F-4117-9FA5-0B38D78D1BE1}" type="datetimeFigureOut">
              <a:rPr lang="cs-CZ" smtClean="0"/>
              <a:pPr/>
              <a:t>22.9.2009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B787B2-A85F-45B1-9C5D-FBBFA1131E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0EB4FCE-364F-4117-9FA5-0B38D78D1BE1}" type="datetimeFigureOut">
              <a:rPr lang="cs-CZ" smtClean="0"/>
              <a:pPr/>
              <a:t>22.9.2009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EB787B2-A85F-45B1-9C5D-FBBFA1131E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EB4FCE-364F-4117-9FA5-0B38D78D1BE1}" type="datetimeFigureOut">
              <a:rPr lang="cs-CZ" smtClean="0"/>
              <a:pPr/>
              <a:t>22.9.2009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EB787B2-A85F-45B1-9C5D-FBBFA1131E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EB4FCE-364F-4117-9FA5-0B38D78D1BE1}" type="datetimeFigureOut">
              <a:rPr lang="cs-CZ" smtClean="0"/>
              <a:pPr/>
              <a:t>22.9.2009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EB787B2-A85F-45B1-9C5D-FBBFA1131E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EB4FCE-364F-4117-9FA5-0B38D78D1BE1}" type="datetimeFigureOut">
              <a:rPr lang="cs-CZ" smtClean="0"/>
              <a:pPr/>
              <a:t>22.9.2009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B787B2-A85F-45B1-9C5D-FBBFA1131E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EB4FCE-364F-4117-9FA5-0B38D78D1BE1}" type="datetimeFigureOut">
              <a:rPr lang="cs-CZ" smtClean="0"/>
              <a:pPr/>
              <a:t>22.9.2009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EB787B2-A85F-45B1-9C5D-FBBFA1131E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0EB4FCE-364F-4117-9FA5-0B38D78D1BE1}" type="datetimeFigureOut">
              <a:rPr lang="cs-CZ" smtClean="0"/>
              <a:pPr/>
              <a:t>22.9.2009</a:t>
            </a:fld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EB787B2-A85F-45B1-9C5D-FBBFA1131E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cs-CZ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Klepnutím na ikonu přidáte obrázek.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0EB4FCE-364F-4117-9FA5-0B38D78D1BE1}" type="datetimeFigureOut">
              <a:rPr lang="cs-CZ" smtClean="0"/>
              <a:pPr/>
              <a:t>22.9.2009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EB787B2-A85F-45B1-9C5D-FBBFA1131E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se zakulaceným příčným rohem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0EB4FCE-364F-4117-9FA5-0B38D78D1BE1}" type="datetimeFigureOut">
              <a:rPr lang="cs-CZ" smtClean="0"/>
              <a:pPr/>
              <a:t>22.9.2009</a:t>
            </a:fld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BEB787B2-A85F-45B1-9C5D-FBBFA1131E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Nauka o krajině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>
          <a:xfrm>
            <a:off x="258763" y="549275"/>
            <a:ext cx="8885237" cy="1155700"/>
          </a:xfrm>
        </p:spPr>
        <p:txBody>
          <a:bodyPr/>
          <a:lstStyle/>
          <a:p>
            <a:r>
              <a:rPr lang="cs-CZ" sz="4800" b="1">
                <a:latin typeface="Arial" pitchFamily="34" charset="0"/>
              </a:rPr>
              <a:t>Co na to odborník?</a:t>
            </a:r>
          </a:p>
        </p:txBody>
      </p:sp>
      <p:pic>
        <p:nvPicPr>
          <p:cNvPr id="52229" name="Picture 5" descr="1M_CR_souc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57338"/>
            <a:ext cx="8027988" cy="3673475"/>
          </a:xfrm>
          <a:noFill/>
          <a:ln/>
        </p:spPr>
      </p:pic>
      <p:pic>
        <p:nvPicPr>
          <p:cNvPr id="52231" name="Picture 7" descr="PICT009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67175" y="3051175"/>
            <a:ext cx="5076825" cy="3806825"/>
          </a:xfrm>
          <a:noFill/>
          <a:ln/>
        </p:spPr>
      </p:pic>
      <p:sp>
        <p:nvSpPr>
          <p:cNvPr id="52233" name="Line 9"/>
          <p:cNvSpPr>
            <a:spLocks noChangeShapeType="1"/>
          </p:cNvSpPr>
          <p:nvPr/>
        </p:nvSpPr>
        <p:spPr bwMode="auto">
          <a:xfrm flipH="1" flipV="1">
            <a:off x="611188" y="3860800"/>
            <a:ext cx="4248150" cy="792163"/>
          </a:xfrm>
          <a:prstGeom prst="line">
            <a:avLst/>
          </a:prstGeom>
          <a:noFill/>
          <a:ln w="57150" cap="sq">
            <a:solidFill>
              <a:srgbClr val="FF0066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0" y="5300663"/>
            <a:ext cx="3995738" cy="16160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latin typeface="Arial" pitchFamily="34" charset="0"/>
              </a:rPr>
              <a:t>Krajina Šumavského podhůří: má hranice, uvnitř nich je homogenní – stejnorodá, co se týče vzhledu, struktury a dynamiky.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Krajina -  definice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krajiny rozmanitým způsobem hodnotit a třídit, charakteristickou jejich vlastností zůstává rozmanitost.</a:t>
            </a:r>
          </a:p>
          <a:p>
            <a:r>
              <a:rPr lang="cs-CZ" dirty="0" smtClean="0"/>
              <a:t>Krajina vždy slouží k bydlení, práci a odpočinku člověka</a:t>
            </a:r>
          </a:p>
          <a:p>
            <a:r>
              <a:rPr lang="cs-CZ" dirty="0" smtClean="0"/>
              <a:t>Člověk v krajině nejen bydlí, pracuje a odpočívá, čili rozmanitě ji využívá a mění, ale také krajinu rozmanitými způsoby v její existenci a dalším vývoji ohrožuje.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Spolupráce vědních disciplin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Řešení problémů v krajině vyžaduje systémový přístup a komplexní průzkum</a:t>
            </a:r>
          </a:p>
          <a:p>
            <a:r>
              <a:rPr lang="cs-CZ" dirty="0" smtClean="0"/>
              <a:t> nutná spolupráce vědních disciplín: geografie a její nauka o krajině, ekologie a environmentalistika.</a:t>
            </a:r>
          </a:p>
          <a:p>
            <a:r>
              <a:rPr lang="cs-CZ" dirty="0" smtClean="0"/>
              <a:t>nebývalé prostorové důsledky působení člověka na kvalitu prostředí způsobily renesanci geografického zájmu o dynamické jevy v krajině.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Rizika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krajina, ať již přírodní nebo člověkem ovlivněná, představuje pro člověka rozmanitá rizika,</a:t>
            </a:r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Evropská úmluva o </a:t>
            </a:r>
            <a:r>
              <a:rPr lang="cs-CZ" dirty="0" smtClean="0"/>
              <a:t>krajině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„Evropská úmluva </a:t>
            </a:r>
            <a:r>
              <a:rPr lang="cs-CZ" dirty="0" smtClean="0"/>
              <a:t>o krajině“ </a:t>
            </a: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910" y="192880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Nauka o krajině jako vědecká disciplína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Nauka o krajině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Nauku o krajině </a:t>
            </a:r>
          </a:p>
          <a:p>
            <a:r>
              <a:rPr lang="cs-CZ" dirty="0" smtClean="0"/>
              <a:t>(</a:t>
            </a:r>
            <a:r>
              <a:rPr lang="cs-CZ" dirty="0" err="1" smtClean="0"/>
              <a:t>Landschafslehre</a:t>
            </a:r>
            <a:r>
              <a:rPr lang="cs-CZ" dirty="0" smtClean="0"/>
              <a:t>, </a:t>
            </a:r>
            <a:r>
              <a:rPr lang="cs-CZ" dirty="0" err="1" smtClean="0"/>
              <a:t>landšaftověděnije</a:t>
            </a:r>
            <a:r>
              <a:rPr lang="cs-CZ" dirty="0" smtClean="0"/>
              <a:t>, science de </a:t>
            </a:r>
            <a:r>
              <a:rPr lang="cs-CZ" dirty="0" err="1" smtClean="0"/>
              <a:t>paysage</a:t>
            </a:r>
            <a:r>
              <a:rPr lang="cs-CZ" dirty="0" smtClean="0"/>
              <a:t>, </a:t>
            </a:r>
            <a:r>
              <a:rPr lang="cs-CZ" dirty="0" err="1" smtClean="0"/>
              <a:t>landscape</a:t>
            </a:r>
            <a:r>
              <a:rPr lang="cs-CZ" dirty="0" smtClean="0"/>
              <a:t> science)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0" y="3276600"/>
            <a:ext cx="4495800" cy="2178050"/>
          </a:xfr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cap="flat">
            <a:solidFill>
              <a:schemeClr val="tx1"/>
            </a:solidFill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cs-CZ" smtClean="0">
              <a:solidFill>
                <a:srgbClr val="000000"/>
              </a:solidFill>
            </a:endParaRPr>
          </a:p>
          <a:p>
            <a:pPr>
              <a:defRPr/>
            </a:pPr>
            <a:endParaRPr lang="cs-CZ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cs-CZ" smtClean="0">
                <a:solidFill>
                  <a:srgbClr val="000000"/>
                </a:solidFill>
              </a:rPr>
              <a:t>    krajinná sféra</a:t>
            </a: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772400" cy="685800"/>
          </a:xfrm>
        </p:spPr>
        <p:txBody>
          <a:bodyPr/>
          <a:lstStyle/>
          <a:p>
            <a:r>
              <a:rPr lang="cs-CZ" sz="3200" smtClean="0"/>
              <a:t>Přehled systému geografických věd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2438400" y="4038600"/>
            <a:ext cx="1143000" cy="381000"/>
          </a:xfrm>
          <a:prstGeom prst="rect">
            <a:avLst/>
          </a:prstGeom>
          <a:gradFill rotWithShape="0">
            <a:gsLst>
              <a:gs pos="0">
                <a:srgbClr val="78CB6F"/>
              </a:gs>
              <a:gs pos="50000">
                <a:srgbClr val="385E33"/>
              </a:gs>
              <a:gs pos="100000">
                <a:srgbClr val="78CB6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>
                <a:solidFill>
                  <a:srgbClr val="000000"/>
                </a:solidFill>
              </a:rPr>
              <a:t>FZG</a:t>
            </a:r>
          </a:p>
        </p:txBody>
      </p:sp>
      <p:sp>
        <p:nvSpPr>
          <p:cNvPr id="39941" name="Rectangle 6"/>
          <p:cNvSpPr>
            <a:spLocks noChangeArrowheads="1"/>
          </p:cNvSpPr>
          <p:nvPr/>
        </p:nvSpPr>
        <p:spPr bwMode="auto">
          <a:xfrm>
            <a:off x="4038600" y="4038600"/>
            <a:ext cx="1219200" cy="381000"/>
          </a:xfrm>
          <a:prstGeom prst="rect">
            <a:avLst/>
          </a:prstGeom>
          <a:gradFill rotWithShape="0">
            <a:gsLst>
              <a:gs pos="0">
                <a:srgbClr val="28345B"/>
              </a:gs>
              <a:gs pos="50000">
                <a:srgbClr val="5670C4"/>
              </a:gs>
              <a:gs pos="100000">
                <a:srgbClr val="28345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>
                <a:solidFill>
                  <a:srgbClr val="000000"/>
                </a:solidFill>
              </a:rPr>
              <a:t>SG</a:t>
            </a:r>
          </a:p>
        </p:txBody>
      </p:sp>
      <p:sp>
        <p:nvSpPr>
          <p:cNvPr id="39942" name="Rectangle 8"/>
          <p:cNvSpPr>
            <a:spLocks noChangeArrowheads="1"/>
          </p:cNvSpPr>
          <p:nvPr/>
        </p:nvSpPr>
        <p:spPr bwMode="auto">
          <a:xfrm>
            <a:off x="838200" y="1447800"/>
            <a:ext cx="7391400" cy="914400"/>
          </a:xfrm>
          <a:prstGeom prst="rect">
            <a:avLst/>
          </a:prstGeom>
          <a:gradFill rotWithShape="0">
            <a:gsLst>
              <a:gs pos="0">
                <a:srgbClr val="7EC53D"/>
              </a:gs>
              <a:gs pos="100000">
                <a:srgbClr val="3A5B1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>
                <a:solidFill>
                  <a:srgbClr val="000000"/>
                </a:solidFill>
              </a:rPr>
              <a:t>kartografie a geoinformatika</a:t>
            </a:r>
          </a:p>
          <a:p>
            <a:pPr algn="ctr"/>
            <a:r>
              <a:rPr lang="cs-CZ">
                <a:solidFill>
                  <a:srgbClr val="000000"/>
                </a:solidFill>
              </a:rPr>
              <a:t>obecná k, tematická k., GIS, DPZ, GPS, fotogrammetrie, </a:t>
            </a:r>
          </a:p>
          <a:p>
            <a:pPr algn="ctr"/>
            <a:endParaRPr lang="cs-CZ">
              <a:solidFill>
                <a:srgbClr val="000000"/>
              </a:solidFill>
            </a:endParaRPr>
          </a:p>
        </p:txBody>
      </p:sp>
      <p:sp>
        <p:nvSpPr>
          <p:cNvPr id="39943" name="Rectangle 9"/>
          <p:cNvSpPr>
            <a:spLocks noChangeArrowheads="1"/>
          </p:cNvSpPr>
          <p:nvPr/>
        </p:nvSpPr>
        <p:spPr bwMode="auto">
          <a:xfrm>
            <a:off x="457200" y="2819400"/>
            <a:ext cx="2133600" cy="685800"/>
          </a:xfrm>
          <a:prstGeom prst="rect">
            <a:avLst/>
          </a:prstGeom>
          <a:gradFill rotWithShape="0">
            <a:gsLst>
              <a:gs pos="0">
                <a:srgbClr val="385E33"/>
              </a:gs>
              <a:gs pos="100000">
                <a:srgbClr val="78CB6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800" b="1">
                <a:solidFill>
                  <a:srgbClr val="000000"/>
                </a:solidFill>
              </a:rPr>
              <a:t>Vědy o  fzg. komplexu:</a:t>
            </a:r>
          </a:p>
          <a:p>
            <a:pPr algn="ctr"/>
            <a:r>
              <a:rPr lang="cs-CZ" sz="1800" b="1">
                <a:solidFill>
                  <a:srgbClr val="000000"/>
                </a:solidFill>
              </a:rPr>
              <a:t>obecná fyzická geografie</a:t>
            </a:r>
          </a:p>
          <a:p>
            <a:pPr algn="ctr"/>
            <a:r>
              <a:rPr lang="cs-CZ" sz="1800" b="1">
                <a:solidFill>
                  <a:srgbClr val="000000"/>
                </a:solidFill>
              </a:rPr>
              <a:t>paleogeografie</a:t>
            </a:r>
          </a:p>
        </p:txBody>
      </p:sp>
      <p:sp>
        <p:nvSpPr>
          <p:cNvPr id="39944" name="Rectangle 10"/>
          <p:cNvSpPr>
            <a:spLocks noChangeArrowheads="1"/>
          </p:cNvSpPr>
          <p:nvPr/>
        </p:nvSpPr>
        <p:spPr bwMode="auto">
          <a:xfrm>
            <a:off x="228600" y="3962400"/>
            <a:ext cx="2133600" cy="1828800"/>
          </a:xfrm>
          <a:prstGeom prst="rect">
            <a:avLst/>
          </a:prstGeom>
          <a:solidFill>
            <a:srgbClr val="78CB6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cs-CZ" sz="1800" b="1">
                <a:solidFill>
                  <a:srgbClr val="000000"/>
                </a:solidFill>
              </a:rPr>
              <a:t>Vědy  fzg.složkách:</a:t>
            </a:r>
          </a:p>
          <a:p>
            <a:r>
              <a:rPr lang="cs-CZ" sz="1800" b="1">
                <a:solidFill>
                  <a:srgbClr val="000000"/>
                </a:solidFill>
              </a:rPr>
              <a:t>geomorfologie</a:t>
            </a:r>
          </a:p>
          <a:p>
            <a:r>
              <a:rPr lang="cs-CZ" sz="1800" b="1">
                <a:solidFill>
                  <a:srgbClr val="000000"/>
                </a:solidFill>
              </a:rPr>
              <a:t>klimatologie</a:t>
            </a:r>
          </a:p>
          <a:p>
            <a:r>
              <a:rPr lang="cs-CZ" sz="1800" b="1">
                <a:solidFill>
                  <a:srgbClr val="000000"/>
                </a:solidFill>
              </a:rPr>
              <a:t>hydrogeografie a oceanografie</a:t>
            </a:r>
          </a:p>
          <a:p>
            <a:r>
              <a:rPr lang="cs-CZ" sz="1800" b="1">
                <a:solidFill>
                  <a:srgbClr val="000000"/>
                </a:solidFill>
              </a:rPr>
              <a:t>pedogeogfrafie</a:t>
            </a:r>
          </a:p>
          <a:p>
            <a:r>
              <a:rPr lang="cs-CZ" sz="1800" b="1">
                <a:solidFill>
                  <a:srgbClr val="000000"/>
                </a:solidFill>
              </a:rPr>
              <a:t>biogeografie</a:t>
            </a:r>
          </a:p>
          <a:p>
            <a:r>
              <a:rPr lang="cs-CZ" sz="1800" b="1">
                <a:solidFill>
                  <a:srgbClr val="000000"/>
                </a:solidFill>
              </a:rPr>
              <a:t>geografie přír. zdrojů“</a:t>
            </a:r>
          </a:p>
        </p:txBody>
      </p:sp>
      <p:sp>
        <p:nvSpPr>
          <p:cNvPr id="39945" name="Rectangle 11"/>
          <p:cNvSpPr>
            <a:spLocks noChangeArrowheads="1"/>
          </p:cNvSpPr>
          <p:nvPr/>
        </p:nvSpPr>
        <p:spPr bwMode="auto">
          <a:xfrm>
            <a:off x="5562600" y="2514600"/>
            <a:ext cx="3124200" cy="1219200"/>
          </a:xfrm>
          <a:prstGeom prst="rect">
            <a:avLst/>
          </a:prstGeom>
          <a:gradFill rotWithShape="0">
            <a:gsLst>
              <a:gs pos="0">
                <a:srgbClr val="28345B"/>
              </a:gs>
              <a:gs pos="100000">
                <a:srgbClr val="5670C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cs-CZ" sz="1800" b="1" u="sng">
                <a:solidFill>
                  <a:srgbClr val="000000"/>
                </a:solidFill>
              </a:rPr>
              <a:t>Vědy o sg. komplexu</a:t>
            </a:r>
          </a:p>
          <a:p>
            <a:r>
              <a:rPr lang="cs-CZ" sz="1800" b="1">
                <a:solidFill>
                  <a:srgbClr val="000000"/>
                </a:solidFill>
              </a:rPr>
              <a:t>obecná socioekonomická geografie</a:t>
            </a:r>
          </a:p>
          <a:p>
            <a:r>
              <a:rPr lang="cs-CZ" sz="1800" b="1">
                <a:solidFill>
                  <a:srgbClr val="000000"/>
                </a:solidFill>
              </a:rPr>
              <a:t>historická geografie</a:t>
            </a:r>
          </a:p>
        </p:txBody>
      </p:sp>
      <p:sp>
        <p:nvSpPr>
          <p:cNvPr id="39946" name="Rectangle 12"/>
          <p:cNvSpPr>
            <a:spLocks noChangeArrowheads="1"/>
          </p:cNvSpPr>
          <p:nvPr/>
        </p:nvSpPr>
        <p:spPr bwMode="auto">
          <a:xfrm>
            <a:off x="5486400" y="3733800"/>
            <a:ext cx="3657600" cy="1447800"/>
          </a:xfrm>
          <a:prstGeom prst="rect">
            <a:avLst/>
          </a:prstGeom>
          <a:solidFill>
            <a:srgbClr val="5670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800" b="1" u="sng">
                <a:solidFill>
                  <a:srgbClr val="000000"/>
                </a:solidFill>
              </a:rPr>
              <a:t>Vědy o sg.složkách:</a:t>
            </a:r>
          </a:p>
          <a:p>
            <a:pPr algn="ctr"/>
            <a:r>
              <a:rPr lang="cs-CZ" sz="1800" b="1">
                <a:solidFill>
                  <a:srgbClr val="000000"/>
                </a:solidFill>
              </a:rPr>
              <a:t>g. obyvatel,  g. sídel</a:t>
            </a:r>
          </a:p>
          <a:p>
            <a:pPr algn="ctr"/>
            <a:r>
              <a:rPr lang="cs-CZ" sz="1800" b="1">
                <a:solidFill>
                  <a:srgbClr val="000000"/>
                </a:solidFill>
              </a:rPr>
              <a:t>g. průmyslu, g. zemědělství, g. dopravy</a:t>
            </a:r>
          </a:p>
          <a:p>
            <a:pPr algn="ctr"/>
            <a:r>
              <a:rPr lang="cs-CZ" sz="1800" b="1">
                <a:solidFill>
                  <a:srgbClr val="000000"/>
                </a:solidFill>
              </a:rPr>
              <a:t>g. služeb, g. rekreace</a:t>
            </a:r>
          </a:p>
          <a:p>
            <a:pPr algn="ctr"/>
            <a:r>
              <a:rPr lang="cs-CZ" sz="1800" b="1">
                <a:solidFill>
                  <a:srgbClr val="000000"/>
                </a:solidFill>
              </a:rPr>
              <a:t>g. vědy a kultury</a:t>
            </a:r>
          </a:p>
        </p:txBody>
      </p:sp>
      <p:sp>
        <p:nvSpPr>
          <p:cNvPr id="76814" name="Rectangle 14"/>
          <p:cNvSpPr>
            <a:spLocks noChangeArrowheads="1"/>
          </p:cNvSpPr>
          <p:nvPr/>
        </p:nvSpPr>
        <p:spPr bwMode="auto">
          <a:xfrm>
            <a:off x="1905000" y="5486400"/>
            <a:ext cx="2286000" cy="9144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cs-CZ" sz="1800" b="1" u="sng">
                <a:solidFill>
                  <a:srgbClr val="000000"/>
                </a:solidFill>
              </a:rPr>
              <a:t>Vědy o regionech:</a:t>
            </a:r>
          </a:p>
          <a:p>
            <a:pPr algn="ctr">
              <a:defRPr/>
            </a:pPr>
            <a:r>
              <a:rPr lang="cs-CZ" sz="1800" b="1">
                <a:solidFill>
                  <a:srgbClr val="000000"/>
                </a:solidFill>
              </a:rPr>
              <a:t>regionální geografie</a:t>
            </a:r>
          </a:p>
          <a:p>
            <a:pPr algn="ctr">
              <a:defRPr/>
            </a:pPr>
            <a:r>
              <a:rPr lang="cs-CZ" sz="1800" b="1">
                <a:solidFill>
                  <a:srgbClr val="000000"/>
                </a:solidFill>
              </a:rPr>
              <a:t>politická geografie</a:t>
            </a:r>
          </a:p>
        </p:txBody>
      </p:sp>
      <p:sp>
        <p:nvSpPr>
          <p:cNvPr id="76816" name="Rectangle 16"/>
          <p:cNvSpPr>
            <a:spLocks noChangeArrowheads="1"/>
          </p:cNvSpPr>
          <p:nvPr/>
        </p:nvSpPr>
        <p:spPr bwMode="auto">
          <a:xfrm>
            <a:off x="4191000" y="5181600"/>
            <a:ext cx="2743200" cy="16764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cs-CZ" sz="1800" b="1" u="sng">
                <a:solidFill>
                  <a:srgbClr val="000000"/>
                </a:solidFill>
              </a:rPr>
              <a:t>Vědy o systémech a vědě</a:t>
            </a:r>
          </a:p>
          <a:p>
            <a:pPr algn="ctr">
              <a:defRPr/>
            </a:pPr>
            <a:r>
              <a:rPr lang="cs-CZ" sz="1800" b="1">
                <a:solidFill>
                  <a:srgbClr val="000000"/>
                </a:solidFill>
              </a:rPr>
              <a:t>nauka o krajině</a:t>
            </a:r>
          </a:p>
          <a:p>
            <a:pPr algn="ctr">
              <a:defRPr/>
            </a:pPr>
            <a:r>
              <a:rPr lang="cs-CZ" sz="1800" b="1">
                <a:solidFill>
                  <a:srgbClr val="000000"/>
                </a:solidFill>
              </a:rPr>
              <a:t>geoekologie</a:t>
            </a:r>
          </a:p>
          <a:p>
            <a:pPr algn="ctr">
              <a:defRPr/>
            </a:pPr>
            <a:r>
              <a:rPr lang="cs-CZ" sz="1800" b="1">
                <a:solidFill>
                  <a:srgbClr val="000000"/>
                </a:solidFill>
              </a:rPr>
              <a:t>planetární geografie</a:t>
            </a:r>
          </a:p>
          <a:p>
            <a:pPr algn="ctr">
              <a:defRPr/>
            </a:pPr>
            <a:r>
              <a:rPr lang="cs-CZ" sz="1800" b="1">
                <a:solidFill>
                  <a:srgbClr val="000000"/>
                </a:solidFill>
              </a:rPr>
              <a:t>teoretická geografie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Nauka o krajině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Je geografická disciplína zabývající se syntetickým studiem </a:t>
            </a:r>
            <a:r>
              <a:rPr lang="cs-CZ" dirty="0" err="1" smtClean="0"/>
              <a:t>geosystémů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r>
              <a:rPr lang="cs-CZ" dirty="0" smtClean="0"/>
              <a:t>Těžiště </a:t>
            </a:r>
            <a:r>
              <a:rPr lang="cs-CZ" dirty="0" err="1" smtClean="0"/>
              <a:t>NoK</a:t>
            </a:r>
            <a:r>
              <a:rPr lang="cs-CZ" dirty="0" smtClean="0"/>
              <a:t> spočívá </a:t>
            </a:r>
            <a:r>
              <a:rPr lang="cs-CZ" b="1" dirty="0" smtClean="0"/>
              <a:t>ve fyzické geografii</a:t>
            </a:r>
            <a:r>
              <a:rPr lang="cs-CZ" b="1" dirty="0" smtClean="0"/>
              <a:t>.</a:t>
            </a:r>
          </a:p>
          <a:p>
            <a:endParaRPr lang="cs-CZ" dirty="0" smtClean="0"/>
          </a:p>
          <a:p>
            <a:r>
              <a:rPr lang="cs-CZ" dirty="0" smtClean="0"/>
              <a:t>Charakterizuje  </a:t>
            </a:r>
            <a:r>
              <a:rPr lang="cs-CZ" dirty="0" smtClean="0"/>
              <a:t>ji </a:t>
            </a:r>
            <a:r>
              <a:rPr lang="cs-CZ" b="1" dirty="0" smtClean="0"/>
              <a:t>komplexně systémový výzkum krajiny, </a:t>
            </a:r>
            <a:r>
              <a:rPr lang="cs-CZ" dirty="0" smtClean="0"/>
              <a:t>vztahu krajiny k rozmanitým aktivitám lidské společnosti..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Objekt a předmět Nauky o krajině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b="1" u="sng" dirty="0" smtClean="0"/>
              <a:t>Objektem</a:t>
            </a:r>
            <a:r>
              <a:rPr lang="cs-CZ" dirty="0" smtClean="0"/>
              <a:t> studia nauky o krajině je </a:t>
            </a:r>
            <a:r>
              <a:rPr lang="cs-CZ" b="1" u="sng" dirty="0" smtClean="0"/>
              <a:t>krajinná sféra Země</a:t>
            </a:r>
            <a:r>
              <a:rPr lang="cs-CZ" u="sng" dirty="0" smtClean="0"/>
              <a:t>, </a:t>
            </a:r>
            <a:r>
              <a:rPr lang="cs-CZ" dirty="0" smtClean="0"/>
              <a:t>resp. </a:t>
            </a:r>
            <a:r>
              <a:rPr lang="cs-CZ" b="1" dirty="0" smtClean="0"/>
              <a:t>její teritoriálně omezené segmenty - </a:t>
            </a:r>
            <a:r>
              <a:rPr lang="cs-CZ" b="1" u="sng" dirty="0" smtClean="0"/>
              <a:t>krajiny</a:t>
            </a:r>
            <a:r>
              <a:rPr lang="cs-CZ" u="sng" dirty="0" smtClean="0"/>
              <a:t>.</a:t>
            </a:r>
            <a:r>
              <a:rPr lang="cs-CZ" dirty="0" smtClean="0"/>
              <a:t> </a:t>
            </a:r>
          </a:p>
          <a:p>
            <a:endParaRPr lang="cs-CZ" b="1" dirty="0" smtClean="0"/>
          </a:p>
          <a:p>
            <a:r>
              <a:rPr lang="cs-CZ" b="1" u="sng" dirty="0" smtClean="0"/>
              <a:t>Předmětem</a:t>
            </a:r>
            <a:r>
              <a:rPr lang="cs-CZ" dirty="0" smtClean="0"/>
              <a:t> výzkumu </a:t>
            </a:r>
            <a:r>
              <a:rPr lang="cs-CZ" dirty="0" err="1" smtClean="0"/>
              <a:t>NoK</a:t>
            </a:r>
            <a:r>
              <a:rPr lang="cs-CZ" dirty="0" smtClean="0"/>
              <a:t> jsou </a:t>
            </a:r>
            <a:r>
              <a:rPr lang="cs-CZ" dirty="0" smtClean="0"/>
              <a:t>jednotlivé </a:t>
            </a:r>
            <a:r>
              <a:rPr lang="cs-CZ" b="1" u="sng" dirty="0" smtClean="0"/>
              <a:t>vlastnosti</a:t>
            </a:r>
            <a:r>
              <a:rPr lang="cs-CZ" b="1" u="sng" dirty="0" smtClean="0"/>
              <a:t>, zákonitosti a vazby v krajině.</a:t>
            </a:r>
            <a:endParaRPr lang="cs-CZ" u="sng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přeshraniční krkonoš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11563"/>
            <a:ext cx="4897438" cy="3246437"/>
          </a:xfrm>
          <a:prstGeom prst="rect">
            <a:avLst/>
          </a:prstGeom>
          <a:noFill/>
        </p:spPr>
      </p:pic>
      <p:pic>
        <p:nvPicPr>
          <p:cNvPr id="48134" name="Picture 6" descr="vangog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3429000"/>
            <a:ext cx="4211637" cy="3429000"/>
          </a:xfrm>
          <a:prstGeom prst="rect">
            <a:avLst/>
          </a:prstGeom>
          <a:noFill/>
        </p:spPr>
      </p:pic>
      <p:pic>
        <p:nvPicPr>
          <p:cNvPr id="48135" name="Picture 7" descr="ID 118 Dyj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5175"/>
            <a:ext cx="3810000" cy="3095625"/>
          </a:xfrm>
          <a:prstGeom prst="rect">
            <a:avLst/>
          </a:prstGeom>
          <a:noFill/>
        </p:spPr>
      </p:pic>
      <p:pic>
        <p:nvPicPr>
          <p:cNvPr id="48138" name="Picture 10" descr="100_jihmor_barva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8400" y="793750"/>
            <a:ext cx="5435600" cy="2154238"/>
          </a:xfrm>
          <a:prstGeom prst="rect">
            <a:avLst/>
          </a:prstGeom>
          <a:noFill/>
        </p:spPr>
      </p:pic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0" y="3933825"/>
            <a:ext cx="4211638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chemeClr val="bg1"/>
                </a:solidFill>
                <a:latin typeface="Arial" pitchFamily="34" charset="0"/>
              </a:rPr>
              <a:t>Objektivem fotoaparátu</a:t>
            </a:r>
          </a:p>
        </p:txBody>
      </p:sp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6408738" y="3429000"/>
            <a:ext cx="2735262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FFFF00"/>
                </a:solidFill>
                <a:latin typeface="Arial" pitchFamily="34" charset="0"/>
              </a:rPr>
              <a:t>Štětcem umělce</a:t>
            </a:r>
          </a:p>
        </p:txBody>
      </p:sp>
      <p:sp>
        <p:nvSpPr>
          <p:cNvPr id="48141" name="Text Box 13"/>
          <p:cNvSpPr txBox="1">
            <a:spLocks noChangeArrowheads="1"/>
          </p:cNvSpPr>
          <p:nvPr/>
        </p:nvSpPr>
        <p:spPr bwMode="auto">
          <a:xfrm>
            <a:off x="0" y="836613"/>
            <a:ext cx="3563938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FFFF00"/>
                </a:solidFill>
                <a:latin typeface="Arial" pitchFamily="34" charset="0"/>
              </a:rPr>
              <a:t>Okem ptáka</a:t>
            </a:r>
          </a:p>
        </p:txBody>
      </p:sp>
      <p:sp>
        <p:nvSpPr>
          <p:cNvPr id="48142" name="Text Box 14"/>
          <p:cNvSpPr txBox="1">
            <a:spLocks noChangeArrowheads="1"/>
          </p:cNvSpPr>
          <p:nvPr/>
        </p:nvSpPr>
        <p:spPr bwMode="auto">
          <a:xfrm>
            <a:off x="3924300" y="2924175"/>
            <a:ext cx="52197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solidFill>
                  <a:srgbClr val="33CCFF"/>
                </a:solidFill>
                <a:latin typeface="Arial" pitchFamily="34" charset="0"/>
              </a:rPr>
              <a:t>Na mapě z rukou odborníka a počítače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Vznik moderní nauky o krajině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pozdně </a:t>
            </a:r>
            <a:r>
              <a:rPr lang="cs-CZ" dirty="0" smtClean="0"/>
              <a:t>středověké a novověké </a:t>
            </a:r>
            <a:r>
              <a:rPr lang="cs-CZ" b="1" dirty="0" smtClean="0"/>
              <a:t>zámořské </a:t>
            </a:r>
            <a:r>
              <a:rPr lang="cs-CZ" b="1" dirty="0" smtClean="0"/>
              <a:t>plavby zásadní </a:t>
            </a:r>
            <a:r>
              <a:rPr lang="cs-CZ" b="1" dirty="0" smtClean="0"/>
              <a:t>impulz k formování celostního chápání přírody</a:t>
            </a:r>
            <a:r>
              <a:rPr lang="cs-CZ" dirty="0" smtClean="0"/>
              <a:t> naší </a:t>
            </a:r>
            <a:r>
              <a:rPr lang="cs-CZ" dirty="0" smtClean="0"/>
              <a:t>planety</a:t>
            </a:r>
          </a:p>
          <a:p>
            <a:endParaRPr lang="cs-CZ" b="1" dirty="0" smtClean="0"/>
          </a:p>
          <a:p>
            <a:r>
              <a:rPr lang="cs-CZ" b="1" dirty="0" smtClean="0"/>
              <a:t>renesance</a:t>
            </a:r>
            <a:r>
              <a:rPr lang="cs-CZ" dirty="0" smtClean="0"/>
              <a:t> a později </a:t>
            </a:r>
            <a:r>
              <a:rPr lang="cs-CZ" b="1" dirty="0" smtClean="0"/>
              <a:t>osvícenství</a:t>
            </a:r>
            <a:r>
              <a:rPr lang="cs-CZ" b="1" dirty="0" smtClean="0"/>
              <a:t>.</a:t>
            </a:r>
          </a:p>
          <a:p>
            <a:endParaRPr lang="cs-CZ" b="1" dirty="0" smtClean="0"/>
          </a:p>
          <a:p>
            <a:r>
              <a:rPr lang="cs-CZ" b="1" dirty="0" err="1" smtClean="0"/>
              <a:t>Bernhardt</a:t>
            </a:r>
            <a:r>
              <a:rPr lang="cs-CZ" b="1" dirty="0" smtClean="0"/>
              <a:t> </a:t>
            </a:r>
            <a:r>
              <a:rPr lang="cs-CZ" b="1" dirty="0" err="1" smtClean="0"/>
              <a:t>Varenius</a:t>
            </a:r>
            <a:r>
              <a:rPr lang="cs-CZ" dirty="0" smtClean="0"/>
              <a:t> svoji </a:t>
            </a:r>
            <a:r>
              <a:rPr lang="cs-CZ" b="1" dirty="0" smtClean="0"/>
              <a:t>práci „Všeobecná geografie“ (1650</a:t>
            </a:r>
            <a:r>
              <a:rPr lang="cs-CZ" dirty="0" smtClean="0"/>
              <a:t>), ve které Zemi popisuje jako </a:t>
            </a:r>
            <a:r>
              <a:rPr lang="cs-CZ" dirty="0" err="1" smtClean="0"/>
              <a:t>zeměvodní</a:t>
            </a:r>
            <a:r>
              <a:rPr lang="cs-CZ" dirty="0" smtClean="0"/>
              <a:t> planetu s prolínajícími se </a:t>
            </a:r>
            <a:r>
              <a:rPr lang="cs-CZ" dirty="0" smtClean="0"/>
              <a:t>živly</a:t>
            </a:r>
          </a:p>
          <a:p>
            <a:endParaRPr lang="cs-CZ" dirty="0" smtClean="0"/>
          </a:p>
          <a:p>
            <a:r>
              <a:rPr lang="cs-CZ" b="1" dirty="0" smtClean="0"/>
              <a:t>Emmanuel Kant</a:t>
            </a:r>
            <a:r>
              <a:rPr lang="cs-CZ" dirty="0" smtClean="0"/>
              <a:t> :</a:t>
            </a:r>
            <a:r>
              <a:rPr lang="cs-CZ" b="1" dirty="0" smtClean="0"/>
              <a:t>„</a:t>
            </a:r>
            <a:r>
              <a:rPr lang="cs-CZ" b="1" dirty="0" err="1" smtClean="0"/>
              <a:t>Physische</a:t>
            </a:r>
            <a:r>
              <a:rPr lang="cs-CZ" b="1" dirty="0" smtClean="0"/>
              <a:t> </a:t>
            </a:r>
            <a:r>
              <a:rPr lang="cs-CZ" b="1" dirty="0" err="1" smtClean="0"/>
              <a:t>Geographie</a:t>
            </a:r>
            <a:r>
              <a:rPr lang="cs-CZ" b="1" dirty="0" smtClean="0"/>
              <a:t>“</a:t>
            </a:r>
            <a:r>
              <a:rPr lang="cs-CZ" dirty="0" smtClean="0"/>
              <a:t>, 18.st.</a:t>
            </a:r>
          </a:p>
          <a:p>
            <a:r>
              <a:rPr lang="cs-CZ" b="1" dirty="0" smtClean="0"/>
              <a:t>chyběla integrující teoretická základna</a:t>
            </a:r>
            <a:r>
              <a:rPr lang="cs-CZ" dirty="0" smtClean="0"/>
              <a:t> </a:t>
            </a:r>
            <a:endParaRPr lang="cs-CZ" dirty="0" smtClean="0"/>
          </a:p>
          <a:p>
            <a:endParaRPr lang="cs-CZ" dirty="0" smtClean="0"/>
          </a:p>
          <a:p>
            <a:r>
              <a:rPr lang="cs-CZ" b="1" dirty="0" smtClean="0"/>
              <a:t>Alexandr </a:t>
            </a:r>
            <a:r>
              <a:rPr lang="cs-CZ" b="1" dirty="0" err="1" smtClean="0"/>
              <a:t>von</a:t>
            </a:r>
            <a:r>
              <a:rPr lang="cs-CZ" b="1" dirty="0" smtClean="0"/>
              <a:t> </a:t>
            </a:r>
            <a:r>
              <a:rPr lang="cs-CZ" b="1" dirty="0" err="1" smtClean="0"/>
              <a:t>Humboldt</a:t>
            </a:r>
            <a:r>
              <a:rPr lang="cs-CZ" dirty="0" smtClean="0"/>
              <a:t> 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Pojem nauky o krajině se objevuje koncem 19. století v dílech německých </a:t>
            </a:r>
            <a:r>
              <a:rPr lang="cs-CZ" dirty="0" smtClean="0"/>
              <a:t>geografů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Otcové zakladatelé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b="1" dirty="0" smtClean="0"/>
              <a:t>ruská </a:t>
            </a:r>
            <a:r>
              <a:rPr lang="cs-CZ" b="1" dirty="0" smtClean="0"/>
              <a:t>(</a:t>
            </a:r>
            <a:r>
              <a:rPr lang="cs-CZ" b="1" dirty="0" smtClean="0"/>
              <a:t>sovětská)</a:t>
            </a:r>
          </a:p>
          <a:p>
            <a:r>
              <a:rPr lang="cs-CZ" b="1" dirty="0" smtClean="0"/>
              <a:t> </a:t>
            </a:r>
            <a:r>
              <a:rPr lang="cs-CZ" b="1" dirty="0" smtClean="0"/>
              <a:t>a </a:t>
            </a:r>
            <a:r>
              <a:rPr lang="cs-CZ" b="1" dirty="0" smtClean="0"/>
              <a:t>německá krajinářská škola</a:t>
            </a:r>
          </a:p>
          <a:p>
            <a:endParaRPr lang="cs-CZ" b="1" dirty="0" smtClean="0"/>
          </a:p>
          <a:p>
            <a:r>
              <a:rPr lang="cs-CZ" b="1" dirty="0" smtClean="0"/>
              <a:t> </a:t>
            </a:r>
            <a:r>
              <a:rPr lang="cs-CZ" b="1" dirty="0" err="1" smtClean="0"/>
              <a:t>Sočava</a:t>
            </a:r>
            <a:r>
              <a:rPr lang="cs-CZ" b="1" dirty="0" smtClean="0"/>
              <a:t> </a:t>
            </a:r>
            <a:r>
              <a:rPr lang="cs-CZ" dirty="0" smtClean="0"/>
              <a:t>a  </a:t>
            </a:r>
            <a:r>
              <a:rPr lang="cs-CZ" b="1" dirty="0" smtClean="0"/>
              <a:t>C. Troll (1939 – </a:t>
            </a:r>
            <a:r>
              <a:rPr lang="cs-CZ" b="1" dirty="0" err="1" smtClean="0"/>
              <a:t>Landschaftsökologie</a:t>
            </a:r>
            <a:r>
              <a:rPr lang="cs-CZ" b="1" dirty="0" smtClean="0"/>
              <a:t>)</a:t>
            </a:r>
            <a:endParaRPr lang="cs-CZ" b="1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Vznik </a:t>
            </a:r>
            <a:r>
              <a:rPr lang="cs-CZ" dirty="0" err="1" smtClean="0"/>
              <a:t>NoK</a:t>
            </a:r>
            <a:r>
              <a:rPr lang="cs-CZ" dirty="0" smtClean="0"/>
              <a:t> a české  </a:t>
            </a:r>
            <a:r>
              <a:rPr lang="cs-CZ" dirty="0" smtClean="0"/>
              <a:t>země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b="1" dirty="0" smtClean="0"/>
              <a:t> české </a:t>
            </a:r>
            <a:r>
              <a:rPr lang="cs-CZ" b="1" dirty="0" smtClean="0"/>
              <a:t>země </a:t>
            </a:r>
            <a:r>
              <a:rPr lang="cs-CZ" dirty="0" smtClean="0"/>
              <a:t>-  </a:t>
            </a:r>
            <a:r>
              <a:rPr lang="cs-CZ" dirty="0" smtClean="0"/>
              <a:t>20 st.,  </a:t>
            </a:r>
            <a:r>
              <a:rPr lang="cs-CZ" b="1" dirty="0" smtClean="0"/>
              <a:t>prof. Karel </a:t>
            </a:r>
            <a:r>
              <a:rPr lang="cs-CZ" b="1" dirty="0" err="1" smtClean="0"/>
              <a:t>Kořistka</a:t>
            </a:r>
            <a:endParaRPr lang="cs-CZ" b="1" dirty="0" smtClean="0"/>
          </a:p>
          <a:p>
            <a:endParaRPr lang="cs-CZ" b="1" dirty="0" smtClean="0"/>
          </a:p>
          <a:p>
            <a:r>
              <a:rPr lang="cs-CZ" dirty="0" smtClean="0"/>
              <a:t>vznik </a:t>
            </a:r>
            <a:r>
              <a:rPr lang="cs-CZ" b="1" dirty="0" smtClean="0"/>
              <a:t>Československé akademie věd (od roku 1953</a:t>
            </a:r>
            <a:r>
              <a:rPr lang="cs-CZ" b="1" dirty="0" smtClean="0"/>
              <a:t>),</a:t>
            </a:r>
          </a:p>
          <a:p>
            <a:endParaRPr lang="cs-CZ" b="1" dirty="0" smtClean="0"/>
          </a:p>
          <a:p>
            <a:r>
              <a:rPr lang="cs-CZ" dirty="0" smtClean="0"/>
              <a:t> </a:t>
            </a:r>
            <a:r>
              <a:rPr lang="cs-CZ" b="1" dirty="0" smtClean="0"/>
              <a:t>vznik </a:t>
            </a:r>
            <a:r>
              <a:rPr lang="cs-CZ" b="1" dirty="0" smtClean="0"/>
              <a:t>Ústavu krajinné ekologie ČSAV v roce 1971,</a:t>
            </a:r>
            <a:r>
              <a:rPr lang="cs-CZ" dirty="0" smtClean="0"/>
              <a:t> </a:t>
            </a:r>
            <a:endParaRPr lang="cs-CZ" dirty="0" smtClean="0"/>
          </a:p>
          <a:p>
            <a:endParaRPr lang="cs-CZ" dirty="0" smtClean="0"/>
          </a:p>
          <a:p>
            <a:r>
              <a:rPr lang="cs-CZ" b="1" dirty="0" smtClean="0"/>
              <a:t>Období 90. let</a:t>
            </a:r>
            <a:r>
              <a:rPr lang="cs-CZ" dirty="0" smtClean="0"/>
              <a:t> a následující je charakteristické rostoucím podílem </a:t>
            </a:r>
            <a:r>
              <a:rPr lang="cs-CZ" b="1" dirty="0" smtClean="0"/>
              <a:t>digitálního zpracování dat</a:t>
            </a:r>
            <a:r>
              <a:rPr lang="cs-CZ" dirty="0" smtClean="0"/>
              <a:t> o </a:t>
            </a:r>
            <a:r>
              <a:rPr lang="cs-CZ" dirty="0" smtClean="0"/>
              <a:t>krajině</a:t>
            </a:r>
          </a:p>
          <a:p>
            <a:endParaRPr lang="cs-CZ" dirty="0" smtClean="0"/>
          </a:p>
          <a:p>
            <a:r>
              <a:rPr lang="cs-CZ" dirty="0" smtClean="0"/>
              <a:t>od </a:t>
            </a:r>
            <a:r>
              <a:rPr lang="cs-CZ" dirty="0" smtClean="0"/>
              <a:t>roku 2007 vydávání odborného </a:t>
            </a:r>
            <a:r>
              <a:rPr lang="cs-CZ" b="1" dirty="0" smtClean="0"/>
              <a:t>časopisu </a:t>
            </a:r>
            <a:r>
              <a:rPr lang="cs-CZ" b="1" dirty="0" err="1" smtClean="0"/>
              <a:t>Landscape</a:t>
            </a:r>
            <a:r>
              <a:rPr lang="cs-CZ" b="1" dirty="0" smtClean="0"/>
              <a:t> </a:t>
            </a:r>
            <a:r>
              <a:rPr lang="cs-CZ" b="1" dirty="0" err="1" smtClean="0"/>
              <a:t>Ecology</a:t>
            </a:r>
            <a:r>
              <a:rPr lang="cs-CZ" dirty="0" smtClean="0"/>
              <a:t> </a:t>
            </a:r>
          </a:p>
          <a:p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Národní atlasová tvorba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 smtClean="0"/>
              <a:t>Atlas obyvatelstva a bydlení ČSSR - mapa Přírodní prostředí v měřítku 1:750 000</a:t>
            </a:r>
            <a:r>
              <a:rPr lang="cs-CZ" b="1" dirty="0" smtClean="0"/>
              <a:t>,</a:t>
            </a:r>
          </a:p>
          <a:p>
            <a:endParaRPr lang="cs-CZ" b="1" dirty="0" smtClean="0"/>
          </a:p>
          <a:p>
            <a:r>
              <a:rPr lang="cs-CZ" b="1" dirty="0" smtClean="0"/>
              <a:t>Atlas životního prostředí a zdraví obyvatelstva ČSFR - mapa Přírodní krajinné typy v měřítku 1:1 000 </a:t>
            </a:r>
            <a:r>
              <a:rPr lang="cs-CZ" b="1" dirty="0" err="1" smtClean="0"/>
              <a:t>000</a:t>
            </a:r>
            <a:r>
              <a:rPr lang="cs-CZ" b="1" dirty="0" smtClean="0"/>
              <a:t>,</a:t>
            </a:r>
            <a:r>
              <a:rPr lang="cs-CZ" dirty="0" smtClean="0"/>
              <a:t> </a:t>
            </a:r>
            <a:endParaRPr lang="cs-CZ" dirty="0" smtClean="0"/>
          </a:p>
          <a:p>
            <a:endParaRPr lang="cs-CZ" dirty="0" smtClean="0"/>
          </a:p>
          <a:p>
            <a:r>
              <a:rPr lang="cs-CZ" b="1" dirty="0" smtClean="0"/>
              <a:t>"</a:t>
            </a:r>
            <a:r>
              <a:rPr lang="cs-CZ" b="1" dirty="0" err="1" smtClean="0"/>
              <a:t>Prírodné</a:t>
            </a:r>
            <a:r>
              <a:rPr lang="cs-CZ" b="1" dirty="0" smtClean="0"/>
              <a:t> (</a:t>
            </a:r>
            <a:r>
              <a:rPr lang="cs-CZ" b="1" dirty="0" err="1" smtClean="0"/>
              <a:t>geoekologické</a:t>
            </a:r>
            <a:r>
              <a:rPr lang="cs-CZ" b="1" dirty="0" smtClean="0"/>
              <a:t> krajinné) typy" z Atlasu </a:t>
            </a:r>
            <a:r>
              <a:rPr lang="cs-CZ" b="1" dirty="0" smtClean="0"/>
              <a:t>SSR</a:t>
            </a:r>
          </a:p>
          <a:p>
            <a:endParaRPr lang="cs-CZ" b="1" dirty="0" smtClean="0"/>
          </a:p>
          <a:p>
            <a:r>
              <a:rPr lang="cs-CZ" b="1" dirty="0" smtClean="0"/>
              <a:t>Dokončuje se Atlas krajiny České republiky (2009)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b="1" dirty="0" smtClean="0">
                <a:latin typeface="Arial" pitchFamily="34" charset="0"/>
              </a:rPr>
              <a:t>Vědy studující krajinu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Rectangle 4"/>
          <p:cNvSpPr>
            <a:spLocks noGrp="1" noChangeArrowheads="1"/>
          </p:cNvSpPr>
          <p:nvPr>
            <p:ph type="title"/>
          </p:nvPr>
        </p:nvSpPr>
        <p:spPr>
          <a:xfrm>
            <a:off x="258763" y="836613"/>
            <a:ext cx="8885237" cy="452437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>
                <a:latin typeface="Arial" pitchFamily="34" charset="0"/>
              </a:rPr>
              <a:t>Vědy studující krajinu</a:t>
            </a:r>
          </a:p>
        </p:txBody>
      </p:sp>
      <p:pic>
        <p:nvPicPr>
          <p:cNvPr id="118789" name="Picture 5" descr="1_Geoeko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1457325"/>
            <a:ext cx="6767513" cy="5400675"/>
          </a:xfrm>
          <a:noFill/>
          <a:ln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Stav ve výzkumu krajiny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vznik řady národních a regionálních škol</a:t>
            </a:r>
          </a:p>
          <a:p>
            <a:r>
              <a:rPr lang="cs-CZ" b="1" dirty="0" smtClean="0"/>
              <a:t>pojmová roztříštěnost,</a:t>
            </a:r>
          </a:p>
          <a:p>
            <a:r>
              <a:rPr lang="cs-CZ" b="1" dirty="0" smtClean="0"/>
              <a:t>preference různých stránek krajinných jednotek při studiu</a:t>
            </a:r>
            <a:r>
              <a:rPr lang="cs-CZ" dirty="0" smtClean="0"/>
              <a:t> </a:t>
            </a:r>
          </a:p>
          <a:p>
            <a:r>
              <a:rPr lang="cs-CZ" b="1" dirty="0" smtClean="0"/>
              <a:t> rozdílném chápání krajinných jednotek </a:t>
            </a:r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NoK</a:t>
            </a:r>
            <a:r>
              <a:rPr lang="cs-CZ" dirty="0" smtClean="0"/>
              <a:t> -  definice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i="1" dirty="0" smtClean="0"/>
              <a:t>Nauka o krajině je </a:t>
            </a:r>
            <a:r>
              <a:rPr lang="cs-CZ" i="1" dirty="0" smtClean="0"/>
              <a:t>vědním </a:t>
            </a:r>
            <a:r>
              <a:rPr lang="cs-CZ" i="1" dirty="0" smtClean="0"/>
              <a:t>oborem, studujícím ve vzájemných souvislostech jednotlivé složky, aspekty a vlastnosti krajinné sféry Země a jejích výsečí – krajin a krajinných jednotek všech prostorových (územních) dimenzí. </a:t>
            </a:r>
          </a:p>
          <a:p>
            <a:endParaRPr lang="cs-CZ" i="1" dirty="0" smtClean="0"/>
          </a:p>
          <a:p>
            <a:r>
              <a:rPr lang="cs-CZ" i="1" dirty="0" smtClean="0"/>
              <a:t>. </a:t>
            </a:r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NoK</a:t>
            </a:r>
            <a:r>
              <a:rPr lang="cs-CZ" dirty="0" smtClean="0"/>
              <a:t> a její pohled na krajinu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i="1" dirty="0" smtClean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0" name="Rectangle 4"/>
          <p:cNvSpPr>
            <a:spLocks noGrp="1" noChangeArrowheads="1"/>
          </p:cNvSpPr>
          <p:nvPr>
            <p:ph type="title"/>
          </p:nvPr>
        </p:nvSpPr>
        <p:spPr>
          <a:xfrm>
            <a:off x="1187450" y="549275"/>
            <a:ext cx="7832725" cy="1511300"/>
          </a:xfrm>
        </p:spPr>
        <p:txBody>
          <a:bodyPr/>
          <a:lstStyle/>
          <a:p>
            <a:pPr algn="l"/>
            <a:r>
              <a:rPr lang="cs-CZ" b="1">
                <a:latin typeface="Arial" pitchFamily="34" charset="0"/>
              </a:rPr>
              <a:t>Krajina v geografii</a:t>
            </a:r>
          </a:p>
        </p:txBody>
      </p:sp>
      <p:pic>
        <p:nvPicPr>
          <p:cNvPr id="121863" name="Picture 7" descr="harozklasi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2276475"/>
            <a:ext cx="3844925" cy="4581525"/>
          </a:xfrm>
          <a:noFill/>
          <a:ln/>
        </p:spPr>
      </p:pic>
      <p:pic>
        <p:nvPicPr>
          <p:cNvPr id="121865" name="Picture 9" descr="reakraNewMen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924300" y="2276475"/>
            <a:ext cx="5219700" cy="4581525"/>
          </a:xfrm>
          <a:noFill/>
          <a:ln/>
        </p:spPr>
      </p:pic>
      <p:pic>
        <p:nvPicPr>
          <p:cNvPr id="121868" name="Picture 12" descr="MODEL1a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235825" y="692150"/>
            <a:ext cx="1908175" cy="2089150"/>
          </a:xfrm>
          <a:noFill/>
          <a:ln/>
        </p:spPr>
      </p:pic>
      <p:pic>
        <p:nvPicPr>
          <p:cNvPr id="6" name="Picture 5" descr="1_Geoeko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14282" y="142852"/>
            <a:ext cx="1611294" cy="128586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Rectangle 4"/>
          <p:cNvSpPr>
            <a:spLocks noGrp="1" noChangeArrowheads="1"/>
          </p:cNvSpPr>
          <p:nvPr>
            <p:ph type="title"/>
          </p:nvPr>
        </p:nvSpPr>
        <p:spPr>
          <a:xfrm>
            <a:off x="134938" y="889000"/>
            <a:ext cx="8885237" cy="1027113"/>
          </a:xfrm>
        </p:spPr>
        <p:txBody>
          <a:bodyPr/>
          <a:lstStyle/>
          <a:p>
            <a:r>
              <a:rPr lang="cs-CZ" b="1">
                <a:latin typeface="Arial" pitchFamily="34" charset="0"/>
              </a:rPr>
              <a:t>Krajiny České republiky</a:t>
            </a:r>
          </a:p>
        </p:txBody>
      </p:sp>
      <p:pic>
        <p:nvPicPr>
          <p:cNvPr id="110597" name="Picture 5" descr="08_Zelezna_Rud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632075"/>
            <a:ext cx="4500563" cy="3656013"/>
          </a:xfrm>
          <a:noFill/>
          <a:ln/>
        </p:spPr>
      </p:pic>
      <p:pic>
        <p:nvPicPr>
          <p:cNvPr id="110599" name="Picture 7" descr="ID 115 nivní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2133600"/>
            <a:ext cx="4572000" cy="3714750"/>
          </a:xfrm>
          <a:noFill/>
          <a:ln/>
        </p:spPr>
      </p:pic>
      <p:sp>
        <p:nvSpPr>
          <p:cNvPr id="110601" name="Text Box 9"/>
          <p:cNvSpPr txBox="1">
            <a:spLocks noChangeArrowheads="1"/>
          </p:cNvSpPr>
          <p:nvPr/>
        </p:nvSpPr>
        <p:spPr bwMode="auto">
          <a:xfrm>
            <a:off x="0" y="2060575"/>
            <a:ext cx="406717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b="1">
                <a:latin typeface="Arial" pitchFamily="34" charset="0"/>
              </a:rPr>
              <a:t>Šumava - Špičák</a:t>
            </a:r>
          </a:p>
        </p:txBody>
      </p:sp>
      <p:sp>
        <p:nvSpPr>
          <p:cNvPr id="110602" name="Text Box 10"/>
          <p:cNvSpPr txBox="1">
            <a:spLocks noChangeArrowheads="1"/>
          </p:cNvSpPr>
          <p:nvPr/>
        </p:nvSpPr>
        <p:spPr bwMode="auto">
          <a:xfrm>
            <a:off x="4859338" y="5949950"/>
            <a:ext cx="4284662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b="1">
                <a:latin typeface="Arial" pitchFamily="34" charset="0"/>
              </a:rPr>
              <a:t>Litovelské Pomoraví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34938" y="2116139"/>
            <a:ext cx="8437590" cy="4098944"/>
          </a:xfrm>
        </p:spPr>
        <p:txBody>
          <a:bodyPr>
            <a:normAutofit/>
          </a:bodyPr>
          <a:lstStyle/>
          <a:p>
            <a:r>
              <a:rPr lang="cs-CZ" i="1" u="sng" dirty="0" smtClean="0"/>
              <a:t>Nauka o krajině</a:t>
            </a:r>
            <a:r>
              <a:rPr lang="cs-CZ" i="1" dirty="0" smtClean="0"/>
              <a:t> věnuje rovnocennou pozornost jednotlivým složkám a vlastnostem krajiny v duchu </a:t>
            </a:r>
            <a:r>
              <a:rPr lang="cs-CZ" i="1" u="sng" dirty="0" smtClean="0"/>
              <a:t>geocentrického</a:t>
            </a:r>
            <a:r>
              <a:rPr lang="cs-CZ" i="1" dirty="0" smtClean="0"/>
              <a:t> přístupu.</a:t>
            </a:r>
          </a:p>
          <a:p>
            <a:r>
              <a:rPr lang="cs-CZ" i="1" dirty="0" smtClean="0"/>
              <a:t> </a:t>
            </a:r>
            <a:r>
              <a:rPr lang="cs-CZ" i="1" u="sng" dirty="0" smtClean="0"/>
              <a:t>Geografie </a:t>
            </a:r>
            <a:r>
              <a:rPr lang="cs-CZ" i="1" dirty="0" smtClean="0"/>
              <a:t>cestou pěstování nauky o krajině vnáší do studnice poznání krajin Země rozhled, přehlednost a prostorovost (územní syntézu</a:t>
            </a:r>
            <a:r>
              <a:rPr lang="cs-CZ" dirty="0" smtClean="0"/>
              <a:t> co člověk?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4"/>
          <p:cNvSpPr>
            <a:spLocks noGrp="1" noChangeArrowheads="1"/>
          </p:cNvSpPr>
          <p:nvPr>
            <p:ph type="title"/>
          </p:nvPr>
        </p:nvSpPr>
        <p:spPr>
          <a:xfrm>
            <a:off x="134938" y="692150"/>
            <a:ext cx="8885237" cy="720725"/>
          </a:xfrm>
        </p:spPr>
        <p:txBody>
          <a:bodyPr/>
          <a:lstStyle/>
          <a:p>
            <a:r>
              <a:rPr lang="cs-CZ" sz="4000" b="1">
                <a:latin typeface="Arial" pitchFamily="34" charset="0"/>
              </a:rPr>
              <a:t>Krajina v krajinné ekologii</a:t>
            </a:r>
          </a:p>
        </p:txBody>
      </p:sp>
      <p:pic>
        <p:nvPicPr>
          <p:cNvPr id="125957" name="Picture 5" descr="MODEL5_krajeko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722563"/>
            <a:ext cx="4354513" cy="4135437"/>
          </a:xfrm>
          <a:noFill/>
          <a:ln/>
        </p:spPr>
      </p:pic>
      <p:pic>
        <p:nvPicPr>
          <p:cNvPr id="125959" name="Picture 7" descr="ekstabploch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00563" y="2789238"/>
            <a:ext cx="4643437" cy="4068762"/>
          </a:xfrm>
          <a:noFill/>
          <a:ln/>
        </p:spPr>
      </p:pic>
      <p:pic>
        <p:nvPicPr>
          <p:cNvPr id="125964" name="Picture 12" descr="StM-USES_co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771775" y="1397000"/>
            <a:ext cx="2663825" cy="2224088"/>
          </a:xfrm>
          <a:noFill/>
          <a:ln/>
        </p:spPr>
      </p:pic>
      <p:pic>
        <p:nvPicPr>
          <p:cNvPr id="6" name="Picture 5" descr="1_Geoeko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14282" y="142852"/>
            <a:ext cx="2058914" cy="1643074"/>
          </a:xfrm>
          <a:prstGeom prst="rect">
            <a:avLst/>
          </a:prstGeom>
          <a:noFill/>
          <a:ln/>
        </p:spPr>
      </p:pic>
      <p:sp>
        <p:nvSpPr>
          <p:cNvPr id="7" name="Elipsa 6"/>
          <p:cNvSpPr/>
          <p:nvPr/>
        </p:nvSpPr>
        <p:spPr>
          <a:xfrm>
            <a:off x="1357290" y="4286256"/>
            <a:ext cx="1571636" cy="12858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noFill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34938" y="549275"/>
            <a:ext cx="8885237" cy="792163"/>
          </a:xfrm>
        </p:spPr>
        <p:txBody>
          <a:bodyPr>
            <a:normAutofit fontScale="90000"/>
          </a:bodyPr>
          <a:lstStyle/>
          <a:p>
            <a:r>
              <a:rPr lang="cs-CZ" b="1">
                <a:latin typeface="Arial" pitchFamily="34" charset="0"/>
              </a:rPr>
              <a:t>Krajina v geoekologii</a:t>
            </a:r>
          </a:p>
        </p:txBody>
      </p:sp>
      <p:pic>
        <p:nvPicPr>
          <p:cNvPr id="131077" name="Picture 5" descr="S1840LUjed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484313"/>
            <a:ext cx="3492500" cy="2733675"/>
          </a:xfrm>
          <a:noFill/>
          <a:ln/>
        </p:spPr>
      </p:pic>
      <p:pic>
        <p:nvPicPr>
          <p:cNvPr id="131079" name="Picture 7" descr="S1935LUjed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59338" y="1341438"/>
            <a:ext cx="3635375" cy="2854325"/>
          </a:xfrm>
          <a:noFill/>
          <a:ln/>
        </p:spPr>
      </p:pic>
      <p:pic>
        <p:nvPicPr>
          <p:cNvPr id="131081" name="Picture 9" descr="S2002LUjed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4122738"/>
            <a:ext cx="3492500" cy="2735262"/>
          </a:xfrm>
          <a:noFill/>
          <a:ln/>
        </p:spPr>
      </p:pic>
      <p:pic>
        <p:nvPicPr>
          <p:cNvPr id="131083" name="Picture 11" descr="SgrafCel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508625" y="4065588"/>
            <a:ext cx="3635375" cy="2792412"/>
          </a:xfrm>
          <a:noFill/>
          <a:ln/>
        </p:spPr>
      </p:pic>
      <p:pic>
        <p:nvPicPr>
          <p:cNvPr id="131085" name="Picture 13" descr="MODEL4_geoek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375" y="4437063"/>
            <a:ext cx="1749425" cy="1844675"/>
          </a:xfrm>
          <a:prstGeom prst="rect">
            <a:avLst/>
          </a:prstGeom>
          <a:noFill/>
        </p:spPr>
      </p:pic>
      <p:sp>
        <p:nvSpPr>
          <p:cNvPr id="131086" name="Text Box 14"/>
          <p:cNvSpPr txBox="1">
            <a:spLocks noChangeArrowheads="1"/>
          </p:cNvSpPr>
          <p:nvPr/>
        </p:nvSpPr>
        <p:spPr bwMode="auto">
          <a:xfrm>
            <a:off x="3635375" y="6381750"/>
            <a:ext cx="1800225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>
                <a:solidFill>
                  <a:srgbClr val="FFFF00"/>
                </a:solidFill>
                <a:latin typeface="Arial" pitchFamily="34" charset="0"/>
              </a:rPr>
              <a:t>člověk v krajině</a:t>
            </a:r>
          </a:p>
        </p:txBody>
      </p:sp>
      <p:sp>
        <p:nvSpPr>
          <p:cNvPr id="131087" name="Line 15"/>
          <p:cNvSpPr>
            <a:spLocks noChangeShapeType="1"/>
          </p:cNvSpPr>
          <p:nvPr/>
        </p:nvSpPr>
        <p:spPr bwMode="auto">
          <a:xfrm flipV="1">
            <a:off x="3924300" y="5805488"/>
            <a:ext cx="0" cy="647700"/>
          </a:xfrm>
          <a:prstGeom prst="line">
            <a:avLst/>
          </a:prstGeom>
          <a:noFill/>
          <a:ln w="28575" cap="sq">
            <a:solidFill>
              <a:srgbClr val="33CCFF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  <p:pic>
        <p:nvPicPr>
          <p:cNvPr id="10" name="Picture 5" descr="1_Geoeko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42844" y="0"/>
            <a:ext cx="1969396" cy="1571636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4"/>
          <p:cNvSpPr>
            <a:spLocks noGrp="1" noChangeArrowheads="1"/>
          </p:cNvSpPr>
          <p:nvPr>
            <p:ph type="title"/>
          </p:nvPr>
        </p:nvSpPr>
        <p:spPr>
          <a:xfrm>
            <a:off x="3616325" y="981075"/>
            <a:ext cx="5527675" cy="739775"/>
          </a:xfrm>
        </p:spPr>
        <p:txBody>
          <a:bodyPr/>
          <a:lstStyle/>
          <a:p>
            <a:r>
              <a:rPr lang="cs-CZ" sz="4000" b="1">
                <a:latin typeface="Arial" pitchFamily="34" charset="0"/>
              </a:rPr>
              <a:t>Krajina v ekologii</a:t>
            </a:r>
          </a:p>
        </p:txBody>
      </p:sp>
      <p:pic>
        <p:nvPicPr>
          <p:cNvPr id="136199" name="Picture 7" descr="Niva_co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6375" y="2139950"/>
            <a:ext cx="7667625" cy="4718050"/>
          </a:xfrm>
          <a:noFill/>
          <a:ln/>
        </p:spPr>
      </p:pic>
      <p:pic>
        <p:nvPicPr>
          <p:cNvPr id="136204" name="Picture 12" descr="MODEL3_eko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692150"/>
            <a:ext cx="3132138" cy="3022600"/>
          </a:xfrm>
          <a:noFill/>
          <a:ln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Krajinná sféra a její diferenciace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Aplikace teorie systémů pro geografii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Systémová teorie: systém – prvky - vazby , </a:t>
            </a:r>
            <a:r>
              <a:rPr lang="cs-CZ" dirty="0" smtClean="0"/>
              <a:t>model </a:t>
            </a:r>
          </a:p>
          <a:p>
            <a:endParaRPr lang="cs-CZ" dirty="0" smtClean="0"/>
          </a:p>
          <a:p>
            <a:r>
              <a:rPr lang="cs-CZ" dirty="0" smtClean="0"/>
              <a:t>každý dílčí systém se dále člení na subsystémy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až KAM?  po nejmenší prvek nejnižšího subsystému, který </a:t>
            </a:r>
            <a:r>
              <a:rPr lang="cs-CZ" dirty="0" smtClean="0"/>
              <a:t> se dále </a:t>
            </a:r>
            <a:r>
              <a:rPr lang="cs-CZ" dirty="0" smtClean="0"/>
              <a:t>nečlení, je dle metodiky homogenní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Geosystém</a:t>
            </a:r>
            <a:r>
              <a:rPr lang="cs-CZ" dirty="0" smtClean="0"/>
              <a:t> - aplikace </a:t>
            </a:r>
            <a:r>
              <a:rPr lang="cs-CZ" dirty="0" smtClean="0"/>
              <a:t>teorie systémů pro </a:t>
            </a:r>
            <a:r>
              <a:rPr lang="cs-CZ" dirty="0" smtClean="0"/>
              <a:t>geografii -</a:t>
            </a:r>
            <a:endParaRPr lang="cs-CZ" dirty="0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sz="2800" dirty="0" smtClean="0"/>
          </a:p>
          <a:p>
            <a:r>
              <a:rPr lang="cs-CZ" sz="2800" dirty="0" smtClean="0"/>
              <a:t>"</a:t>
            </a:r>
            <a:r>
              <a:rPr lang="cs-CZ" sz="2800" dirty="0" err="1" smtClean="0"/>
              <a:t>Geosystém</a:t>
            </a:r>
            <a:r>
              <a:rPr lang="cs-CZ" sz="2800" dirty="0" smtClean="0"/>
              <a:t>" </a:t>
            </a:r>
            <a:r>
              <a:rPr lang="cs-CZ" sz="2800" b="1" dirty="0" smtClean="0"/>
              <a:t>je</a:t>
            </a:r>
            <a:endParaRPr lang="cs-CZ" sz="2800" dirty="0" smtClean="0"/>
          </a:p>
          <a:p>
            <a:pPr lvl="1"/>
            <a:r>
              <a:rPr lang="cs-CZ" sz="2200" dirty="0" smtClean="0"/>
              <a:t>je soubor prvků (komponent) geografické sféry a jejich vzájemných vztahů každého s každým. </a:t>
            </a:r>
            <a:endParaRPr lang="cs-CZ" sz="2200" dirty="0" smtClean="0"/>
          </a:p>
          <a:p>
            <a:pPr lvl="1"/>
            <a:endParaRPr lang="cs-CZ" sz="2200" dirty="0" smtClean="0"/>
          </a:p>
          <a:p>
            <a:pPr lvl="1"/>
            <a:r>
              <a:rPr lang="cs-CZ" sz="2200" dirty="0" smtClean="0"/>
              <a:t>model reálné krajiny sestavený na podkladě systémové teorie.</a:t>
            </a:r>
          </a:p>
          <a:p>
            <a:pPr lvl="1"/>
            <a:r>
              <a:rPr lang="cs-CZ" sz="2200" b="1" dirty="0" smtClean="0"/>
              <a:t>celek </a:t>
            </a:r>
            <a:r>
              <a:rPr lang="cs-CZ" sz="2200" b="1" dirty="0" smtClean="0"/>
              <a:t>sestávající ze vzájemně propojených složek přírody, jež podléhají zákonitostem působícím v krajinné sféře</a:t>
            </a:r>
            <a:r>
              <a:rPr lang="cs-CZ" sz="2200" dirty="0" smtClean="0"/>
              <a:t>.</a:t>
            </a:r>
          </a:p>
          <a:p>
            <a:pPr lvl="0"/>
            <a:endParaRPr lang="cs-CZ" sz="2800" dirty="0" smtClean="0"/>
          </a:p>
          <a:p>
            <a:pPr lvl="0"/>
            <a:endParaRPr lang="cs-CZ" sz="2800" dirty="0" smtClean="0"/>
          </a:p>
          <a:p>
            <a:pPr lvl="0"/>
            <a:endParaRPr lang="cs-CZ" sz="2800" dirty="0" smtClean="0"/>
          </a:p>
          <a:p>
            <a:pPr lvl="0"/>
            <a:endParaRPr lang="cs-CZ" sz="2800" dirty="0" smtClean="0"/>
          </a:p>
          <a:p>
            <a:endParaRPr lang="cs-CZ" sz="2800" dirty="0" smtClean="0"/>
          </a:p>
          <a:p>
            <a:endParaRPr lang="cs-CZ" sz="2800" dirty="0" smtClean="0"/>
          </a:p>
        </p:txBody>
      </p:sp>
      <p:pic>
        <p:nvPicPr>
          <p:cNvPr id="4" name="Picture 12" descr="MODEL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072462" y="2500306"/>
            <a:ext cx="717746" cy="785818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Vazby </a:t>
            </a:r>
            <a:r>
              <a:rPr lang="cs-CZ" dirty="0" smtClean="0"/>
              <a:t>- aplikace teorie systémů pro geografii -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Vazbami v </a:t>
            </a:r>
            <a:r>
              <a:rPr lang="cs-CZ" b="1" dirty="0" err="1" smtClean="0"/>
              <a:t>geosystémech</a:t>
            </a:r>
            <a:r>
              <a:rPr lang="cs-CZ" dirty="0" smtClean="0"/>
              <a:t> se </a:t>
            </a:r>
            <a:r>
              <a:rPr lang="cs-CZ" dirty="0" smtClean="0"/>
              <a:t>rozumí</a:t>
            </a:r>
          </a:p>
          <a:p>
            <a:endParaRPr lang="cs-CZ" dirty="0" smtClean="0"/>
          </a:p>
          <a:p>
            <a:r>
              <a:rPr lang="cs-CZ" dirty="0" smtClean="0"/>
              <a:t> </a:t>
            </a:r>
            <a:r>
              <a:rPr lang="cs-CZ" b="1" dirty="0" smtClean="0"/>
              <a:t>toky látek, energie a informace mezi jednotlivými stavebními částmi: </a:t>
            </a:r>
            <a:r>
              <a:rPr lang="cs-CZ" b="1" dirty="0" smtClean="0"/>
              <a:t>složkami </a:t>
            </a:r>
            <a:r>
              <a:rPr lang="cs-CZ" dirty="0" smtClean="0"/>
              <a:t>či </a:t>
            </a:r>
            <a:r>
              <a:rPr lang="cs-CZ" dirty="0" smtClean="0"/>
              <a:t>prvky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Otevřenost – izolovanost systému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 smtClean="0"/>
              <a:t>Otevřený</a:t>
            </a:r>
            <a:r>
              <a:rPr lang="cs-CZ" dirty="0" smtClean="0"/>
              <a:t> systém si s okolím vyměňuje hmotu, energii a informace,</a:t>
            </a:r>
          </a:p>
          <a:p>
            <a:r>
              <a:rPr lang="cs-CZ" u="sng" dirty="0" smtClean="0"/>
              <a:t> uzavřený </a:t>
            </a:r>
            <a:r>
              <a:rPr lang="cs-CZ" dirty="0" smtClean="0"/>
              <a:t>pouze energii a informace</a:t>
            </a:r>
          </a:p>
          <a:p>
            <a:r>
              <a:rPr lang="cs-CZ" u="sng" dirty="0" smtClean="0"/>
              <a:t>izolovaný</a:t>
            </a:r>
            <a:r>
              <a:rPr lang="cs-CZ" dirty="0" smtClean="0"/>
              <a:t> systém zůstává bez výměny s okolím</a:t>
            </a:r>
            <a:endParaRPr lang="cs-CZ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Aplikace teorie systémů na krajinnou sféru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Geosystém</a:t>
            </a:r>
            <a:r>
              <a:rPr lang="cs-CZ" dirty="0" smtClean="0"/>
              <a:t> nejvyššího řádu je krajinná sféra, </a:t>
            </a:r>
          </a:p>
          <a:p>
            <a:r>
              <a:rPr lang="cs-CZ" dirty="0" smtClean="0"/>
              <a:t>je vazebně propojena s dílčími systémy – </a:t>
            </a:r>
            <a:r>
              <a:rPr lang="cs-CZ" dirty="0" err="1" smtClean="0"/>
              <a:t>listosférou</a:t>
            </a:r>
            <a:r>
              <a:rPr lang="cs-CZ" dirty="0" smtClean="0"/>
              <a:t>, hydrosférou, </a:t>
            </a:r>
            <a:r>
              <a:rPr lang="cs-CZ" dirty="0" err="1" smtClean="0"/>
              <a:t>pedosférou</a:t>
            </a:r>
            <a:r>
              <a:rPr lang="cs-CZ" dirty="0" smtClean="0"/>
              <a:t>, atmosférou, biosférou a </a:t>
            </a:r>
            <a:r>
              <a:rPr lang="cs-CZ" dirty="0" err="1" smtClean="0"/>
              <a:t>sociosférou</a:t>
            </a:r>
            <a:r>
              <a:rPr lang="cs-CZ" dirty="0" smtClean="0"/>
              <a:t>, 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latin typeface="Arial" pitchFamily="34" charset="0"/>
              </a:rPr>
              <a:t>Krajiny České republiky</a:t>
            </a:r>
          </a:p>
        </p:txBody>
      </p:sp>
      <p:pic>
        <p:nvPicPr>
          <p:cNvPr id="114693" name="Picture 5" descr="ID 128 Vranovská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3084513"/>
            <a:ext cx="4643438" cy="3773487"/>
          </a:xfrm>
          <a:noFill/>
          <a:ln/>
        </p:spPr>
      </p:pic>
      <p:pic>
        <p:nvPicPr>
          <p:cNvPr id="114695" name="Picture 7" descr="ID 980 rybniční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463" y="2135188"/>
            <a:ext cx="4427537" cy="3597275"/>
          </a:xfrm>
          <a:noFill/>
          <a:ln/>
        </p:spPr>
      </p:pic>
      <p:sp>
        <p:nvSpPr>
          <p:cNvPr id="114697" name="Text Box 9"/>
          <p:cNvSpPr txBox="1">
            <a:spLocks noChangeArrowheads="1"/>
          </p:cNvSpPr>
          <p:nvPr/>
        </p:nvSpPr>
        <p:spPr bwMode="auto">
          <a:xfrm>
            <a:off x="0" y="2349500"/>
            <a:ext cx="45005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b="1">
                <a:latin typeface="Arial" pitchFamily="34" charset="0"/>
              </a:rPr>
              <a:t>Vranovská přehrada</a:t>
            </a:r>
          </a:p>
        </p:txBody>
      </p:sp>
      <p:sp>
        <p:nvSpPr>
          <p:cNvPr id="114698" name="Text Box 10"/>
          <p:cNvSpPr txBox="1">
            <a:spLocks noChangeArrowheads="1"/>
          </p:cNvSpPr>
          <p:nvPr/>
        </p:nvSpPr>
        <p:spPr bwMode="auto">
          <a:xfrm>
            <a:off x="4932363" y="5805488"/>
            <a:ext cx="4211637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b="1">
                <a:latin typeface="Arial" pitchFamily="34" charset="0"/>
              </a:rPr>
              <a:t>Třeboňské rybníky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Geosféry Země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Země vnitřní struktura  - vrstvy lišící se hustotou a složením</a:t>
            </a:r>
          </a:p>
          <a:p>
            <a:r>
              <a:rPr lang="cs-CZ" smtClean="0"/>
              <a:t>„slupky cibule“</a:t>
            </a:r>
          </a:p>
          <a:p>
            <a:r>
              <a:rPr lang="cs-CZ" smtClean="0"/>
              <a:t>rotace – uspořádání od nejhustšího po nejřidší, od jádra se železa, niklu a síry po atmosféru </a:t>
            </a:r>
          </a:p>
          <a:p>
            <a:r>
              <a:rPr lang="cs-CZ" smtClean="0"/>
              <a:t>pevná část, tekutá část a plynná část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 Geosféra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 geosféra - koncentrická vrstva Země – prostor se specifickým výskytem určitých jevů</a:t>
            </a:r>
          </a:p>
          <a:p>
            <a:endParaRPr lang="cs-CZ" smtClean="0"/>
          </a:p>
          <a:p>
            <a:r>
              <a:rPr lang="cs-CZ" sz="2400" i="1" smtClean="0"/>
              <a:t>z řeckého „sfaira „– koule, zeměkoule, globus, přeneseně i jako prostor např. sféra zájmů apod.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0724" name="Picture 5" descr="C:\Documents and Settings\Svatonova\Dokumenty\Výuka\ocean\REZ_KŮRA_text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6962775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kraj_sfera_detail_t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0"/>
            <a:ext cx="2944813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Geosféry Země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 b="1" dirty="0" smtClean="0"/>
              <a:t>Homogenní:</a:t>
            </a:r>
          </a:p>
          <a:p>
            <a:pPr lvl="1"/>
            <a:r>
              <a:rPr lang="cs-CZ" sz="2200" u="sng" dirty="0" smtClean="0"/>
              <a:t>Litosféra</a:t>
            </a:r>
            <a:r>
              <a:rPr lang="cs-CZ" sz="2200" dirty="0" smtClean="0"/>
              <a:t>, tj. kamenný obal Země – zemský kůra a spodní část zemského pláště ( pod ním je již plastická astenosféra) ( - 100 km až 8,8 km)</a:t>
            </a:r>
          </a:p>
          <a:p>
            <a:pPr lvl="1"/>
            <a:r>
              <a:rPr lang="cs-CZ" sz="2200" u="sng" dirty="0" smtClean="0"/>
              <a:t>Hydrosféra </a:t>
            </a:r>
            <a:r>
              <a:rPr lang="cs-CZ" sz="2200" dirty="0" smtClean="0"/>
              <a:t>(-4 km až 0 km)</a:t>
            </a:r>
          </a:p>
          <a:p>
            <a:pPr lvl="1"/>
            <a:r>
              <a:rPr lang="cs-CZ" sz="2200" u="sng" dirty="0" smtClean="0"/>
              <a:t>Atmosféra </a:t>
            </a:r>
            <a:r>
              <a:rPr lang="cs-CZ" sz="2200" dirty="0" smtClean="0"/>
              <a:t>(0  až 40 tisíc km, řadu dílčích vrstev, t, s, m, i, t, e – z.k.) , pozn. hranice zemské </a:t>
            </a:r>
            <a:r>
              <a:rPr lang="cs-CZ" sz="2200" dirty="0" err="1" smtClean="0"/>
              <a:t>korony</a:t>
            </a:r>
            <a:r>
              <a:rPr lang="cs-CZ" sz="2200" dirty="0" smtClean="0"/>
              <a:t> je považována za hranici planety Země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Geosféry Země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/>
              <a:t>Heterogenní</a:t>
            </a:r>
          </a:p>
          <a:p>
            <a:pPr lvl="1"/>
            <a:r>
              <a:rPr lang="cs-CZ" u="sng" dirty="0" err="1" smtClean="0"/>
              <a:t>Pedosféra</a:t>
            </a:r>
            <a:endParaRPr lang="cs-CZ" u="sng" dirty="0" smtClean="0"/>
          </a:p>
          <a:p>
            <a:pPr lvl="1"/>
            <a:r>
              <a:rPr lang="cs-CZ" u="sng" dirty="0" smtClean="0"/>
              <a:t>biosféra</a:t>
            </a:r>
          </a:p>
          <a:p>
            <a:pPr lvl="1"/>
            <a:r>
              <a:rPr lang="cs-CZ" u="sng" dirty="0" err="1" smtClean="0"/>
              <a:t>antroposféra</a:t>
            </a:r>
            <a:r>
              <a:rPr lang="cs-CZ" u="sng" dirty="0" smtClean="0"/>
              <a:t>, </a:t>
            </a:r>
            <a:r>
              <a:rPr lang="cs-CZ" u="sng" dirty="0" err="1" smtClean="0"/>
              <a:t>sociosféra</a:t>
            </a:r>
            <a:endParaRPr lang="cs-CZ" u="sng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diferenciace krajinné sféry Země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r>
              <a:rPr lang="cs-CZ" dirty="0" smtClean="0"/>
              <a:t>geosféry </a:t>
            </a:r>
            <a:r>
              <a:rPr lang="cs-CZ" dirty="0" smtClean="0"/>
              <a:t>spolu </a:t>
            </a:r>
            <a:r>
              <a:rPr lang="cs-CZ" b="1" dirty="0" smtClean="0"/>
              <a:t>navzájem souvisejí, ale přitom zůstávají relativně samostatné</a:t>
            </a:r>
            <a:r>
              <a:rPr lang="cs-CZ" dirty="0" smtClean="0"/>
              <a:t>.</a:t>
            </a:r>
          </a:p>
          <a:p>
            <a:r>
              <a:rPr lang="cs-CZ" dirty="0" smtClean="0"/>
              <a:t> </a:t>
            </a:r>
            <a:endParaRPr lang="cs-CZ" dirty="0" smtClean="0"/>
          </a:p>
          <a:p>
            <a:r>
              <a:rPr lang="cs-CZ" dirty="0" smtClean="0"/>
              <a:t>Jen část z nich má bezprostřední vliv na genezi a existenci krajiny a </a:t>
            </a:r>
            <a:r>
              <a:rPr lang="cs-CZ" u="sng" dirty="0" smtClean="0"/>
              <a:t>tyto společně tvoří krajinnou sféru Země.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Definice krajinné sféry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Krajinná sféra představuje složitý systém vzájemného pronikání a spolupůsobení atmosféry, zastoupené </a:t>
            </a:r>
            <a:r>
              <a:rPr lang="cs-CZ" b="1" u="sng" dirty="0" smtClean="0"/>
              <a:t>troposférou, hydrosféry, </a:t>
            </a:r>
            <a:r>
              <a:rPr lang="cs-CZ" b="1" u="sng" dirty="0" err="1" smtClean="0"/>
              <a:t>pedosféry</a:t>
            </a:r>
            <a:r>
              <a:rPr lang="cs-CZ" b="1" u="sng" dirty="0" smtClean="0"/>
              <a:t>, biosféry</a:t>
            </a:r>
            <a:r>
              <a:rPr lang="cs-CZ" b="1" dirty="0" smtClean="0"/>
              <a:t> a </a:t>
            </a:r>
            <a:r>
              <a:rPr lang="cs-CZ" b="1" dirty="0" smtClean="0"/>
              <a:t>zemské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je  </a:t>
            </a:r>
            <a:r>
              <a:rPr lang="cs-CZ" dirty="0" err="1" smtClean="0"/>
              <a:t>geosystémem</a:t>
            </a:r>
            <a:r>
              <a:rPr lang="cs-CZ" dirty="0" smtClean="0"/>
              <a:t> nejvyššího řádu</a:t>
            </a:r>
          </a:p>
          <a:p>
            <a:endParaRPr lang="cs-CZ" dirty="0" smtClean="0"/>
          </a:p>
          <a:p>
            <a:r>
              <a:rPr lang="cs-CZ" b="1" dirty="0" smtClean="0"/>
              <a:t>otevřený autoregulační systém</a:t>
            </a:r>
            <a:endParaRPr lang="cs-CZ" dirty="0" smtClean="0"/>
          </a:p>
          <a:p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Krajinná sféra a její hranice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je vymezena </a:t>
            </a:r>
          </a:p>
          <a:p>
            <a:pPr lvl="1"/>
            <a:r>
              <a:rPr lang="cs-CZ" dirty="0" err="1" smtClean="0"/>
              <a:t>Mohorovičičovou</a:t>
            </a:r>
            <a:r>
              <a:rPr lang="cs-CZ" dirty="0" smtClean="0"/>
              <a:t> vrstvou diskontinuity</a:t>
            </a:r>
          </a:p>
          <a:p>
            <a:pPr lvl="1"/>
            <a:r>
              <a:rPr lang="cs-CZ" dirty="0" smtClean="0"/>
              <a:t>tropopauzou</a:t>
            </a:r>
          </a:p>
          <a:p>
            <a:r>
              <a:rPr lang="cs-CZ" dirty="0" smtClean="0"/>
              <a:t>ke krajinné sféře náleží</a:t>
            </a:r>
          </a:p>
          <a:p>
            <a:pPr lvl="1"/>
            <a:r>
              <a:rPr lang="cs-CZ" dirty="0" smtClean="0"/>
              <a:t>část litosféry - zemská kůra: pevninská a oceánská, hydrosféra a </a:t>
            </a:r>
            <a:r>
              <a:rPr lang="cs-CZ" dirty="0" err="1" smtClean="0"/>
              <a:t>kryosféra</a:t>
            </a:r>
            <a:r>
              <a:rPr lang="cs-CZ" dirty="0" smtClean="0"/>
              <a:t>, </a:t>
            </a:r>
            <a:r>
              <a:rPr lang="cs-CZ" dirty="0" err="1" smtClean="0"/>
              <a:t>pedosféra</a:t>
            </a:r>
            <a:r>
              <a:rPr lang="cs-CZ" dirty="0" smtClean="0"/>
              <a:t>, biosféra, troposféra 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 </a:t>
            </a:r>
            <a:r>
              <a:rPr lang="cs-CZ" dirty="0" err="1" smtClean="0"/>
              <a:t>antroposféra</a:t>
            </a:r>
            <a:endParaRPr lang="cs-CZ" dirty="0" smtClean="0"/>
          </a:p>
          <a:p>
            <a:endParaRPr lang="cs-CZ" b="1" dirty="0" smtClean="0"/>
          </a:p>
          <a:p>
            <a:r>
              <a:rPr lang="cs-CZ" b="1" dirty="0" smtClean="0"/>
              <a:t>okolí </a:t>
            </a:r>
            <a:r>
              <a:rPr lang="cs-CZ" b="1" dirty="0" smtClean="0"/>
              <a:t>krajinné sféry.</a:t>
            </a:r>
            <a:r>
              <a:rPr lang="cs-CZ" dirty="0" smtClean="0"/>
              <a:t> zemský plášť  a stratosféra</a:t>
            </a:r>
          </a:p>
          <a:p>
            <a:pPr lvl="1"/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Mocnost krajinné sféry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dirty="0" smtClean="0"/>
              <a:t>od zemského jádra po horní hranici atmosféry – více než 46 tisíc km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krajinná sféra – její „tloušťka“? 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 cca 30 km,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krajinná sféra  -  jediná známá sféra života ve vesmíru</a:t>
            </a:r>
          </a:p>
          <a:p>
            <a:pPr>
              <a:lnSpc>
                <a:spcPct val="90000"/>
              </a:lnSpc>
            </a:pPr>
            <a:r>
              <a:rPr lang="cs-CZ" dirty="0" smtClean="0">
                <a:solidFill>
                  <a:srgbClr val="FF0000"/>
                </a:solidFill>
              </a:rPr>
              <a:t>Úkol:jakým dílem je vertikální mocnost krajinné sféry vůči celé Zemi?“</a:t>
            </a:r>
          </a:p>
          <a:p>
            <a:pPr>
              <a:lnSpc>
                <a:spcPct val="90000"/>
              </a:lnSpc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Diferenciace krajinné sféry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Otázka </a:t>
            </a:r>
            <a:r>
              <a:rPr lang="cs-CZ" dirty="0" smtClean="0"/>
              <a:t>ke státní zkoušce:</a:t>
            </a:r>
          </a:p>
          <a:p>
            <a:r>
              <a:rPr lang="cs-CZ" dirty="0" smtClean="0"/>
              <a:t> Vysvětlete teritoriální diferenciaci krajinné sféry Země na jednotlivých úrovních a příčiny jejího členění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solidFill>
                  <a:srgbClr val="FFFF00"/>
                </a:solidFill>
                <a:latin typeface="Arial" pitchFamily="34" charset="0"/>
              </a:rPr>
              <a:t>Slovo „krajina“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650" y="2349500"/>
            <a:ext cx="8896350" cy="41354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800">
                <a:latin typeface="Arial" pitchFamily="34" charset="0"/>
              </a:rPr>
              <a:t>Kraj – krajina – sahá odněkud někam, má okraj, liší se od okolí – je „vykrojená“ z něj.</a:t>
            </a:r>
          </a:p>
          <a:p>
            <a:pPr>
              <a:lnSpc>
                <a:spcPct val="80000"/>
              </a:lnSpc>
            </a:pPr>
            <a:r>
              <a:rPr lang="cs-CZ" sz="2800">
                <a:latin typeface="Arial" pitchFamily="34" charset="0"/>
              </a:rPr>
              <a:t>Česky a slovensky: kraj a krajina</a:t>
            </a:r>
          </a:p>
          <a:p>
            <a:pPr>
              <a:lnSpc>
                <a:spcPct val="80000"/>
              </a:lnSpc>
            </a:pPr>
            <a:r>
              <a:rPr lang="cs-CZ" sz="2800">
                <a:latin typeface="Arial" pitchFamily="34" charset="0"/>
              </a:rPr>
              <a:t>Jihoslovansky: pokrajina</a:t>
            </a:r>
          </a:p>
          <a:p>
            <a:pPr>
              <a:lnSpc>
                <a:spcPct val="80000"/>
              </a:lnSpc>
            </a:pPr>
            <a:r>
              <a:rPr lang="cs-CZ" sz="2800">
                <a:latin typeface="Arial" pitchFamily="34" charset="0"/>
              </a:rPr>
              <a:t>Rusky: kraj (odborně „landšaft“, umělecky „pejzaž“)</a:t>
            </a:r>
          </a:p>
          <a:p>
            <a:pPr>
              <a:lnSpc>
                <a:spcPct val="80000"/>
              </a:lnSpc>
            </a:pPr>
            <a:r>
              <a:rPr lang="cs-CZ" sz="2800">
                <a:latin typeface="Arial" pitchFamily="34" charset="0"/>
              </a:rPr>
              <a:t>Polsky: krajobraz</a:t>
            </a:r>
          </a:p>
          <a:p>
            <a:pPr>
              <a:lnSpc>
                <a:spcPct val="80000"/>
              </a:lnSpc>
            </a:pPr>
            <a:r>
              <a:rPr lang="cs-CZ" sz="2800">
                <a:latin typeface="Arial" pitchFamily="34" charset="0"/>
              </a:rPr>
              <a:t>Anglicky: landscape (na souši), seascape (na moři)</a:t>
            </a:r>
          </a:p>
          <a:p>
            <a:pPr>
              <a:lnSpc>
                <a:spcPct val="80000"/>
              </a:lnSpc>
            </a:pPr>
            <a:r>
              <a:rPr lang="cs-CZ" sz="2800">
                <a:latin typeface="Arial" pitchFamily="34" charset="0"/>
              </a:rPr>
              <a:t>Německy: die Landschaft</a:t>
            </a:r>
          </a:p>
          <a:p>
            <a:pPr>
              <a:lnSpc>
                <a:spcPct val="80000"/>
              </a:lnSpc>
            </a:pPr>
            <a:r>
              <a:rPr lang="cs-CZ" sz="2800">
                <a:latin typeface="Arial" pitchFamily="34" charset="0"/>
              </a:rPr>
              <a:t>Francouzsky: paysage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Diferenciace krajinné sféry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objektivní vlastností je </a:t>
            </a:r>
            <a:r>
              <a:rPr lang="cs-CZ" b="1" u="sng" dirty="0" smtClean="0"/>
              <a:t>vnitřní diferenciace</a:t>
            </a:r>
            <a:r>
              <a:rPr lang="cs-CZ" dirty="0" smtClean="0"/>
              <a:t>. </a:t>
            </a:r>
          </a:p>
          <a:p>
            <a:r>
              <a:rPr lang="cs-CZ" b="1" dirty="0" smtClean="0"/>
              <a:t>členění do specifických jednotek</a:t>
            </a:r>
            <a:r>
              <a:rPr lang="cs-CZ" dirty="0" smtClean="0"/>
              <a:t> - relativně </a:t>
            </a:r>
            <a:r>
              <a:rPr lang="cs-CZ" u="sng" dirty="0" smtClean="0"/>
              <a:t>homogenních segmentů </a:t>
            </a:r>
            <a:r>
              <a:rPr lang="cs-CZ" dirty="0" smtClean="0"/>
              <a:t>různého charakteru, rozměrů a míry stejnorodosti. </a:t>
            </a:r>
          </a:p>
          <a:p>
            <a:r>
              <a:rPr lang="cs-CZ" dirty="0" smtClean="0"/>
              <a:t>. 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Diferenciace krajinné sféry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 smtClean="0"/>
              <a:t>Příčinou</a:t>
            </a:r>
            <a:r>
              <a:rPr lang="cs-CZ" b="1" dirty="0" smtClean="0"/>
              <a:t> diferenciace</a:t>
            </a:r>
            <a:r>
              <a:rPr lang="cs-CZ" dirty="0" smtClean="0"/>
              <a:t> krajinné sféry je </a:t>
            </a:r>
            <a:r>
              <a:rPr lang="cs-CZ" b="1" u="sng" dirty="0" smtClean="0"/>
              <a:t>rozdílná vláhově energetická a materiálová bilance</a:t>
            </a:r>
            <a:r>
              <a:rPr lang="cs-CZ" dirty="0" smtClean="0"/>
              <a:t> jednotlivých oblastí povrchu </a:t>
            </a:r>
            <a:r>
              <a:rPr lang="cs-CZ" dirty="0" smtClean="0"/>
              <a:t>planety</a:t>
            </a:r>
          </a:p>
          <a:p>
            <a:endParaRPr lang="cs-CZ" dirty="0" smtClean="0"/>
          </a:p>
          <a:p>
            <a:r>
              <a:rPr lang="cs-CZ" dirty="0" smtClean="0"/>
              <a:t>Aplikace teorie systémů:</a:t>
            </a:r>
            <a:endParaRPr lang="cs-CZ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Diferenciace krajinné sféry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Funkční </a:t>
            </a:r>
            <a:r>
              <a:rPr lang="cs-CZ" b="1" dirty="0" smtClean="0"/>
              <a:t>jednota</a:t>
            </a:r>
            <a:r>
              <a:rPr lang="cs-CZ" dirty="0" smtClean="0"/>
              <a:t> krajinné sféry je zabezpečována právě </a:t>
            </a:r>
            <a:r>
              <a:rPr lang="cs-CZ" b="1" u="sng" dirty="0" err="1" smtClean="0"/>
              <a:t>krajinotvornými</a:t>
            </a:r>
            <a:r>
              <a:rPr lang="cs-CZ" b="1" u="sng" dirty="0" smtClean="0"/>
              <a:t> procesy</a:t>
            </a:r>
            <a:r>
              <a:rPr lang="cs-CZ" u="sng" dirty="0" smtClean="0"/>
              <a:t>, </a:t>
            </a:r>
            <a:r>
              <a:rPr lang="cs-CZ" dirty="0" smtClean="0"/>
              <a:t>založenými na </a:t>
            </a:r>
            <a:r>
              <a:rPr lang="cs-CZ" b="1" u="sng" dirty="0" smtClean="0"/>
              <a:t>koloběhu</a:t>
            </a:r>
            <a:r>
              <a:rPr lang="cs-CZ" b="1" dirty="0" smtClean="0"/>
              <a:t> látek, energií a informací</a:t>
            </a:r>
            <a:r>
              <a:rPr lang="cs-CZ" dirty="0" smtClean="0"/>
              <a:t>. 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Aplikace teorie systémů:</a:t>
            </a:r>
            <a:endParaRPr lang="cs-CZ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800" b="1" dirty="0" smtClean="0"/>
              <a:t>čtyři základní úrovně diferenciace krajinné sféry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1714488"/>
            <a:ext cx="4400552" cy="3886525"/>
          </a:xfrm>
        </p:spPr>
        <p:txBody>
          <a:bodyPr>
            <a:normAutofit/>
          </a:bodyPr>
          <a:lstStyle/>
          <a:p>
            <a:r>
              <a:rPr lang="cs-CZ" dirty="0" smtClean="0"/>
              <a:t>D</a:t>
            </a:r>
            <a:r>
              <a:rPr lang="cs-CZ" b="1" dirty="0" smtClean="0"/>
              <a:t>iferenciace krajinné sféry Země</a:t>
            </a:r>
            <a:r>
              <a:rPr lang="cs-CZ" dirty="0" smtClean="0"/>
              <a:t> </a:t>
            </a:r>
          </a:p>
          <a:p>
            <a:r>
              <a:rPr lang="cs-CZ" dirty="0" smtClean="0"/>
              <a:t>do </a:t>
            </a:r>
            <a:r>
              <a:rPr lang="cs-CZ" b="1" dirty="0" smtClean="0"/>
              <a:t>jednotek dimenze</a:t>
            </a:r>
          </a:p>
          <a:p>
            <a:pPr marL="925830" lvl="1" indent="-514350">
              <a:buFont typeface="+mj-lt"/>
              <a:buAutoNum type="arabicPeriod"/>
            </a:pPr>
            <a:r>
              <a:rPr lang="cs-CZ" b="1" dirty="0" smtClean="0"/>
              <a:t>globální,</a:t>
            </a:r>
          </a:p>
          <a:p>
            <a:pPr marL="925830" lvl="1" indent="-514350">
              <a:buFont typeface="+mj-lt"/>
              <a:buAutoNum type="arabicPeriod"/>
            </a:pPr>
            <a:r>
              <a:rPr lang="cs-CZ" b="1" dirty="0" smtClean="0"/>
              <a:t> regionální,</a:t>
            </a:r>
          </a:p>
          <a:p>
            <a:pPr marL="925830" lvl="1" indent="-514350">
              <a:buFont typeface="+mj-lt"/>
              <a:buAutoNum type="arabicPeriod"/>
            </a:pPr>
            <a:r>
              <a:rPr lang="cs-CZ" b="1" dirty="0" smtClean="0"/>
              <a:t> </a:t>
            </a:r>
            <a:r>
              <a:rPr lang="cs-CZ" b="1" dirty="0" err="1" smtClean="0"/>
              <a:t>chorické</a:t>
            </a:r>
            <a:r>
              <a:rPr lang="cs-CZ" b="1" dirty="0" smtClean="0"/>
              <a:t> </a:t>
            </a:r>
          </a:p>
          <a:p>
            <a:pPr marL="925830" lvl="1" indent="-514350">
              <a:buFont typeface="+mj-lt"/>
              <a:buAutoNum type="arabicPeriod"/>
            </a:pPr>
            <a:r>
              <a:rPr lang="cs-CZ" b="1" dirty="0" smtClean="0"/>
              <a:t>topické </a:t>
            </a:r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857752" y="1785926"/>
            <a:ext cx="402907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lvl="0" indent="-292100">
              <a:buClr>
                <a:srgbClr val="72A376"/>
              </a:buClr>
              <a:buSzPct val="70000"/>
            </a:pPr>
            <a:r>
              <a:rPr lang="cs-CZ" sz="3200" dirty="0">
                <a:solidFill>
                  <a:prstClr val="white"/>
                </a:solidFill>
              </a:rPr>
              <a:t>je založená na: </a:t>
            </a:r>
          </a:p>
          <a:p>
            <a:pPr marL="925830" lvl="1" indent="-514350">
              <a:spcBef>
                <a:spcPts val="400"/>
              </a:spcBef>
              <a:buClr>
                <a:srgbClr val="B0CCB0"/>
              </a:buClr>
              <a:buSzPct val="90000"/>
              <a:buFont typeface="+mj-lt"/>
              <a:buAutoNum type="arabicPeriod"/>
            </a:pPr>
            <a:r>
              <a:rPr lang="cs-CZ" sz="2600" dirty="0">
                <a:solidFill>
                  <a:prstClr val="white"/>
                </a:solidFill>
              </a:rPr>
              <a:t>energetické bilanci</a:t>
            </a:r>
          </a:p>
          <a:p>
            <a:pPr marL="925830" lvl="1" indent="-514350">
              <a:spcBef>
                <a:spcPts val="400"/>
              </a:spcBef>
              <a:buClr>
                <a:srgbClr val="B0CCB0"/>
              </a:buClr>
              <a:buSzPct val="90000"/>
              <a:buFont typeface="+mj-lt"/>
              <a:buAutoNum type="arabicPeriod"/>
            </a:pPr>
            <a:r>
              <a:rPr lang="cs-CZ" sz="2600" dirty="0">
                <a:solidFill>
                  <a:prstClr val="white"/>
                </a:solidFill>
              </a:rPr>
              <a:t>vláhově energetické  bilanci</a:t>
            </a:r>
          </a:p>
          <a:p>
            <a:pPr marL="925830" lvl="1" indent="-514350">
              <a:spcBef>
                <a:spcPts val="400"/>
              </a:spcBef>
              <a:buClr>
                <a:srgbClr val="B0CCB0"/>
              </a:buClr>
              <a:buSzPct val="90000"/>
              <a:buFont typeface="+mj-lt"/>
              <a:buAutoNum type="arabicPeriod"/>
            </a:pPr>
            <a:r>
              <a:rPr lang="cs-CZ" sz="2600" dirty="0">
                <a:solidFill>
                  <a:prstClr val="white"/>
                </a:solidFill>
              </a:rPr>
              <a:t>materiálově vláhově energetické bilanci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214414" y="6072206"/>
            <a:ext cx="2685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Aplikace teorie systémů: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889000"/>
            <a:ext cx="8885237" cy="523875"/>
          </a:xfrm>
        </p:spPr>
        <p:txBody>
          <a:bodyPr>
            <a:normAutofit fontScale="90000"/>
          </a:bodyPr>
          <a:lstStyle/>
          <a:p>
            <a:r>
              <a:rPr lang="cs-CZ" sz="3600" b="1">
                <a:latin typeface="Arial" pitchFamily="34" charset="0"/>
              </a:rPr>
              <a:t>Hlavní vlastnosti krajinné sféry Země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57338"/>
            <a:ext cx="9144000" cy="11525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800" b="1">
                <a:latin typeface="Arial" pitchFamily="34" charset="0"/>
              </a:rPr>
              <a:t>1. Energetická a vláhově energetická bilance</a:t>
            </a:r>
          </a:p>
          <a:p>
            <a:pPr>
              <a:buFont typeface="Wingdings" pitchFamily="2" charset="2"/>
              <a:buNone/>
            </a:pPr>
            <a:r>
              <a:rPr lang="cs-CZ" sz="2800" b="1">
                <a:latin typeface="Arial" pitchFamily="34" charset="0"/>
              </a:rPr>
              <a:t>2. Jednota spojitosti a nespojitosti</a:t>
            </a:r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6191250" y="3286124"/>
            <a:ext cx="2952750" cy="274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 b="1">
                <a:solidFill>
                  <a:srgbClr val="FF0066"/>
                </a:solidFill>
                <a:latin typeface="Arial" pitchFamily="34" charset="0"/>
              </a:rPr>
              <a:t>klimatické pásy</a:t>
            </a:r>
          </a:p>
        </p:txBody>
      </p:sp>
      <p:sp>
        <p:nvSpPr>
          <p:cNvPr id="100359" name="Text Box 7"/>
          <p:cNvSpPr txBox="1">
            <a:spLocks noChangeArrowheads="1"/>
          </p:cNvSpPr>
          <p:nvPr/>
        </p:nvSpPr>
        <p:spPr bwMode="auto">
          <a:xfrm>
            <a:off x="6156325" y="4365625"/>
            <a:ext cx="2232025" cy="274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 b="1">
                <a:solidFill>
                  <a:srgbClr val="FF0066"/>
                </a:solidFill>
                <a:latin typeface="Arial" pitchFamily="34" charset="0"/>
              </a:rPr>
              <a:t>geomy</a:t>
            </a:r>
          </a:p>
        </p:txBody>
      </p:sp>
      <p:sp>
        <p:nvSpPr>
          <p:cNvPr id="100360" name="Text Box 8"/>
          <p:cNvSpPr txBox="1">
            <a:spLocks noChangeArrowheads="1"/>
          </p:cNvSpPr>
          <p:nvPr/>
        </p:nvSpPr>
        <p:spPr bwMode="auto">
          <a:xfrm>
            <a:off x="5867400" y="5516563"/>
            <a:ext cx="3276600" cy="274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 b="1">
                <a:solidFill>
                  <a:srgbClr val="FF0066"/>
                </a:solidFill>
                <a:latin typeface="Arial" pitchFamily="34" charset="0"/>
              </a:rPr>
              <a:t>geochory čili krajiny</a:t>
            </a:r>
          </a:p>
        </p:txBody>
      </p:sp>
      <p:sp>
        <p:nvSpPr>
          <p:cNvPr id="100361" name="Text Box 9"/>
          <p:cNvSpPr txBox="1">
            <a:spLocks noChangeArrowheads="1"/>
          </p:cNvSpPr>
          <p:nvPr/>
        </p:nvSpPr>
        <p:spPr bwMode="auto">
          <a:xfrm>
            <a:off x="4932363" y="6583363"/>
            <a:ext cx="3311525" cy="274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 b="1">
                <a:solidFill>
                  <a:srgbClr val="FF0066"/>
                </a:solidFill>
                <a:latin typeface="Arial" pitchFamily="34" charset="0"/>
              </a:rPr>
              <a:t>geoméry čili geotopy</a:t>
            </a:r>
          </a:p>
        </p:txBody>
      </p:sp>
      <p:pic>
        <p:nvPicPr>
          <p:cNvPr id="10" name="Picture 2" descr="KRAJURO+dif_faktor_C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71810"/>
            <a:ext cx="932541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57222" y="214290"/>
            <a:ext cx="8972584" cy="682180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Globální úroveň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5720" y="1428736"/>
            <a:ext cx="8229600" cy="4526280"/>
          </a:xfrm>
        </p:spPr>
        <p:txBody>
          <a:bodyPr>
            <a:noAutofit/>
          </a:bodyPr>
          <a:lstStyle/>
          <a:p>
            <a:r>
              <a:rPr lang="cs-CZ" sz="1800" b="1" dirty="0" smtClean="0"/>
              <a:t>1. Globální úroveň</a:t>
            </a:r>
          </a:p>
          <a:p>
            <a:r>
              <a:rPr lang="cs-CZ" sz="1800" dirty="0" smtClean="0"/>
              <a:t>základní stavební komponenty - složky prostředí vertikálním směru: litosféra s reliéfem, troposféra, hydrosféra, </a:t>
            </a:r>
            <a:r>
              <a:rPr lang="cs-CZ" sz="1800" dirty="0" err="1" smtClean="0"/>
              <a:t>pedosféra</a:t>
            </a:r>
            <a:r>
              <a:rPr lang="cs-CZ" sz="1800" dirty="0" smtClean="0"/>
              <a:t>, </a:t>
            </a:r>
            <a:r>
              <a:rPr lang="cs-CZ" sz="1800" dirty="0" err="1" smtClean="0"/>
              <a:t>kryosféra</a:t>
            </a:r>
            <a:r>
              <a:rPr lang="cs-CZ" sz="1800" dirty="0" smtClean="0"/>
              <a:t>, biosféra a socioekonomická sféra</a:t>
            </a:r>
          </a:p>
          <a:p>
            <a:r>
              <a:rPr lang="cs-CZ" sz="1800" dirty="0" smtClean="0"/>
              <a:t>. </a:t>
            </a:r>
            <a:r>
              <a:rPr lang="cs-CZ" sz="1800" b="1" dirty="0" smtClean="0"/>
              <a:t>primárními faktory diferenciace a distribuce energie:</a:t>
            </a:r>
          </a:p>
          <a:p>
            <a:pPr lvl="1"/>
            <a:r>
              <a:rPr lang="cs-CZ" sz="1800" b="1" dirty="0" smtClean="0"/>
              <a:t> rotace Země, </a:t>
            </a:r>
          </a:p>
          <a:p>
            <a:pPr lvl="1"/>
            <a:r>
              <a:rPr lang="cs-CZ" sz="1800" b="1" dirty="0" smtClean="0"/>
              <a:t>oběh kolem Slunce,</a:t>
            </a:r>
          </a:p>
          <a:p>
            <a:pPr lvl="1"/>
            <a:r>
              <a:rPr lang="cs-CZ" sz="1800" b="1" dirty="0" smtClean="0"/>
              <a:t> elipsoidní tvar zemského tělesa </a:t>
            </a:r>
          </a:p>
          <a:p>
            <a:pPr lvl="1"/>
            <a:r>
              <a:rPr lang="cs-CZ" sz="1800" b="1" dirty="0" smtClean="0"/>
              <a:t> sklon zemské osy.</a:t>
            </a:r>
            <a:r>
              <a:rPr lang="cs-CZ" sz="1800" dirty="0" smtClean="0"/>
              <a:t> </a:t>
            </a:r>
          </a:p>
          <a:p>
            <a:endParaRPr lang="cs-CZ" sz="1800" dirty="0" smtClean="0"/>
          </a:p>
          <a:p>
            <a:r>
              <a:rPr lang="cs-CZ" sz="1800" dirty="0" smtClean="0"/>
              <a:t>prvotní rozdělení dávek energie potřebné pro fungování krajinného systému ze Slunce (cca 99,98 %).</a:t>
            </a:r>
          </a:p>
          <a:p>
            <a:endParaRPr lang="cs-CZ" sz="1800" dirty="0" smtClean="0"/>
          </a:p>
          <a:p>
            <a:r>
              <a:rPr lang="cs-CZ" sz="1800" dirty="0" smtClean="0"/>
              <a:t> Výsledkem je </a:t>
            </a:r>
            <a:r>
              <a:rPr lang="cs-CZ" sz="1800" b="1" u="sng" dirty="0" smtClean="0"/>
              <a:t>zonální uspořádání „krajinných“ (klimatických) pasů </a:t>
            </a:r>
            <a:r>
              <a:rPr lang="cs-CZ" sz="1800" b="1" dirty="0" smtClean="0"/>
              <a:t>na zemském povrchu s klesajícími dávkami přímé sluneční energie od rovníku k pólům.</a:t>
            </a:r>
            <a:r>
              <a:rPr lang="cs-CZ" sz="1800" dirty="0" smtClean="0"/>
              <a:t> </a:t>
            </a:r>
          </a:p>
          <a:p>
            <a:endParaRPr lang="cs-CZ" sz="1800" dirty="0" smtClean="0"/>
          </a:p>
          <a:p>
            <a:endParaRPr lang="cs-CZ" sz="18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 globální úroveň - krajinné pásy Země</a:t>
            </a:r>
            <a:endParaRPr lang="cs-CZ" dirty="0"/>
          </a:p>
        </p:txBody>
      </p:sp>
      <p:pic>
        <p:nvPicPr>
          <p:cNvPr id="49154" name="Picture 2" descr="kraj_pasy_tx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714488"/>
            <a:ext cx="5072098" cy="440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2.Regionální úroveň</a:t>
            </a:r>
            <a:r>
              <a:rPr lang="cs-CZ" dirty="0" smtClean="0"/>
              <a:t>.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b="1" dirty="0" smtClean="0"/>
              <a:t>2.Regionální úroveň</a:t>
            </a:r>
            <a:r>
              <a:rPr lang="cs-CZ" dirty="0" smtClean="0"/>
              <a:t>. </a:t>
            </a:r>
          </a:p>
          <a:p>
            <a:r>
              <a:rPr lang="cs-CZ" dirty="0" smtClean="0"/>
              <a:t>jsou rozlišovány tzv. </a:t>
            </a:r>
            <a:r>
              <a:rPr lang="cs-CZ" b="1" dirty="0" smtClean="0"/>
              <a:t>regionální krajinné jednotky, krajinná pásma či </a:t>
            </a:r>
            <a:r>
              <a:rPr lang="cs-CZ" b="1" dirty="0" err="1" smtClean="0"/>
              <a:t>geosystémy</a:t>
            </a:r>
            <a:r>
              <a:rPr lang="cs-CZ" b="1" dirty="0" smtClean="0"/>
              <a:t> zvané "</a:t>
            </a:r>
            <a:r>
              <a:rPr lang="cs-CZ" b="1" dirty="0" err="1" smtClean="0"/>
              <a:t>geomy</a:t>
            </a:r>
            <a:r>
              <a:rPr lang="cs-CZ" dirty="0" smtClean="0"/>
              <a:t>". </a:t>
            </a:r>
          </a:p>
          <a:p>
            <a:r>
              <a:rPr lang="cs-CZ" dirty="0" smtClean="0"/>
              <a:t>produkt sekundární distribuce energie (tepla):</a:t>
            </a:r>
          </a:p>
          <a:p>
            <a:pPr lvl="1"/>
            <a:r>
              <a:rPr lang="cs-CZ" dirty="0" smtClean="0"/>
              <a:t> přerozdělení primárních dávek energie </a:t>
            </a:r>
          </a:p>
          <a:p>
            <a:pPr lvl="1"/>
            <a:r>
              <a:rPr lang="cs-CZ" b="1" dirty="0" smtClean="0"/>
              <a:t>cestou výměny vzduchových mas s rozdílnou teplotou a vlhkostí</a:t>
            </a:r>
          </a:p>
          <a:p>
            <a:r>
              <a:rPr lang="cs-CZ" b="1" dirty="0" smtClean="0"/>
              <a:t> a primární distribuce vláhy </a:t>
            </a:r>
          </a:p>
          <a:p>
            <a:pPr lvl="1"/>
            <a:r>
              <a:rPr lang="cs-CZ" b="1" dirty="0" smtClean="0"/>
              <a:t>podle rozdělení pevnin a oceánů.</a:t>
            </a:r>
            <a:r>
              <a:rPr lang="cs-CZ" dirty="0" smtClean="0"/>
              <a:t> 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Z hlediska prostorového rozmístění tyto jednotky podléhají zákonitostem :</a:t>
            </a:r>
          </a:p>
          <a:p>
            <a:r>
              <a:rPr lang="cs-CZ" b="1" dirty="0" smtClean="0"/>
              <a:t>výškové stupňovitosti (vertikální </a:t>
            </a:r>
            <a:r>
              <a:rPr lang="cs-CZ" b="1" dirty="0" err="1" smtClean="0"/>
              <a:t>geomy</a:t>
            </a:r>
            <a:r>
              <a:rPr lang="cs-CZ" b="1" dirty="0" smtClean="0"/>
              <a:t>) </a:t>
            </a:r>
          </a:p>
          <a:p>
            <a:r>
              <a:rPr lang="cs-CZ" b="1" dirty="0" smtClean="0"/>
              <a:t> šířkové </a:t>
            </a:r>
            <a:r>
              <a:rPr lang="cs-CZ" b="1" dirty="0" err="1" smtClean="0"/>
              <a:t>pásmovitosti</a:t>
            </a:r>
            <a:r>
              <a:rPr lang="cs-CZ" b="1" dirty="0" smtClean="0"/>
              <a:t> (horizontální </a:t>
            </a:r>
            <a:r>
              <a:rPr lang="cs-CZ" b="1" dirty="0" err="1" smtClean="0"/>
              <a:t>geomy</a:t>
            </a:r>
            <a:r>
              <a:rPr lang="cs-CZ" b="1" dirty="0" smtClean="0"/>
              <a:t>).</a:t>
            </a:r>
            <a:endParaRPr lang="cs-CZ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692150"/>
            <a:ext cx="8885237" cy="720725"/>
          </a:xfrm>
        </p:spPr>
        <p:txBody>
          <a:bodyPr/>
          <a:lstStyle/>
          <a:p>
            <a:r>
              <a:rPr lang="cs-CZ" sz="3600" b="1" dirty="0" err="1" smtClean="0">
                <a:latin typeface="Arial" pitchFamily="34" charset="0"/>
              </a:rPr>
              <a:t>Geomy</a:t>
            </a:r>
            <a:endParaRPr lang="cs-CZ" sz="3600" b="1" dirty="0">
              <a:latin typeface="Arial" pitchFamily="34" charset="0"/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4938" y="1484313"/>
            <a:ext cx="5876925" cy="288131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400" b="1">
                <a:latin typeface="Arial" pitchFamily="34" charset="0"/>
              </a:rPr>
              <a:t>Rozdíly energetické a vláhově energetické bilance nacházejí svůj odraz v horizontální pásmitosti a vertikální stupňovitosti.</a:t>
            </a:r>
          </a:p>
        </p:txBody>
      </p:sp>
      <p:pic>
        <p:nvPicPr>
          <p:cNvPr id="102404" name="Picture 4" descr="evropa_geo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59413" y="2565400"/>
            <a:ext cx="3684587" cy="4292600"/>
          </a:xfrm>
          <a:noFill/>
          <a:ln/>
        </p:spPr>
      </p:pic>
      <p:pic>
        <p:nvPicPr>
          <p:cNvPr id="102406" name="Picture 6" descr="ReunTrojuhWorkBa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00113" y="3802063"/>
            <a:ext cx="4248150" cy="3055937"/>
          </a:xfrm>
          <a:noFill/>
          <a:ln/>
        </p:spPr>
      </p:pic>
      <p:sp>
        <p:nvSpPr>
          <p:cNvPr id="102408" name="Text Box 8"/>
          <p:cNvSpPr txBox="1">
            <a:spLocks noChangeArrowheads="1"/>
          </p:cNvSpPr>
          <p:nvPr/>
        </p:nvSpPr>
        <p:spPr bwMode="auto">
          <a:xfrm>
            <a:off x="5651500" y="2060575"/>
            <a:ext cx="34925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latin typeface="Arial" pitchFamily="34" charset="0"/>
              </a:rPr>
              <a:t>Horizontální geomy Evropy</a:t>
            </a:r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900113" y="3357563"/>
            <a:ext cx="4608512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latin typeface="Arial" pitchFamily="34" charset="0"/>
              </a:rPr>
              <a:t>Vertikální geomy ostrova Réunion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2800" i="1" dirty="0" smtClean="0"/>
              <a:t>Rozšíření horizontálních </a:t>
            </a:r>
            <a:r>
              <a:rPr lang="cs-CZ" sz="2800" i="1" dirty="0" err="1" smtClean="0"/>
              <a:t>geomů</a:t>
            </a:r>
            <a:r>
              <a:rPr lang="cs-CZ" sz="2800" i="1" dirty="0" smtClean="0"/>
              <a:t> v krajinné sféře Země </a:t>
            </a:r>
            <a:r>
              <a:rPr lang="cs-CZ" sz="2800" dirty="0" smtClean="0"/>
              <a:t/>
            </a:r>
            <a:br>
              <a:rPr lang="cs-CZ" sz="2800" dirty="0" smtClean="0"/>
            </a:br>
            <a:endParaRPr lang="cs-CZ" sz="2800" dirty="0"/>
          </a:p>
        </p:txBody>
      </p:sp>
      <p:pic>
        <p:nvPicPr>
          <p:cNvPr id="50178" name="Picture 2" descr="geomy_svet_no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85794"/>
            <a:ext cx="8215402" cy="4580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357158" y="5357826"/>
            <a:ext cx="81439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/>
              <a:t>: 1 – polární pouště, 2 – tundra, 3 – </a:t>
            </a:r>
            <a:r>
              <a:rPr lang="cs-CZ" sz="1600" i="1" dirty="0" err="1"/>
              <a:t>lesotundra</a:t>
            </a:r>
            <a:r>
              <a:rPr lang="cs-CZ" sz="1600" i="1" dirty="0"/>
              <a:t>, 4 – tajga, 5 – smíšený les, 6 – opadavý listnatý les mírného pásu, 7 – stepi mírného pásu, 8 – stálezelené subtropické lesy a křoviny, 9 - subtropický deštný les, 10 – subtropické stepi, 11 – polopouště a pouště mírného pásu, 12 – tropické pouště, 13 – tropické horské stepi, 14 – suché savany, 15 – vlhké savany a </a:t>
            </a:r>
            <a:r>
              <a:rPr lang="cs-CZ" sz="1600" i="1" dirty="0" err="1"/>
              <a:t>sucholesy</a:t>
            </a:r>
            <a:r>
              <a:rPr lang="cs-CZ" sz="1600" i="1" dirty="0"/>
              <a:t>, 16 – tropické deštné lesy</a:t>
            </a:r>
            <a:endParaRPr lang="cs-CZ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>
                <a:latin typeface="Arial" pitchFamily="34" charset="0"/>
              </a:rPr>
              <a:t>Co se skrývá ve slově „krajina“?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>
                <a:latin typeface="Arial" pitchFamily="34" charset="0"/>
              </a:rPr>
              <a:t>Má územní omezení („kraj“)</a:t>
            </a:r>
          </a:p>
          <a:p>
            <a:r>
              <a:rPr lang="cs-CZ">
                <a:latin typeface="Arial" pitchFamily="34" charset="0"/>
              </a:rPr>
              <a:t>Má vizuální projev („krajobraz“)</a:t>
            </a:r>
          </a:p>
          <a:p>
            <a:r>
              <a:rPr lang="cs-CZ">
                <a:latin typeface="Arial" pitchFamily="34" charset="0"/>
              </a:rPr>
              <a:t>Je domovem naším nebo někoho jiného („pokrajina“)</a:t>
            </a:r>
          </a:p>
          <a:p>
            <a:r>
              <a:rPr lang="cs-CZ">
                <a:latin typeface="Arial" pitchFamily="34" charset="0"/>
              </a:rPr>
              <a:t>Je souborem součástí („-schaft“)</a:t>
            </a:r>
          </a:p>
          <a:p>
            <a:r>
              <a:rPr lang="cs-CZ">
                <a:latin typeface="Arial" pitchFamily="34" charset="0"/>
              </a:rPr>
              <a:t>Je pevnou zemí („land-“) nebo vodou („sea-“)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5008" y="0"/>
            <a:ext cx="3043230" cy="1211259"/>
          </a:xfrm>
        </p:spPr>
        <p:txBody>
          <a:bodyPr/>
          <a:lstStyle/>
          <a:p>
            <a:r>
              <a:rPr lang="cs-CZ" dirty="0" smtClean="0"/>
              <a:t>Ideální kontinent</a:t>
            </a:r>
            <a:endParaRPr lang="cs-CZ" dirty="0"/>
          </a:p>
        </p:txBody>
      </p:sp>
      <p:pic>
        <p:nvPicPr>
          <p:cNvPr id="51202" name="Picture 2" descr="ideal_kontin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4984281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5643570" y="1000108"/>
            <a:ext cx="328614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/>
              <a:t>Schéma ideálního kontinentu s rozmístěním regionálních </a:t>
            </a:r>
            <a:r>
              <a:rPr lang="cs-CZ" i="1" dirty="0" err="1"/>
              <a:t>geosystémů</a:t>
            </a:r>
            <a:r>
              <a:rPr lang="cs-CZ" i="1" dirty="0"/>
              <a:t> detailních krajinných pásech (Vysvětlivky: 1 – polární pouště, 2 – tundra, 3 – </a:t>
            </a:r>
            <a:r>
              <a:rPr lang="cs-CZ" i="1" dirty="0" err="1"/>
              <a:t>lesotundra</a:t>
            </a:r>
            <a:r>
              <a:rPr lang="cs-CZ" i="1" dirty="0"/>
              <a:t>, 4 – tajga, 5 – smíšený les, 6 – opadavý listnatý les mírného pásu, 7 – stepi mírného pásu, 8 – stálezelené subtropické lesy a křoviny, 9 - subtropický deštný les, 10 – subtropické stepi, 11 – polopouště a pouště mírného pásu, 12 – tropické pouště, 13 – suché savany, 14 – vlhké savany a </a:t>
            </a:r>
            <a:r>
              <a:rPr lang="cs-CZ" i="1" dirty="0" err="1"/>
              <a:t>sucholesy</a:t>
            </a:r>
            <a:r>
              <a:rPr lang="cs-CZ" i="1" dirty="0"/>
              <a:t>, 15 – tropické deštné lesy, 16 – směry teplých mořských proudů, 17 – směry chladných mořských </a:t>
            </a:r>
            <a:r>
              <a:rPr lang="cs-CZ" i="1" dirty="0" err="1"/>
              <a:t>prodů</a:t>
            </a:r>
            <a:r>
              <a:rPr lang="cs-CZ" i="1" dirty="0"/>
              <a:t>, 18 – hlavní směry místních větrů </a:t>
            </a:r>
            <a:endParaRPr lang="cs-CZ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2226" name="Picture 2" descr="vert_geom_goudie_CB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0"/>
            <a:ext cx="8072494" cy="5429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428596" y="5380672"/>
            <a:ext cx="93583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/>
              <a:t>Model uspořádání vertikálních </a:t>
            </a:r>
            <a:r>
              <a:rPr lang="cs-CZ" i="1" dirty="0" err="1"/>
              <a:t>geomů</a:t>
            </a:r>
            <a:r>
              <a:rPr lang="cs-CZ" i="1" dirty="0"/>
              <a:t> v různých zeměpisných šířkách (Vysvětlivky: 1 – polární pouště, 2 – tundra, 3 – tajga, 4 – listnatý les mírného pásu, 5 – stepi mírného pásu, a stálezelené subtropické lesy s křovinami, 6 - pouště, 7 – savany, 8 – tropické deštné lesy, 9 – tropické lesy, 10 – subtropické lesy</a:t>
            </a:r>
            <a:endParaRPr lang="cs-CZ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3.Chorická úroveň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 smtClean="0"/>
              <a:t>3.Chorická úroveň</a:t>
            </a:r>
            <a:r>
              <a:rPr lang="cs-CZ" dirty="0" smtClean="0"/>
              <a:t>. </a:t>
            </a:r>
          </a:p>
          <a:p>
            <a:r>
              <a:rPr lang="cs-CZ" b="1" dirty="0" smtClean="0"/>
              <a:t>"krajinná" úroveň</a:t>
            </a:r>
            <a:r>
              <a:rPr lang="cs-CZ" dirty="0" smtClean="0"/>
              <a:t> diferenciace krajinné z  </a:t>
            </a:r>
          </a:p>
          <a:p>
            <a:pPr marL="862330" lvl="1" indent="-514350"/>
            <a:r>
              <a:rPr lang="cs-CZ" b="1" dirty="0" err="1" smtClean="0"/>
              <a:t>terciálního</a:t>
            </a:r>
            <a:r>
              <a:rPr lang="cs-CZ" b="1" dirty="0" smtClean="0"/>
              <a:t> přerozdělení energie,</a:t>
            </a:r>
          </a:p>
          <a:p>
            <a:pPr marL="862330" lvl="1" indent="-514350"/>
            <a:r>
              <a:rPr lang="cs-CZ" b="1" dirty="0" smtClean="0"/>
              <a:t> sekundárního přerozdělení vláhy </a:t>
            </a:r>
          </a:p>
          <a:p>
            <a:pPr marL="862330" lvl="1" indent="-514350"/>
            <a:r>
              <a:rPr lang="cs-CZ" b="1" dirty="0" smtClean="0"/>
              <a:t>a primární redistribuce pevné hmoty</a:t>
            </a:r>
            <a:r>
              <a:rPr lang="cs-CZ" dirty="0" smtClean="0"/>
              <a:t> v území </a:t>
            </a:r>
          </a:p>
          <a:p>
            <a:pPr marL="514350" indent="-514350"/>
            <a:r>
              <a:rPr lang="cs-CZ" dirty="0" smtClean="0"/>
              <a:t>Reliéfu hlavního diferenciačního faktoru krajiny (aj. tzv. místních faktorů - geologické stavby, tektoniky, polohy a objemu vodních objektů, účinku místních větrů, ...) modifikujícího účinky globální a regionální diferenciace krajinné sféry.</a:t>
            </a:r>
          </a:p>
          <a:p>
            <a:pPr marL="514350" indent="-514350"/>
            <a:endParaRPr lang="cs-CZ" dirty="0" smtClean="0"/>
          </a:p>
          <a:p>
            <a:r>
              <a:rPr lang="cs-CZ" dirty="0" smtClean="0"/>
              <a:t>Dominantní účinek reliéfu se projevuje v genezi konkrétního "krajinného systému", resp. jednodušeji </a:t>
            </a:r>
            <a:r>
              <a:rPr lang="cs-CZ" b="1" dirty="0" smtClean="0"/>
              <a:t>"přirozené mozaiky krajin ", tvořené krajinnými jednotkami </a:t>
            </a:r>
            <a:r>
              <a:rPr lang="cs-CZ" b="1" dirty="0" err="1" smtClean="0"/>
              <a:t>chorické</a:t>
            </a:r>
            <a:r>
              <a:rPr lang="cs-CZ" b="1" dirty="0" smtClean="0"/>
              <a:t> úrovně – </a:t>
            </a:r>
            <a:r>
              <a:rPr lang="cs-CZ" b="1" dirty="0" err="1" smtClean="0"/>
              <a:t>geochorami</a:t>
            </a:r>
            <a:r>
              <a:rPr lang="cs-CZ" b="1" dirty="0" smtClean="0"/>
              <a:t>,</a:t>
            </a:r>
            <a:r>
              <a:rPr lang="cs-CZ" b="1" dirty="0" err="1" smtClean="0"/>
              <a:t>tj.krajinami</a:t>
            </a:r>
            <a:r>
              <a:rPr lang="cs-CZ" b="1" dirty="0" smtClean="0"/>
              <a:t>.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4. Topická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4. Topická úroveň</a:t>
            </a:r>
            <a:r>
              <a:rPr lang="cs-CZ" dirty="0" smtClean="0"/>
              <a:t>. </a:t>
            </a:r>
          </a:p>
          <a:p>
            <a:r>
              <a:rPr lang="cs-CZ" dirty="0" smtClean="0"/>
              <a:t>Na této místní (lokální a z geografického hlediska konečné) úrovni diferenciace krajinné sféry Země jsou rozlišovány </a:t>
            </a:r>
            <a:r>
              <a:rPr lang="cs-CZ" b="1" dirty="0" smtClean="0"/>
              <a:t>elementární krajinné jednotky - </a:t>
            </a:r>
            <a:r>
              <a:rPr lang="cs-CZ" b="1" dirty="0" err="1" smtClean="0"/>
              <a:t>geoméry</a:t>
            </a:r>
            <a:r>
              <a:rPr lang="cs-CZ" b="1" dirty="0" smtClean="0"/>
              <a:t> nebo </a:t>
            </a:r>
            <a:r>
              <a:rPr lang="cs-CZ" b="1" dirty="0" err="1" smtClean="0"/>
              <a:t>geotopy</a:t>
            </a:r>
            <a:r>
              <a:rPr lang="cs-CZ" dirty="0" smtClean="0"/>
              <a:t> </a:t>
            </a:r>
          </a:p>
          <a:p>
            <a:r>
              <a:rPr lang="cs-CZ" dirty="0" smtClean="0"/>
              <a:t>konečné přerozdělení energie, vláhy a pevné hmoty. </a:t>
            </a:r>
            <a:endParaRPr lang="cs-CZ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i="1" dirty="0" smtClean="0"/>
              <a:t>model znázorňující vertikální uspořádání přírodních složek v topickém </a:t>
            </a:r>
            <a:r>
              <a:rPr lang="cs-CZ" sz="2800" i="1" dirty="0" err="1" smtClean="0"/>
              <a:t>geosystému</a:t>
            </a:r>
            <a:r>
              <a:rPr lang="cs-CZ" sz="2800" i="1" dirty="0" smtClean="0"/>
              <a:t> </a:t>
            </a:r>
            <a:endParaRPr lang="cs-CZ" sz="2800" dirty="0"/>
          </a:p>
        </p:txBody>
      </p:sp>
      <p:sp>
        <p:nvSpPr>
          <p:cNvPr id="4" name="Obdélník 3"/>
          <p:cNvSpPr/>
          <p:nvPr/>
        </p:nvSpPr>
        <p:spPr>
          <a:xfrm>
            <a:off x="4572000" y="1785926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i="1" dirty="0"/>
              <a:t>Výřez z modelu znázorňujícího vertikální uspořádání přírodních složek v topickém </a:t>
            </a:r>
            <a:r>
              <a:rPr lang="cs-CZ" i="1" dirty="0" err="1"/>
              <a:t>geosystému</a:t>
            </a:r>
            <a:r>
              <a:rPr lang="cs-CZ" i="1" dirty="0"/>
              <a:t> (</a:t>
            </a:r>
            <a:r>
              <a:rPr lang="cs-CZ" i="1" dirty="0" err="1"/>
              <a:t>geotopu</a:t>
            </a:r>
            <a:r>
              <a:rPr lang="cs-CZ" i="1" dirty="0"/>
              <a:t>) severského jehličnatého </a:t>
            </a:r>
            <a:r>
              <a:rPr lang="cs-CZ" i="1" dirty="0" smtClean="0"/>
              <a:t>lesa</a:t>
            </a:r>
          </a:p>
          <a:p>
            <a:r>
              <a:rPr lang="cs-CZ" i="1" dirty="0"/>
              <a:t>1 – porost modřínu </a:t>
            </a:r>
            <a:r>
              <a:rPr lang="cs-CZ" i="1" dirty="0" err="1"/>
              <a:t>dahurského</a:t>
            </a:r>
            <a:r>
              <a:rPr lang="cs-CZ" i="1" dirty="0"/>
              <a:t>, 2 – (polo)keřové patro s brusinkou a borůvkou, 3 – bylinné patro s travinami, jitrocelem a lilií zlatohlavou, 4 – mechové patro, 5 – prokořeněná půda podzolu – aktivní vrstvy na </a:t>
            </a:r>
            <a:r>
              <a:rPr lang="cs-CZ" i="1" dirty="0" err="1"/>
              <a:t>premafrostu</a:t>
            </a:r>
            <a:r>
              <a:rPr lang="cs-CZ" i="1" dirty="0"/>
              <a:t>, 6 – mělký humusový horizont </a:t>
            </a:r>
            <a:r>
              <a:rPr lang="cs-CZ" i="1" dirty="0" err="1"/>
              <a:t>ochrikový</a:t>
            </a:r>
            <a:r>
              <a:rPr lang="cs-CZ" i="1" dirty="0"/>
              <a:t>, 7 – loňská výplň mrazového klínu, 8 – hlinitopísčitý Br horizont, 9 – kryoturbací zvířený a promísený přechodový horizont B/C, 10 - zvětralina pískovce, 11 – trvale zmrzlá (sezónně neroztávající) hornina</a:t>
            </a:r>
            <a:r>
              <a:rPr lang="cs-CZ" i="1" dirty="0" smtClean="0"/>
              <a:t> </a:t>
            </a:r>
            <a:endParaRPr lang="cs-CZ" dirty="0"/>
          </a:p>
        </p:txBody>
      </p:sp>
      <p:pic>
        <p:nvPicPr>
          <p:cNvPr id="55298" name="Picture 2" descr="LenPlato2m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00240"/>
            <a:ext cx="3773488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0" y="0"/>
          <a:ext cx="8572559" cy="6536889"/>
        </p:xfrm>
        <a:graphic>
          <a:graphicData uri="http://schemas.openxmlformats.org/drawingml/2006/table">
            <a:tbl>
              <a:tblPr/>
              <a:tblGrid>
                <a:gridCol w="785786"/>
                <a:gridCol w="2059624"/>
                <a:gridCol w="1357314"/>
                <a:gridCol w="2083788"/>
                <a:gridCol w="1143008"/>
                <a:gridCol w="1143039"/>
              </a:tblGrid>
              <a:tr h="571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latin typeface="Times New Roman"/>
                          <a:ea typeface="Times New Roman"/>
                        </a:rPr>
                        <a:t>Rozlišovací </a:t>
                      </a:r>
                      <a:r>
                        <a:rPr lang="cs-CZ" sz="1400" b="1" dirty="0" smtClean="0">
                          <a:latin typeface="Times New Roman"/>
                          <a:ea typeface="Times New Roman"/>
                        </a:rPr>
                        <a:t>úroveň</a:t>
                      </a:r>
                      <a:endParaRPr lang="cs-CZ" sz="1400" dirty="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latin typeface="Times New Roman"/>
                          <a:ea typeface="Times New Roman"/>
                        </a:rPr>
                        <a:t>Diferenciační faktor</a:t>
                      </a:r>
                      <a:endParaRPr lang="cs-CZ" sz="140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latin typeface="Times New Roman"/>
                          <a:ea typeface="Times New Roman"/>
                        </a:rPr>
                        <a:t>Diferenciační proces</a:t>
                      </a:r>
                      <a:endParaRPr lang="cs-CZ" sz="140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latin typeface="Times New Roman"/>
                          <a:ea typeface="Times New Roman"/>
                        </a:rPr>
                        <a:t>Indikátor diferenciace</a:t>
                      </a:r>
                      <a:endParaRPr lang="cs-CZ" sz="140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latin typeface="Times New Roman"/>
                          <a:ea typeface="Times New Roman"/>
                        </a:rPr>
                        <a:t>Geografická krajinná jednotka </a:t>
                      </a:r>
                      <a:r>
                        <a:rPr lang="cs-CZ" sz="1400" b="1" dirty="0" err="1" smtClean="0">
                          <a:latin typeface="Times New Roman"/>
                          <a:ea typeface="Times New Roman"/>
                        </a:rPr>
                        <a:t>t.j</a:t>
                      </a:r>
                      <a:endParaRPr lang="cs-CZ" sz="1400" dirty="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 err="1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geosystémová</a:t>
                      </a:r>
                      <a:r>
                        <a:rPr lang="cs-CZ" sz="1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teorie</a:t>
                      </a:r>
                      <a:endParaRPr lang="cs-CZ" sz="1400" dirty="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9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>
                          <a:latin typeface="Times New Roman"/>
                          <a:ea typeface="Times New Roman"/>
                        </a:rPr>
                        <a:t>globální</a:t>
                      </a:r>
                      <a:endParaRPr lang="cs-CZ" sz="140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Times New Roman"/>
                          <a:ea typeface="Times New Roman"/>
                        </a:rPr>
                        <a:t>astronomická poloha na zemském povrchu</a:t>
                      </a: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Times New Roman"/>
                          <a:ea typeface="Times New Roman"/>
                        </a:rPr>
                        <a:t>energetická bilance (příkon přímého slunečního záření na rovinnou plochu za rok)</a:t>
                      </a: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latin typeface="Times New Roman"/>
                          <a:ea typeface="Times New Roman"/>
                        </a:rPr>
                        <a:t>průměrná dávka přímého slunečního záření, průměrná roční teplota vzduchu, střídání ročních období (chod teplot)</a:t>
                      </a: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Times New Roman"/>
                          <a:ea typeface="Times New Roman"/>
                        </a:rPr>
                        <a:t>krajinný pás</a:t>
                      </a: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dirty="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11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>
                          <a:latin typeface="Times New Roman"/>
                          <a:ea typeface="Times New Roman"/>
                        </a:rPr>
                        <a:t>regionální</a:t>
                      </a:r>
                      <a:endParaRPr lang="cs-CZ" sz="140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Times New Roman"/>
                          <a:ea typeface="Times New Roman"/>
                        </a:rPr>
                        <a:t>poloha vůči globálnímu vzdušnému a mořskému proudění (od oceánu do vnitrozemí, od hladiny moře po vrcholy hor)</a:t>
                      </a: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Times New Roman"/>
                          <a:ea typeface="Times New Roman"/>
                        </a:rPr>
                        <a:t>vláhově energetická bilance</a:t>
                      </a: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Times New Roman"/>
                          <a:ea typeface="Times New Roman"/>
                        </a:rPr>
                        <a:t>biom (hlavní vegetační společenstva reflektující dlouhodobé vláhové a teplotní poměry území)</a:t>
                      </a: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Times New Roman"/>
                          <a:ea typeface="Times New Roman"/>
                        </a:rPr>
                        <a:t>geom</a:t>
                      </a: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dirty="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5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>
                          <a:latin typeface="Times New Roman"/>
                          <a:ea typeface="Times New Roman"/>
                        </a:rPr>
                        <a:t>chorická</a:t>
                      </a:r>
                      <a:endParaRPr lang="cs-CZ" sz="140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Times New Roman"/>
                          <a:ea typeface="Times New Roman"/>
                        </a:rPr>
                        <a:t>typy a tvary reliéfu (včetně sklonitosti, expozice, vertikální a horizontální členitosti, nadmořské výšky)</a:t>
                      </a: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Times New Roman"/>
                          <a:ea typeface="Times New Roman"/>
                        </a:rPr>
                        <a:t>materiálová a vláhově energetická bilance</a:t>
                      </a: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Times New Roman"/>
                          <a:ea typeface="Times New Roman"/>
                        </a:rPr>
                        <a:t>místní krajina a heterogenní dílčí krajinné jednotky (vč. vegetačního stupně)</a:t>
                      </a: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Krajina</a:t>
                      </a:r>
                      <a:endParaRPr lang="cs-CZ" sz="14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 smtClean="0">
                          <a:latin typeface="Times New Roman"/>
                          <a:ea typeface="Times New Roman"/>
                        </a:rPr>
                        <a:t>geochora</a:t>
                      </a:r>
                      <a:endParaRPr lang="cs-CZ" sz="1400" dirty="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dirty="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3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>
                          <a:latin typeface="Times New Roman"/>
                          <a:ea typeface="Times New Roman"/>
                        </a:rPr>
                        <a:t>topická</a:t>
                      </a:r>
                      <a:endParaRPr lang="cs-CZ" sz="140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Times New Roman"/>
                          <a:ea typeface="Times New Roman"/>
                        </a:rPr>
                        <a:t>klíčová vlastnost dané komponenty krajiny</a:t>
                      </a: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Times New Roman"/>
                          <a:ea typeface="Times New Roman"/>
                        </a:rPr>
                        <a:t>finální geografická materiálová a vláhově energetická bilance</a:t>
                      </a: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Times New Roman"/>
                          <a:ea typeface="Times New Roman"/>
                        </a:rPr>
                        <a:t>biota (ekosystém, biotop) místního společenstva rostlin a živočichů</a:t>
                      </a: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dirty="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dirty="0">
                        <a:latin typeface="Times New Roman"/>
                        <a:ea typeface="Times New Roman"/>
                      </a:endParaRPr>
                    </a:p>
                  </a:txBody>
                  <a:tcPr marL="17211" marR="172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krajiny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Monosystémový</a:t>
            </a:r>
            <a:r>
              <a:rPr lang="cs-CZ" i="1" dirty="0" smtClean="0"/>
              <a:t> model krajiny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6215074" y="1928802"/>
            <a:ext cx="25717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/>
              <a:t> </a:t>
            </a:r>
            <a:r>
              <a:rPr lang="cs-CZ" i="1" dirty="0" err="1"/>
              <a:t>Monosystémový</a:t>
            </a:r>
            <a:r>
              <a:rPr lang="cs-CZ" i="1" dirty="0"/>
              <a:t> model krajiny schematicky představuje stavební komponenty krajiny jako její funkční bloky</a:t>
            </a:r>
            <a:endParaRPr lang="cs-CZ" dirty="0"/>
          </a:p>
        </p:txBody>
      </p:sp>
      <p:pic>
        <p:nvPicPr>
          <p:cNvPr id="53250" name="Picture 2" descr="9_MonoModelC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3" y="1643050"/>
            <a:ext cx="5470263" cy="48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Krajiny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Krajiny se liší vlastnostmi: </a:t>
            </a:r>
            <a:endParaRPr lang="cs-CZ" dirty="0" smtClean="0"/>
          </a:p>
          <a:p>
            <a:pPr lvl="1"/>
            <a:r>
              <a:rPr lang="cs-CZ" dirty="0" smtClean="0"/>
              <a:t>reliéfu,</a:t>
            </a:r>
          </a:p>
          <a:p>
            <a:pPr lvl="1"/>
            <a:r>
              <a:rPr lang="cs-CZ" dirty="0" err="1" smtClean="0"/>
              <a:t>mezoklimatu</a:t>
            </a:r>
            <a:r>
              <a:rPr lang="cs-CZ" dirty="0" smtClean="0"/>
              <a:t>, </a:t>
            </a:r>
          </a:p>
          <a:p>
            <a:pPr lvl="1"/>
            <a:r>
              <a:rPr lang="cs-CZ" dirty="0" smtClean="0"/>
              <a:t>vlhkostními poměry</a:t>
            </a:r>
          </a:p>
          <a:p>
            <a:pPr lvl="1"/>
            <a:r>
              <a:rPr lang="cs-CZ" dirty="0" smtClean="0"/>
              <a:t>půdními poměry</a:t>
            </a:r>
          </a:p>
          <a:p>
            <a:pPr lvl="1"/>
            <a:r>
              <a:rPr lang="cs-CZ" dirty="0" smtClean="0"/>
              <a:t>vegetačním krytem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4274" name="Picture 2" descr="Geo_CHOR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214554"/>
            <a:ext cx="7846321" cy="288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00" name="Rectangle 12"/>
          <p:cNvSpPr>
            <a:spLocks noGrp="1" noChangeArrowheads="1"/>
          </p:cNvSpPr>
          <p:nvPr>
            <p:ph type="title"/>
          </p:nvPr>
        </p:nvSpPr>
        <p:spPr>
          <a:xfrm>
            <a:off x="258763" y="1052513"/>
            <a:ext cx="8885237" cy="1155700"/>
          </a:xfrm>
        </p:spPr>
        <p:txBody>
          <a:bodyPr/>
          <a:lstStyle/>
          <a:p>
            <a:r>
              <a:rPr lang="cs-CZ" b="1">
                <a:latin typeface="Arial" pitchFamily="34" charset="0"/>
              </a:rPr>
              <a:t>Krajina není jenom scenérie</a:t>
            </a:r>
          </a:p>
        </p:txBody>
      </p:sp>
      <p:pic>
        <p:nvPicPr>
          <p:cNvPr id="140297" name="Picture 9" descr="Mor_bran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4938" y="2725738"/>
            <a:ext cx="4371975" cy="2916237"/>
          </a:xfrm>
          <a:noFill/>
          <a:ln/>
        </p:spPr>
      </p:pic>
      <p:pic>
        <p:nvPicPr>
          <p:cNvPr id="140303" name="Picture 15" descr="scenerie_morbrana_pic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59313" y="2724150"/>
            <a:ext cx="4371975" cy="29178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Struktura krajiny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Invariant krajiny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Typologie krajiny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Typy krajiny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 krajiny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/>
          </a:bodyPr>
          <a:lstStyle/>
          <a:p>
            <a:pPr marL="514350" indent="-514350" algn="l"/>
            <a:r>
              <a:rPr lang="cs-CZ" sz="3200" b="1" dirty="0" smtClean="0"/>
              <a:t>Typologický  a  individuální charakter</a:t>
            </a:r>
            <a:r>
              <a:rPr lang="cs-CZ" sz="3200" dirty="0" smtClean="0"/>
              <a:t/>
            </a:r>
            <a:br>
              <a:rPr lang="cs-CZ" sz="3200" dirty="0" smtClean="0"/>
            </a:b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všechny </a:t>
            </a:r>
            <a:r>
              <a:rPr lang="cs-CZ" b="1" dirty="0" smtClean="0"/>
              <a:t>zjištěné krajinné jednotky mohou mít buď </a:t>
            </a:r>
          </a:p>
          <a:p>
            <a:pPr marL="514350" indent="-514350"/>
            <a:r>
              <a:rPr lang="cs-CZ" b="1" dirty="0" smtClean="0"/>
              <a:t>typologický </a:t>
            </a:r>
          </a:p>
          <a:p>
            <a:pPr marL="514350" indent="-514350">
              <a:buNone/>
            </a:pPr>
            <a:r>
              <a:rPr lang="cs-CZ" b="1" dirty="0" smtClean="0"/>
              <a:t>nebo</a:t>
            </a:r>
          </a:p>
          <a:p>
            <a:pPr marL="514350" indent="-514350"/>
            <a:r>
              <a:rPr lang="cs-CZ" b="1" dirty="0" smtClean="0"/>
              <a:t> individuální charakter</a:t>
            </a:r>
            <a:endParaRPr lang="cs-CZ" dirty="0" smtClean="0"/>
          </a:p>
          <a:p>
            <a:r>
              <a:rPr lang="cs-CZ" dirty="0" smtClean="0"/>
              <a:t>(bez ohledu na rozlišovací úroveň - </a:t>
            </a:r>
            <a:r>
              <a:rPr lang="cs-CZ" dirty="0" err="1" smtClean="0"/>
              <a:t>úroveň</a:t>
            </a:r>
            <a:r>
              <a:rPr lang="cs-CZ" dirty="0" smtClean="0"/>
              <a:t> diferenciace krajinné sféry Země,) 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Struktura krajiny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889000"/>
            <a:ext cx="8885237" cy="739775"/>
          </a:xfrm>
        </p:spPr>
        <p:txBody>
          <a:bodyPr/>
          <a:lstStyle/>
          <a:p>
            <a:r>
              <a:rPr lang="cs-CZ" sz="4000" b="1">
                <a:latin typeface="Arial" pitchFamily="34" charset="0"/>
              </a:rPr>
              <a:t>Struktura krajiny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773238"/>
            <a:ext cx="8645525" cy="508476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>
                <a:latin typeface="Arial" pitchFamily="34" charset="0"/>
              </a:rPr>
              <a:t>Je dána vzájemným poměrem a uspořádáním stavebních součástí krajiny a charakterem vztahů, resp. vazeb mezi nimi.</a:t>
            </a:r>
          </a:p>
          <a:p>
            <a:pPr>
              <a:buFont typeface="Wingdings" pitchFamily="2" charset="2"/>
              <a:buNone/>
            </a:pPr>
            <a:r>
              <a:rPr lang="cs-CZ">
                <a:latin typeface="Arial" pitchFamily="34" charset="0"/>
              </a:rPr>
              <a:t>Je základní rozlišovací a definiční vlastností každé krajiny.</a:t>
            </a:r>
          </a:p>
          <a:p>
            <a:pPr>
              <a:buFont typeface="Wingdings" pitchFamily="2" charset="2"/>
              <a:buNone/>
            </a:pPr>
            <a:r>
              <a:rPr lang="cs-CZ">
                <a:latin typeface="Arial" pitchFamily="34" charset="0"/>
              </a:rPr>
              <a:t>Má vždy tři stránky: prostorovou, funkcionální a časovou.</a:t>
            </a:r>
          </a:p>
          <a:p>
            <a:pPr>
              <a:buFont typeface="Wingdings" pitchFamily="2" charset="2"/>
              <a:buNone/>
            </a:pPr>
            <a:r>
              <a:rPr lang="cs-CZ">
                <a:latin typeface="Arial" pitchFamily="34" charset="0"/>
              </a:rPr>
              <a:t>Složitost struktur je rozmanitá jak v přírodní, tak v kulturní krajině.</a:t>
            </a:r>
          </a:p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Rectangle 4"/>
          <p:cNvSpPr>
            <a:spLocks noGrp="1" noChangeArrowheads="1"/>
          </p:cNvSpPr>
          <p:nvPr>
            <p:ph type="title"/>
          </p:nvPr>
        </p:nvSpPr>
        <p:spPr>
          <a:xfrm>
            <a:off x="134938" y="692150"/>
            <a:ext cx="8885237" cy="649288"/>
          </a:xfrm>
        </p:spPr>
        <p:txBody>
          <a:bodyPr>
            <a:normAutofit fontScale="90000"/>
          </a:bodyPr>
          <a:lstStyle/>
          <a:p>
            <a:r>
              <a:rPr lang="cs-CZ" sz="4000" b="1">
                <a:latin typeface="Arial" pitchFamily="34" charset="0"/>
              </a:rPr>
              <a:t>Struktura současné kulturní krajiny</a:t>
            </a:r>
          </a:p>
        </p:txBody>
      </p:sp>
      <p:pic>
        <p:nvPicPr>
          <p:cNvPr id="77841" name="Picture 17" descr="StMGeoSy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341438"/>
            <a:ext cx="4140200" cy="3503612"/>
          </a:xfrm>
          <a:noFill/>
          <a:ln/>
        </p:spPr>
      </p:pic>
      <p:pic>
        <p:nvPicPr>
          <p:cNvPr id="77844" name="Picture 20" descr="C:\kolejka\obrazky\habitat\stmluse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727014" y="2116138"/>
            <a:ext cx="2236572" cy="1990725"/>
          </a:xfrm>
          <a:noFill/>
          <a:ln/>
        </p:spPr>
      </p:pic>
      <p:pic>
        <p:nvPicPr>
          <p:cNvPr id="77846" name="Picture 22" descr="C:\kolejka\obrazky\habitat\limity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886200" y="3397250"/>
            <a:ext cx="3949700" cy="3460750"/>
          </a:xfrm>
          <a:noFill/>
          <a:ln/>
        </p:spPr>
      </p:pic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0" y="5084763"/>
            <a:ext cx="4572000" cy="1768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cs-CZ" sz="2000" b="1">
                <a:latin typeface="Arial" pitchFamily="34" charset="0"/>
              </a:rPr>
              <a:t>Typy struktury: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cs-CZ" sz="2000" b="1">
                <a:latin typeface="Arial" pitchFamily="34" charset="0"/>
              </a:rPr>
              <a:t>Přírodní – primární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cs-CZ" sz="2000" b="1">
                <a:latin typeface="Arial" pitchFamily="34" charset="0"/>
              </a:rPr>
              <a:t>Hospodářská – sekundární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cs-CZ" sz="2000" b="1">
                <a:latin typeface="Arial" pitchFamily="34" charset="0"/>
              </a:rPr>
              <a:t>Humánní - terciérní</a:t>
            </a:r>
          </a:p>
        </p:txBody>
      </p:sp>
      <p:sp>
        <p:nvSpPr>
          <p:cNvPr id="77842" name="Line 18"/>
          <p:cNvSpPr>
            <a:spLocks noChangeShapeType="1"/>
          </p:cNvSpPr>
          <p:nvPr/>
        </p:nvSpPr>
        <p:spPr bwMode="auto">
          <a:xfrm flipH="1" flipV="1">
            <a:off x="1476375" y="2924175"/>
            <a:ext cx="1008063" cy="2592388"/>
          </a:xfrm>
          <a:prstGeom prst="line">
            <a:avLst/>
          </a:prstGeom>
          <a:noFill/>
          <a:ln w="57150" cap="sq">
            <a:solidFill>
              <a:srgbClr val="FF0066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  <p:sp>
        <p:nvSpPr>
          <p:cNvPr id="77847" name="Line 23"/>
          <p:cNvSpPr>
            <a:spLocks noChangeShapeType="1"/>
          </p:cNvSpPr>
          <p:nvPr/>
        </p:nvSpPr>
        <p:spPr bwMode="auto">
          <a:xfrm flipV="1">
            <a:off x="3276600" y="2819400"/>
            <a:ext cx="2895600" cy="3200400"/>
          </a:xfrm>
          <a:prstGeom prst="line">
            <a:avLst/>
          </a:prstGeom>
          <a:noFill/>
          <a:ln w="57150" cap="sq">
            <a:solidFill>
              <a:srgbClr val="FF0066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  <p:sp>
        <p:nvSpPr>
          <p:cNvPr id="77848" name="Line 24"/>
          <p:cNvSpPr>
            <a:spLocks noChangeShapeType="1"/>
          </p:cNvSpPr>
          <p:nvPr/>
        </p:nvSpPr>
        <p:spPr bwMode="auto">
          <a:xfrm flipV="1">
            <a:off x="3048000" y="6248400"/>
            <a:ext cx="1905000" cy="457200"/>
          </a:xfrm>
          <a:prstGeom prst="line">
            <a:avLst/>
          </a:prstGeom>
          <a:noFill/>
          <a:ln w="57150" cap="sq">
            <a:solidFill>
              <a:srgbClr val="FF0066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889000"/>
            <a:ext cx="8885237" cy="595313"/>
          </a:xfrm>
        </p:spPr>
        <p:txBody>
          <a:bodyPr>
            <a:normAutofit fontScale="90000"/>
          </a:bodyPr>
          <a:lstStyle/>
          <a:p>
            <a:r>
              <a:rPr lang="cs-CZ" sz="4000" b="1">
                <a:latin typeface="Arial" pitchFamily="34" charset="0"/>
              </a:rPr>
              <a:t>Přírodní struktura krajiny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4938" y="1700213"/>
            <a:ext cx="8685212" cy="2089150"/>
          </a:xfrm>
        </p:spPr>
        <p:txBody>
          <a:bodyPr/>
          <a:lstStyle/>
          <a:p>
            <a:pPr marL="609600" indent="-609600">
              <a:buFont typeface="Wingdings" pitchFamily="2" charset="2"/>
              <a:buNone/>
            </a:pPr>
            <a:r>
              <a:rPr lang="cs-CZ" sz="2800" b="1">
                <a:latin typeface="Arial" pitchFamily="34" charset="0"/>
              </a:rPr>
              <a:t>Aspekty:      Prostorový</a:t>
            </a:r>
          </a:p>
          <a:p>
            <a:pPr marL="609600" indent="-609600">
              <a:buFont typeface="Wingdings" pitchFamily="2" charset="2"/>
              <a:buNone/>
            </a:pPr>
            <a:r>
              <a:rPr lang="cs-CZ" sz="2800" b="1">
                <a:latin typeface="Arial" pitchFamily="34" charset="0"/>
              </a:rPr>
              <a:t>Komponentní stavba = vertikální struktura</a:t>
            </a:r>
          </a:p>
        </p:txBody>
      </p:sp>
      <p:pic>
        <p:nvPicPr>
          <p:cNvPr id="82951" name="Picture 7" descr="MODEL1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909147" y="2116138"/>
            <a:ext cx="1872306" cy="1990725"/>
          </a:xfrm>
          <a:noFill/>
          <a:ln/>
        </p:spPr>
      </p:pic>
      <p:pic>
        <p:nvPicPr>
          <p:cNvPr id="82952" name="Picture 8" descr="rezy_co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2700338"/>
            <a:ext cx="4679950" cy="4157662"/>
          </a:xfrm>
          <a:noFill/>
          <a:ln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Krajina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Krajina je životním prostředím člověka a ostatních organismů. </a:t>
            </a:r>
            <a:endParaRPr lang="cs-CZ" dirty="0" smtClean="0"/>
          </a:p>
          <a:p>
            <a:r>
              <a:rPr lang="cs-CZ" dirty="0" smtClean="0"/>
              <a:t>Krajinu </a:t>
            </a:r>
            <a:r>
              <a:rPr lang="cs-CZ" dirty="0" smtClean="0"/>
              <a:t>tvoří její jednotlivé </a:t>
            </a:r>
            <a:r>
              <a:rPr lang="cs-CZ" b="1" dirty="0" smtClean="0"/>
              <a:t>přírodní složky (voda, vzduch, energie, geologický podklad s reliéfem, půdy a biota</a:t>
            </a:r>
            <a:r>
              <a:rPr lang="cs-CZ" dirty="0" smtClean="0"/>
              <a:t>) a udržují, resp. vyvíjí se díky působení </a:t>
            </a:r>
            <a:r>
              <a:rPr lang="cs-CZ" b="1" dirty="0" smtClean="0"/>
              <a:t>přirozených procesů</a:t>
            </a:r>
            <a:r>
              <a:rPr lang="cs-CZ" dirty="0" smtClean="0"/>
              <a:t>. </a:t>
            </a:r>
            <a:endParaRPr lang="cs-CZ" dirty="0" smtClean="0"/>
          </a:p>
          <a:p>
            <a:r>
              <a:rPr lang="cs-CZ" dirty="0" smtClean="0"/>
              <a:t>V </a:t>
            </a:r>
            <a:r>
              <a:rPr lang="cs-CZ" dirty="0" smtClean="0"/>
              <a:t>krajině se vyskytují dále výtvory člověka a působí jeho aktivity. </a:t>
            </a:r>
            <a:endParaRPr lang="cs-CZ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692150"/>
            <a:ext cx="8885237" cy="792163"/>
          </a:xfrm>
        </p:spPr>
        <p:txBody>
          <a:bodyPr>
            <a:normAutofit fontScale="90000"/>
          </a:bodyPr>
          <a:lstStyle/>
          <a:p>
            <a:r>
              <a:rPr lang="cs-CZ" b="1">
                <a:latin typeface="Arial" pitchFamily="34" charset="0"/>
              </a:rPr>
              <a:t>Přírodní struktura krajiny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4938" y="1557338"/>
            <a:ext cx="4941887" cy="165576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800" b="1">
                <a:latin typeface="Arial" pitchFamily="34" charset="0"/>
              </a:rPr>
              <a:t>Aspekty:      Prostorový</a:t>
            </a:r>
          </a:p>
          <a:p>
            <a:pPr>
              <a:buFont typeface="Wingdings" pitchFamily="2" charset="2"/>
              <a:buNone/>
            </a:pPr>
            <a:r>
              <a:rPr lang="cs-CZ" sz="2800" b="1">
                <a:latin typeface="Arial" pitchFamily="34" charset="0"/>
              </a:rPr>
              <a:t>Územní stavba = horizontální struktura</a:t>
            </a:r>
          </a:p>
          <a:p>
            <a:pPr>
              <a:buFont typeface="Wingdings" pitchFamily="2" charset="2"/>
              <a:buNone/>
            </a:pPr>
            <a:endParaRPr lang="cs-CZ" sz="2800"/>
          </a:p>
        </p:txBody>
      </p:sp>
      <p:pic>
        <p:nvPicPr>
          <p:cNvPr id="86020" name="Picture 4" descr="10_podyji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133592" y="2207768"/>
            <a:ext cx="1423416" cy="1807464"/>
          </a:xfrm>
          <a:noFill/>
          <a:ln/>
        </p:spPr>
      </p:pic>
      <p:pic>
        <p:nvPicPr>
          <p:cNvPr id="86022" name="Picture 6" descr="MODEL1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3068638"/>
            <a:ext cx="1625600" cy="1728787"/>
          </a:xfrm>
          <a:noFill/>
          <a:ln/>
        </p:spPr>
      </p:pic>
      <p:pic>
        <p:nvPicPr>
          <p:cNvPr id="86024" name="Picture 8" descr="MODEL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3068638"/>
            <a:ext cx="1670050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25" name="Picture 9" descr="MODEL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5084763"/>
            <a:ext cx="1666875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26" name="Picture 10" descr="MODEL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4763"/>
            <a:ext cx="1666875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027" name="Line 11"/>
          <p:cNvSpPr>
            <a:spLocks noChangeShapeType="1"/>
          </p:cNvSpPr>
          <p:nvPr/>
        </p:nvSpPr>
        <p:spPr bwMode="auto">
          <a:xfrm flipV="1">
            <a:off x="1258888" y="2924175"/>
            <a:ext cx="6408737" cy="360363"/>
          </a:xfrm>
          <a:prstGeom prst="line">
            <a:avLst/>
          </a:prstGeom>
          <a:noFill/>
          <a:ln w="57150" cap="sq">
            <a:solidFill>
              <a:srgbClr val="FF0066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  <p:sp>
        <p:nvSpPr>
          <p:cNvPr id="86028" name="Line 12"/>
          <p:cNvSpPr>
            <a:spLocks noChangeShapeType="1"/>
          </p:cNvSpPr>
          <p:nvPr/>
        </p:nvSpPr>
        <p:spPr bwMode="auto">
          <a:xfrm>
            <a:off x="3657600" y="4114800"/>
            <a:ext cx="2362200" cy="0"/>
          </a:xfrm>
          <a:prstGeom prst="line">
            <a:avLst/>
          </a:prstGeom>
          <a:noFill/>
          <a:ln w="57150" cap="sq">
            <a:solidFill>
              <a:srgbClr val="FF0066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  <p:sp>
        <p:nvSpPr>
          <p:cNvPr id="86029" name="Line 13"/>
          <p:cNvSpPr>
            <a:spLocks noChangeShapeType="1"/>
          </p:cNvSpPr>
          <p:nvPr/>
        </p:nvSpPr>
        <p:spPr bwMode="auto">
          <a:xfrm flipV="1">
            <a:off x="1331913" y="5084763"/>
            <a:ext cx="6119812" cy="144462"/>
          </a:xfrm>
          <a:prstGeom prst="line">
            <a:avLst/>
          </a:prstGeom>
          <a:noFill/>
          <a:ln w="57150" cap="sq">
            <a:solidFill>
              <a:srgbClr val="FF0066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  <p:sp>
        <p:nvSpPr>
          <p:cNvPr id="86031" name="Line 15"/>
          <p:cNvSpPr>
            <a:spLocks noChangeShapeType="1"/>
          </p:cNvSpPr>
          <p:nvPr/>
        </p:nvSpPr>
        <p:spPr bwMode="auto">
          <a:xfrm flipV="1">
            <a:off x="3419475" y="6453188"/>
            <a:ext cx="2592388" cy="71437"/>
          </a:xfrm>
          <a:prstGeom prst="line">
            <a:avLst/>
          </a:prstGeom>
          <a:noFill/>
          <a:ln w="57150" cap="sq">
            <a:solidFill>
              <a:srgbClr val="FF0066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889000"/>
            <a:ext cx="8885237" cy="811213"/>
          </a:xfrm>
        </p:spPr>
        <p:txBody>
          <a:bodyPr/>
          <a:lstStyle/>
          <a:p>
            <a:r>
              <a:rPr lang="cs-CZ" b="1">
                <a:latin typeface="Arial" pitchFamily="34" charset="0"/>
              </a:rPr>
              <a:t>Přírodní struktura krajiny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4938" y="2116138"/>
            <a:ext cx="4005262" cy="413543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800" b="1">
                <a:latin typeface="Arial" pitchFamily="34" charset="0"/>
              </a:rPr>
              <a:t>Aspekty:      Prostorový</a:t>
            </a:r>
          </a:p>
          <a:p>
            <a:pPr>
              <a:buFont typeface="Wingdings" pitchFamily="2" charset="2"/>
              <a:buNone/>
            </a:pPr>
            <a:r>
              <a:rPr lang="cs-CZ" sz="2800" b="1">
                <a:latin typeface="Arial" pitchFamily="34" charset="0"/>
              </a:rPr>
              <a:t>Územní stavba = horizontální struktura</a:t>
            </a:r>
          </a:p>
          <a:p>
            <a:pPr>
              <a:buFont typeface="Wingdings" pitchFamily="2" charset="2"/>
              <a:buNone/>
            </a:pPr>
            <a:endParaRPr lang="cs-CZ" sz="2800"/>
          </a:p>
        </p:txBody>
      </p:sp>
      <p:pic>
        <p:nvPicPr>
          <p:cNvPr id="89092" name="Picture 4" descr="1IntegrNatu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32138" y="1844675"/>
            <a:ext cx="6011862" cy="5013325"/>
          </a:xfrm>
          <a:noFill/>
          <a:ln/>
        </p:spPr>
      </p:pic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5724525" y="1828800"/>
            <a:ext cx="3419475" cy="663575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9095" name="Text Box 7"/>
          <p:cNvSpPr txBox="1">
            <a:spLocks noChangeArrowheads="1"/>
          </p:cNvSpPr>
          <p:nvPr/>
        </p:nvSpPr>
        <p:spPr bwMode="auto">
          <a:xfrm>
            <a:off x="5715000" y="1752600"/>
            <a:ext cx="3429000" cy="8255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>
                <a:solidFill>
                  <a:schemeClr val="bg2"/>
                </a:solidFill>
                <a:latin typeface="Arial" pitchFamily="34" charset="0"/>
              </a:rPr>
              <a:t>každá stejnorodá krajinná jednotka má jedinou vertikální strukturu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692150"/>
            <a:ext cx="8885237" cy="1152525"/>
          </a:xfrm>
        </p:spPr>
        <p:txBody>
          <a:bodyPr/>
          <a:lstStyle/>
          <a:p>
            <a:r>
              <a:rPr lang="cs-CZ" b="1">
                <a:latin typeface="Arial" pitchFamily="34" charset="0"/>
              </a:rPr>
              <a:t>Přírodní struktura krajiny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4938" y="2116138"/>
            <a:ext cx="3429000" cy="413543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800" b="1">
                <a:latin typeface="Arial" pitchFamily="34" charset="0"/>
              </a:rPr>
              <a:t>Aspekty:      Funkcionální</a:t>
            </a:r>
          </a:p>
          <a:p>
            <a:pPr>
              <a:buFont typeface="Wingdings" pitchFamily="2" charset="2"/>
              <a:buNone/>
            </a:pPr>
            <a:r>
              <a:rPr lang="cs-CZ" sz="2800" b="1">
                <a:latin typeface="Arial" pitchFamily="34" charset="0"/>
              </a:rPr>
              <a:t>Bloková stavba = rozdělení rolí</a:t>
            </a:r>
            <a:endParaRPr lang="cs-CZ" sz="2800"/>
          </a:p>
        </p:txBody>
      </p:sp>
      <p:pic>
        <p:nvPicPr>
          <p:cNvPr id="91143" name="Picture 7" descr="3Bloky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76600" y="1844675"/>
            <a:ext cx="5867400" cy="5013325"/>
          </a:xfrm>
          <a:noFill/>
          <a:ln/>
        </p:spPr>
      </p:pic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0" y="5013325"/>
            <a:ext cx="3203575" cy="15525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latin typeface="Arial" pitchFamily="34" charset="0"/>
              </a:rPr>
              <a:t>Každá krajinná jednotka plní určitou roli v krajinném systému svého okolí.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889000"/>
            <a:ext cx="4868862" cy="1155700"/>
          </a:xfrm>
        </p:spPr>
        <p:txBody>
          <a:bodyPr>
            <a:normAutofit fontScale="90000"/>
          </a:bodyPr>
          <a:lstStyle/>
          <a:p>
            <a:pPr algn="l"/>
            <a:r>
              <a:rPr lang="cs-CZ" sz="4000" b="1">
                <a:latin typeface="Arial" pitchFamily="34" charset="0"/>
              </a:rPr>
              <a:t>Přírodní struktura krajiny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133600"/>
            <a:ext cx="4371975" cy="24479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800" b="1">
                <a:latin typeface="Arial" pitchFamily="34" charset="0"/>
              </a:rPr>
              <a:t>Aspekty:      Časový</a:t>
            </a:r>
          </a:p>
          <a:p>
            <a:pPr>
              <a:buFont typeface="Wingdings" pitchFamily="2" charset="2"/>
              <a:buNone/>
            </a:pPr>
            <a:r>
              <a:rPr lang="cs-CZ" sz="2800" b="1">
                <a:latin typeface="Arial" pitchFamily="34" charset="0"/>
              </a:rPr>
              <a:t>Posloupnost stavů = sebezáchova krajiny a současně směřování k neodvratné změně.</a:t>
            </a:r>
            <a:endParaRPr lang="cs-CZ" sz="2800"/>
          </a:p>
          <a:p>
            <a:pPr>
              <a:buFont typeface="Wingdings" pitchFamily="2" charset="2"/>
              <a:buNone/>
            </a:pPr>
            <a:endParaRPr lang="cs-CZ" sz="2800"/>
          </a:p>
        </p:txBody>
      </p:sp>
      <p:pic>
        <p:nvPicPr>
          <p:cNvPr id="93188" name="Picture 4" descr="Snytko_model_co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3438" y="981075"/>
            <a:ext cx="4500562" cy="5876925"/>
          </a:xfrm>
          <a:noFill/>
          <a:ln/>
        </p:spPr>
      </p:pic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0" y="5516563"/>
            <a:ext cx="4427538" cy="822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i="1">
                <a:latin typeface="Arial" pitchFamily="34" charset="0"/>
              </a:rPr>
              <a:t>Roční období, povětrnostní singularity, části dnes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8763" y="476250"/>
            <a:ext cx="8885237" cy="1008063"/>
          </a:xfrm>
        </p:spPr>
        <p:txBody>
          <a:bodyPr/>
          <a:lstStyle/>
          <a:p>
            <a:pPr algn="l"/>
            <a:r>
              <a:rPr lang="cs-CZ" b="1">
                <a:latin typeface="Arial" pitchFamily="34" charset="0"/>
              </a:rPr>
              <a:t>Ekonomická struktura krajiny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84313"/>
            <a:ext cx="8316913" cy="129698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800" b="1">
                <a:latin typeface="Arial" pitchFamily="34" charset="0"/>
              </a:rPr>
              <a:t>Aspekty:      Prostorový</a:t>
            </a:r>
          </a:p>
          <a:p>
            <a:pPr>
              <a:buFont typeface="Wingdings" pitchFamily="2" charset="2"/>
              <a:buNone/>
            </a:pPr>
            <a:r>
              <a:rPr lang="cs-CZ" sz="2800" b="1">
                <a:latin typeface="Arial" pitchFamily="34" charset="0"/>
              </a:rPr>
              <a:t>Mozaika využití ploch = land use</a:t>
            </a:r>
          </a:p>
          <a:p>
            <a:pPr>
              <a:buFont typeface="Wingdings" pitchFamily="2" charset="2"/>
              <a:buNone/>
            </a:pPr>
            <a:endParaRPr lang="cs-CZ" sz="2800"/>
          </a:p>
          <a:p>
            <a:pPr>
              <a:buFont typeface="Wingdings" pitchFamily="2" charset="2"/>
              <a:buNone/>
            </a:pPr>
            <a:endParaRPr lang="cs-CZ" sz="2800"/>
          </a:p>
        </p:txBody>
      </p:sp>
      <p:pic>
        <p:nvPicPr>
          <p:cNvPr id="95239" name="Picture 7" descr="dedictvi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35150" y="2595563"/>
            <a:ext cx="7308850" cy="4262437"/>
          </a:xfrm>
          <a:noFill/>
          <a:ln/>
        </p:spPr>
      </p:pic>
      <p:sp>
        <p:nvSpPr>
          <p:cNvPr id="95240" name="Text Box 8"/>
          <p:cNvSpPr txBox="1">
            <a:spLocks noChangeArrowheads="1"/>
          </p:cNvSpPr>
          <p:nvPr/>
        </p:nvSpPr>
        <p:spPr bwMode="auto">
          <a:xfrm>
            <a:off x="0" y="4365625"/>
            <a:ext cx="1763713" cy="24415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 b="1">
                <a:latin typeface="Arial" pitchFamily="34" charset="0"/>
              </a:rPr>
              <a:t>Aspekt časový:</a:t>
            </a:r>
          </a:p>
          <a:p>
            <a:pPr>
              <a:spcBef>
                <a:spcPct val="50000"/>
              </a:spcBef>
            </a:pPr>
            <a:r>
              <a:rPr lang="cs-CZ" sz="2800" b="1">
                <a:latin typeface="Arial" pitchFamily="34" charset="0"/>
              </a:rPr>
              <a:t>Sezónní aktivity člověka</a:t>
            </a:r>
          </a:p>
        </p:txBody>
      </p:sp>
      <p:sp>
        <p:nvSpPr>
          <p:cNvPr id="95241" name="Text Box 9"/>
          <p:cNvSpPr txBox="1">
            <a:spLocks noChangeArrowheads="1"/>
          </p:cNvSpPr>
          <p:nvPr/>
        </p:nvSpPr>
        <p:spPr bwMode="auto">
          <a:xfrm>
            <a:off x="6443663" y="1412875"/>
            <a:ext cx="2700337" cy="20145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 b="1">
                <a:latin typeface="Arial" pitchFamily="34" charset="0"/>
              </a:rPr>
              <a:t>Aspekt funkcionální:</a:t>
            </a:r>
          </a:p>
          <a:p>
            <a:pPr>
              <a:spcBef>
                <a:spcPct val="50000"/>
              </a:spcBef>
            </a:pPr>
            <a:r>
              <a:rPr lang="cs-CZ" sz="2800" b="1">
                <a:latin typeface="Arial" pitchFamily="34" charset="0"/>
              </a:rPr>
              <a:t>Role plochy v hospodářství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692150"/>
            <a:ext cx="7977187" cy="576263"/>
          </a:xfrm>
        </p:spPr>
        <p:txBody>
          <a:bodyPr>
            <a:normAutofit fontScale="90000"/>
          </a:bodyPr>
          <a:lstStyle/>
          <a:p>
            <a:r>
              <a:rPr lang="cs-CZ" sz="4000" b="1">
                <a:latin typeface="Arial" pitchFamily="34" charset="0"/>
              </a:rPr>
              <a:t>Humánní struktura krajiny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43000"/>
            <a:ext cx="5867400" cy="16859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000" b="1">
                <a:latin typeface="Arial" pitchFamily="34" charset="0"/>
              </a:rPr>
              <a:t>Aspekty:      Prostorový</a:t>
            </a:r>
          </a:p>
          <a:p>
            <a:pPr>
              <a:buFont typeface="Wingdings" pitchFamily="2" charset="2"/>
              <a:buNone/>
            </a:pPr>
            <a:r>
              <a:rPr lang="cs-CZ" sz="2000" b="1">
                <a:latin typeface="Arial" pitchFamily="34" charset="0"/>
              </a:rPr>
              <a:t>Prostorové rozmístění zájmů a omezení = sociální a rozvojové limity</a:t>
            </a:r>
          </a:p>
        </p:txBody>
      </p:sp>
      <p:pic>
        <p:nvPicPr>
          <p:cNvPr id="97288" name="Picture 8" descr="D:\cast2\Obrazky\Telc\T3limit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66950"/>
            <a:ext cx="5334000" cy="4591050"/>
          </a:xfrm>
          <a:prstGeom prst="rect">
            <a:avLst/>
          </a:prstGeom>
          <a:noFill/>
        </p:spPr>
      </p:pic>
      <p:sp>
        <p:nvSpPr>
          <p:cNvPr id="97289" name="Text Box 9"/>
          <p:cNvSpPr txBox="1">
            <a:spLocks noChangeArrowheads="1"/>
          </p:cNvSpPr>
          <p:nvPr/>
        </p:nvSpPr>
        <p:spPr bwMode="auto">
          <a:xfrm>
            <a:off x="5943600" y="1905000"/>
            <a:ext cx="3200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b="1" i="1">
                <a:latin typeface="Arial" pitchFamily="34" charset="0"/>
              </a:rPr>
              <a:t>zájmy státu (příroda, infrastruktura)</a:t>
            </a:r>
          </a:p>
        </p:txBody>
      </p: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6096000" y="2667000"/>
            <a:ext cx="3048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b="1" i="1">
                <a:latin typeface="Arial" pitchFamily="34" charset="0"/>
              </a:rPr>
              <a:t>regionální a obecní zájmy (voda)</a:t>
            </a: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5867400" y="4724400"/>
            <a:ext cx="3124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b="1" i="1">
                <a:latin typeface="Arial" pitchFamily="34" charset="0"/>
              </a:rPr>
              <a:t>investiční zájmy a limity, stavební uzávěry</a:t>
            </a:r>
          </a:p>
        </p:txBody>
      </p:sp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6019800" y="6035675"/>
            <a:ext cx="2514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b="1" i="1">
                <a:latin typeface="Arial" pitchFamily="34" charset="0"/>
              </a:rPr>
              <a:t>individuální zájmy</a:t>
            </a:r>
          </a:p>
        </p:txBody>
      </p:sp>
      <p:sp>
        <p:nvSpPr>
          <p:cNvPr id="97293" name="Line 13"/>
          <p:cNvSpPr>
            <a:spLocks noChangeShapeType="1"/>
          </p:cNvSpPr>
          <p:nvPr/>
        </p:nvSpPr>
        <p:spPr bwMode="auto">
          <a:xfrm flipV="1">
            <a:off x="2590800" y="2362200"/>
            <a:ext cx="3200400" cy="15240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7294" name="Line 14"/>
          <p:cNvSpPr>
            <a:spLocks noChangeShapeType="1"/>
          </p:cNvSpPr>
          <p:nvPr/>
        </p:nvSpPr>
        <p:spPr bwMode="auto">
          <a:xfrm flipV="1">
            <a:off x="2590800" y="3124200"/>
            <a:ext cx="3505200" cy="9144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7295" name="Line 15"/>
          <p:cNvSpPr>
            <a:spLocks noChangeShapeType="1"/>
          </p:cNvSpPr>
          <p:nvPr/>
        </p:nvSpPr>
        <p:spPr bwMode="auto">
          <a:xfrm flipV="1">
            <a:off x="2590800" y="4038600"/>
            <a:ext cx="3352800" cy="1524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7296" name="Line 16"/>
          <p:cNvSpPr>
            <a:spLocks noChangeShapeType="1"/>
          </p:cNvSpPr>
          <p:nvPr/>
        </p:nvSpPr>
        <p:spPr bwMode="auto">
          <a:xfrm>
            <a:off x="2590800" y="4343400"/>
            <a:ext cx="3352800" cy="7620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7297" name="Line 17"/>
          <p:cNvSpPr>
            <a:spLocks noChangeShapeType="1"/>
          </p:cNvSpPr>
          <p:nvPr/>
        </p:nvSpPr>
        <p:spPr bwMode="auto">
          <a:xfrm>
            <a:off x="2590800" y="4495800"/>
            <a:ext cx="3429000" cy="19050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7298" name="Text Box 18"/>
          <p:cNvSpPr txBox="1">
            <a:spLocks noChangeArrowheads="1"/>
          </p:cNvSpPr>
          <p:nvPr/>
        </p:nvSpPr>
        <p:spPr bwMode="auto">
          <a:xfrm>
            <a:off x="5867400" y="3505200"/>
            <a:ext cx="32766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b="1" i="1">
                <a:latin typeface="Arial" pitchFamily="34" charset="0"/>
              </a:rPr>
              <a:t>technická a technologická omezení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889000"/>
            <a:ext cx="8885237" cy="884238"/>
          </a:xfrm>
        </p:spPr>
        <p:txBody>
          <a:bodyPr/>
          <a:lstStyle/>
          <a:p>
            <a:pPr algn="l"/>
            <a:r>
              <a:rPr lang="cs-CZ" b="1">
                <a:latin typeface="Arial" pitchFamily="34" charset="0"/>
              </a:rPr>
              <a:t>Krajiny dneška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sz="2800" b="1">
                <a:latin typeface="Arial" pitchFamily="34" charset="0"/>
              </a:rPr>
              <a:t>PŘÍRODNÍ KRAJINA – vznikla a vyvíjí se jen účinkem přírodních faktorů bez účasti člověka.</a:t>
            </a:r>
          </a:p>
        </p:txBody>
      </p:sp>
      <p:pic>
        <p:nvPicPr>
          <p:cNvPr id="58372" name="Picture 4" descr="PICT0101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59338" y="836613"/>
            <a:ext cx="4284662" cy="3213100"/>
          </a:xfrm>
          <a:noFill/>
          <a:ln/>
        </p:spPr>
      </p:pic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323850" y="4437063"/>
            <a:ext cx="4392613" cy="19177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i="1">
                <a:latin typeface="Arial" pitchFamily="34" charset="0"/>
              </a:rPr>
              <a:t>Pouště, polární a subpolární oblasti, severský a tropický les, vysokohoří, mokřady, stepi v chráněných územích i mimo ně, velké NP.</a:t>
            </a:r>
          </a:p>
        </p:txBody>
      </p:sp>
      <p:pic>
        <p:nvPicPr>
          <p:cNvPr id="58375" name="Picture 7" descr="DSCF46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59338" y="3643313"/>
            <a:ext cx="4284662" cy="321468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>
                <a:latin typeface="Arial" pitchFamily="34" charset="0"/>
              </a:rPr>
              <a:t>Krajiny dneška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sz="2800" b="1">
                <a:latin typeface="Arial" pitchFamily="34" charset="0"/>
              </a:rPr>
              <a:t>PŘÍRODĚ BLÍZKÁ KRAJINA</a:t>
            </a:r>
            <a:r>
              <a:rPr lang="cs-CZ" sz="2800"/>
              <a:t> </a:t>
            </a:r>
            <a:r>
              <a:rPr lang="cs-CZ" sz="2800" b="1">
                <a:latin typeface="Arial" pitchFamily="34" charset="0"/>
              </a:rPr>
              <a:t>– vznikla za minulé spoluúčasti člověka, nyní se vyvíjí jen účinkem přírodních faktorů.</a:t>
            </a:r>
          </a:p>
          <a:p>
            <a:endParaRPr lang="cs-CZ" sz="2800"/>
          </a:p>
        </p:txBody>
      </p:sp>
      <p:pic>
        <p:nvPicPr>
          <p:cNvPr id="62468" name="Picture 4" descr="poskozLesSumav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41950" y="765175"/>
            <a:ext cx="3702050" cy="6092825"/>
          </a:xfrm>
          <a:noFill/>
          <a:ln/>
        </p:spPr>
      </p:pic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0" y="5445125"/>
            <a:ext cx="5292725" cy="11874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i="1">
                <a:latin typeface="Arial" pitchFamily="34" charset="0"/>
              </a:rPr>
              <a:t>Středoevropské, západoevropské a balkánské NP, naše NPR a PR, NPP a PP.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>
                <a:latin typeface="Arial" pitchFamily="34" charset="0"/>
              </a:rPr>
              <a:t>Krajiny dneška</a:t>
            </a:r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400" b="1">
                <a:latin typeface="Arial" pitchFamily="34" charset="0"/>
              </a:rPr>
              <a:t>KULTURNÍ KRAJINA – PRODUKČNÍ – vznikla, udržuje se či mění vlivem přírodních faktorů za aktivní spoluúčasti člověka, který odebírá část produkce vznikající využíváním přírodních vlastností a procesů v území. Člověk pak do krajiny odkládá své výtvory.</a:t>
            </a:r>
          </a:p>
        </p:txBody>
      </p:sp>
      <p:pic>
        <p:nvPicPr>
          <p:cNvPr id="64520" name="Picture 8" descr="Radišov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27538" y="765175"/>
            <a:ext cx="4716462" cy="3286125"/>
          </a:xfrm>
          <a:noFill/>
          <a:ln/>
        </p:spPr>
      </p:pic>
      <p:pic>
        <p:nvPicPr>
          <p:cNvPr id="64522" name="Picture 10" descr="Telcsko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7538" y="3709988"/>
            <a:ext cx="4716462" cy="3148012"/>
          </a:xfrm>
          <a:noFill/>
          <a:ln/>
        </p:spPr>
      </p:pic>
      <p:sp>
        <p:nvSpPr>
          <p:cNvPr id="64524" name="Text Box 12"/>
          <p:cNvSpPr txBox="1">
            <a:spLocks noChangeArrowheads="1"/>
          </p:cNvSpPr>
          <p:nvPr/>
        </p:nvSpPr>
        <p:spPr bwMode="auto">
          <a:xfrm>
            <a:off x="0" y="6165850"/>
            <a:ext cx="42846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i="1">
                <a:latin typeface="Arial" pitchFamily="34" charset="0"/>
              </a:rPr>
              <a:t>Venkovská krajina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889000"/>
            <a:ext cx="8885237" cy="1027113"/>
          </a:xfrm>
        </p:spPr>
        <p:txBody>
          <a:bodyPr/>
          <a:lstStyle/>
          <a:p>
            <a:pPr algn="l"/>
            <a:r>
              <a:rPr lang="cs-CZ" b="1">
                <a:latin typeface="Arial" pitchFamily="34" charset="0"/>
              </a:rPr>
              <a:t>Krajiny dneška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sz="2400" b="1">
                <a:latin typeface="Arial" pitchFamily="34" charset="0"/>
              </a:rPr>
              <a:t>KULTURNÍ KRAJINA KONTROLOVANÁ – vznikla dominantním účinkem člověka v původním přírodním rámci. Člověk zavedl do ní nové procesy, ponechává jim volnost působení, ovšem určuje místo a čas výskytu.</a:t>
            </a:r>
          </a:p>
        </p:txBody>
      </p:sp>
      <p:pic>
        <p:nvPicPr>
          <p:cNvPr id="69636" name="Picture 4" descr="Lipn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4663" y="765175"/>
            <a:ext cx="4859337" cy="2744788"/>
          </a:xfrm>
          <a:noFill/>
          <a:ln/>
        </p:spPr>
      </p:pic>
      <p:pic>
        <p:nvPicPr>
          <p:cNvPr id="69638" name="Picture 6" descr="MoKrasSloupSosJ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56375" y="3068638"/>
            <a:ext cx="2587625" cy="3789362"/>
          </a:xfrm>
          <a:noFill/>
          <a:ln/>
        </p:spPr>
      </p:pic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0" y="5949950"/>
            <a:ext cx="6227763" cy="822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i="1">
                <a:latin typeface="Arial" pitchFamily="34" charset="0"/>
              </a:rPr>
              <a:t>Vodní nádrže, zavlažované plochy, skleníky, uměle osvětlované plochy.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b="1">
                <a:latin typeface="Arial" pitchFamily="34" charset="0"/>
              </a:rPr>
              <a:t>Co na to odborník?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650" y="2349500"/>
            <a:ext cx="8896350" cy="413543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b="1">
                <a:latin typeface="Arial" pitchFamily="34" charset="0"/>
              </a:rPr>
              <a:t>KRAJINA je územní celek, kvalitativně odlišný od celků okolních. Má přirozené hranice a vyznačuje se vnitřní stejnorodostí, charakteristickou strukturou a zákonitým souborem jevů a procesů. Zaujímá určitý prostor na povrchu planety a vyvíjí se v prostoru a v čase. </a:t>
            </a:r>
            <a:r>
              <a:rPr lang="cs-CZ" b="1" i="1">
                <a:latin typeface="Arial" pitchFamily="34" charset="0"/>
              </a:rPr>
              <a:t>(podle J. Demka)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>
                <a:latin typeface="Arial" pitchFamily="34" charset="0"/>
              </a:rPr>
              <a:t>Krajiny dneška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sz="2800" b="1">
                <a:latin typeface="Arial" pitchFamily="34" charset="0"/>
              </a:rPr>
              <a:t>KULTURNÍ KRAJINA TECHNICKÁ – přírodní rámec krajiny člověk přetvořil, zavedl do krajiny nové procesy sice respektující jevy přírodní, avšak řízené plně člověkem.</a:t>
            </a:r>
          </a:p>
        </p:txBody>
      </p:sp>
      <p:pic>
        <p:nvPicPr>
          <p:cNvPr id="73732" name="Picture 4" descr="NymburkMax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32363" y="836613"/>
            <a:ext cx="4211637" cy="3341687"/>
          </a:xfrm>
          <a:noFill/>
          <a:ln/>
        </p:spPr>
      </p:pic>
      <p:pic>
        <p:nvPicPr>
          <p:cNvPr id="73734" name="Picture 6" descr="DSCF48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32363" y="3698875"/>
            <a:ext cx="4211637" cy="3159125"/>
          </a:xfrm>
          <a:noFill/>
          <a:ln/>
        </p:spPr>
      </p:pic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250825" y="5876925"/>
            <a:ext cx="4392613" cy="822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i="1">
                <a:latin typeface="Arial" pitchFamily="34" charset="0"/>
              </a:rPr>
              <a:t>Městská, těžební a dopravní krajina.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642974" y="2714620"/>
            <a:ext cx="9786974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Invariant krajiny, struktura krajiny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1357290" y="2828836"/>
            <a:ext cx="55007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Změny krajin v čase</a:t>
            </a:r>
            <a:r>
              <a:rPr lang="cs-CZ" dirty="0"/>
              <a:t>, jakožto projevy mnoha rozmanitých, vzájemně často propojených procesů, </a:t>
            </a:r>
            <a:r>
              <a:rPr lang="cs-CZ" b="1" dirty="0"/>
              <a:t>vyžadují stanovení </a:t>
            </a:r>
            <a:r>
              <a:rPr lang="cs-CZ" b="1" dirty="0" smtClean="0"/>
              <a:t>kritéria</a:t>
            </a:r>
          </a:p>
          <a:p>
            <a:r>
              <a:rPr lang="cs-CZ"/>
              <a:t>Sibiřská krajinářská škola za tímto účelem vyvinula pojem </a:t>
            </a:r>
            <a:r>
              <a:rPr lang="cs-CZ" b="1" u="sng"/>
              <a:t>"invariant</a:t>
            </a:r>
            <a:endParaRPr lang="cs-CZ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Krajinné mapy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krajinné mapy a krajinné profily středních měřítek (1:25 000 - 1:2 mil.) znázorňují</a:t>
            </a:r>
          </a:p>
          <a:p>
            <a:pPr lvl="1"/>
            <a:r>
              <a:rPr lang="cs-CZ" dirty="0" smtClean="0"/>
              <a:t>polohu</a:t>
            </a:r>
          </a:p>
          <a:p>
            <a:pPr lvl="1"/>
            <a:r>
              <a:rPr lang="cs-CZ" dirty="0" smtClean="0"/>
              <a:t>genezi</a:t>
            </a:r>
          </a:p>
          <a:p>
            <a:pPr lvl="1"/>
            <a:r>
              <a:rPr lang="cs-CZ" dirty="0" smtClean="0"/>
              <a:t>fungování</a:t>
            </a:r>
          </a:p>
          <a:p>
            <a:pPr lvl="1"/>
            <a:r>
              <a:rPr lang="cs-CZ" dirty="0" smtClean="0"/>
              <a:t> strukturní i dynamické vlastnosti</a:t>
            </a:r>
            <a:endParaRPr lang="cs-CZ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765175"/>
            <a:ext cx="8885237" cy="360363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>Krajinné mapy</a:t>
            </a:r>
            <a:endParaRPr lang="cs-CZ" sz="3600" b="1" dirty="0">
              <a:latin typeface="Arial" pitchFamily="34" charset="0"/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25538"/>
            <a:ext cx="9009063" cy="5207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cs-CZ" sz="2000" b="1">
                <a:latin typeface="Arial" pitchFamily="34" charset="0"/>
              </a:rPr>
              <a:t>Přírodní krajiny České republiky 1:500 000</a:t>
            </a:r>
          </a:p>
        </p:txBody>
      </p:sp>
      <p:pic>
        <p:nvPicPr>
          <p:cNvPr id="105482" name="Picture 10" descr="500_NATU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49400"/>
            <a:ext cx="9144000" cy="5308600"/>
          </a:xfrm>
          <a:noFill/>
          <a:ln/>
        </p:spPr>
      </p:pic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6443663" y="1844675"/>
            <a:ext cx="2700337" cy="13700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chemeClr val="bg2"/>
                </a:solidFill>
                <a:latin typeface="Arial" pitchFamily="34" charset="0"/>
              </a:rPr>
              <a:t>271 typů přírodní krajiny</a:t>
            </a:r>
          </a:p>
          <a:p>
            <a:pPr>
              <a:spcBef>
                <a:spcPct val="50000"/>
              </a:spcBef>
            </a:pPr>
            <a:endParaRPr lang="cs-CZ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889000"/>
            <a:ext cx="8885237" cy="379413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>Krajinné mapy</a:t>
            </a:r>
            <a:endParaRPr lang="cs-CZ" sz="3600" b="1" dirty="0">
              <a:latin typeface="Arial" pitchFamily="34" charset="0"/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11638" y="1484313"/>
            <a:ext cx="4932362" cy="57626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400" b="1">
                <a:latin typeface="Arial" pitchFamily="34" charset="0"/>
              </a:rPr>
              <a:t>Přírodní krajiny Jižní Moravy</a:t>
            </a:r>
          </a:p>
        </p:txBody>
      </p:sp>
      <p:pic>
        <p:nvPicPr>
          <p:cNvPr id="107524" name="Picture 4" descr="750_podyji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773238"/>
            <a:ext cx="4016375" cy="5084762"/>
          </a:xfrm>
          <a:noFill/>
          <a:ln/>
        </p:spPr>
      </p:pic>
      <p:pic>
        <p:nvPicPr>
          <p:cNvPr id="107534" name="Picture 14" descr="200_podyji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55875" y="2466975"/>
            <a:ext cx="3452813" cy="4391025"/>
          </a:xfrm>
          <a:noFill/>
          <a:ln/>
        </p:spPr>
      </p:pic>
      <p:pic>
        <p:nvPicPr>
          <p:cNvPr id="107536" name="Picture 16" descr="50_podyj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2847975"/>
            <a:ext cx="3160712" cy="4010025"/>
          </a:xfrm>
          <a:prstGeom prst="rect">
            <a:avLst/>
          </a:prstGeom>
          <a:noFill/>
        </p:spPr>
      </p:pic>
      <p:pic>
        <p:nvPicPr>
          <p:cNvPr id="107537" name="Picture 17" descr="10_podyj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5100" y="3500438"/>
            <a:ext cx="2628900" cy="3357562"/>
          </a:xfrm>
          <a:prstGeom prst="rect">
            <a:avLst/>
          </a:prstGeom>
          <a:noFill/>
        </p:spPr>
      </p:pic>
      <p:sp>
        <p:nvSpPr>
          <p:cNvPr id="107538" name="Text Box 18"/>
          <p:cNvSpPr txBox="1">
            <a:spLocks noChangeArrowheads="1"/>
          </p:cNvSpPr>
          <p:nvPr/>
        </p:nvSpPr>
        <p:spPr bwMode="auto">
          <a:xfrm>
            <a:off x="1331913" y="1341438"/>
            <a:ext cx="19431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>
                <a:latin typeface="Arial" pitchFamily="34" charset="0"/>
              </a:rPr>
              <a:t>1:750 000</a:t>
            </a:r>
          </a:p>
        </p:txBody>
      </p:sp>
      <p:sp>
        <p:nvSpPr>
          <p:cNvPr id="107539" name="Text Box 19"/>
          <p:cNvSpPr txBox="1">
            <a:spLocks noChangeArrowheads="1"/>
          </p:cNvSpPr>
          <p:nvPr/>
        </p:nvSpPr>
        <p:spPr bwMode="auto">
          <a:xfrm>
            <a:off x="4356100" y="1989138"/>
            <a:ext cx="194468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>
                <a:latin typeface="Arial" pitchFamily="34" charset="0"/>
              </a:rPr>
              <a:t>1:200 000</a:t>
            </a:r>
          </a:p>
        </p:txBody>
      </p:sp>
      <p:sp>
        <p:nvSpPr>
          <p:cNvPr id="107540" name="Text Box 20"/>
          <p:cNvSpPr txBox="1">
            <a:spLocks noChangeArrowheads="1"/>
          </p:cNvSpPr>
          <p:nvPr/>
        </p:nvSpPr>
        <p:spPr bwMode="auto">
          <a:xfrm>
            <a:off x="6156325" y="2349500"/>
            <a:ext cx="15113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>
                <a:latin typeface="Arial" pitchFamily="34" charset="0"/>
              </a:rPr>
              <a:t>1:50 000</a:t>
            </a:r>
          </a:p>
        </p:txBody>
      </p:sp>
      <p:sp>
        <p:nvSpPr>
          <p:cNvPr id="107541" name="Text Box 21"/>
          <p:cNvSpPr txBox="1">
            <a:spLocks noChangeArrowheads="1"/>
          </p:cNvSpPr>
          <p:nvPr/>
        </p:nvSpPr>
        <p:spPr bwMode="auto">
          <a:xfrm>
            <a:off x="7740650" y="2997200"/>
            <a:ext cx="140335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>
                <a:latin typeface="Arial" pitchFamily="34" charset="0"/>
              </a:rPr>
              <a:t>1:10 000</a:t>
            </a:r>
          </a:p>
        </p:txBody>
      </p:sp>
      <p:sp>
        <p:nvSpPr>
          <p:cNvPr id="107542" name="Line 22"/>
          <p:cNvSpPr>
            <a:spLocks noChangeShapeType="1"/>
          </p:cNvSpPr>
          <p:nvPr/>
        </p:nvSpPr>
        <p:spPr bwMode="auto">
          <a:xfrm flipH="1">
            <a:off x="5580063" y="4221163"/>
            <a:ext cx="2447925" cy="1152525"/>
          </a:xfrm>
          <a:prstGeom prst="line">
            <a:avLst/>
          </a:prstGeom>
          <a:noFill/>
          <a:ln w="28575" cap="sq">
            <a:solidFill>
              <a:srgbClr val="FFFF00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  <p:sp>
        <p:nvSpPr>
          <p:cNvPr id="107543" name="Line 23"/>
          <p:cNvSpPr>
            <a:spLocks noChangeShapeType="1"/>
          </p:cNvSpPr>
          <p:nvPr/>
        </p:nvSpPr>
        <p:spPr bwMode="auto">
          <a:xfrm>
            <a:off x="5435600" y="5300663"/>
            <a:ext cx="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  <p:sp>
        <p:nvSpPr>
          <p:cNvPr id="107544" name="Line 24"/>
          <p:cNvSpPr>
            <a:spLocks noChangeShapeType="1"/>
          </p:cNvSpPr>
          <p:nvPr/>
        </p:nvSpPr>
        <p:spPr bwMode="auto">
          <a:xfrm flipH="1">
            <a:off x="3635375" y="5300663"/>
            <a:ext cx="1873250" cy="0"/>
          </a:xfrm>
          <a:prstGeom prst="line">
            <a:avLst/>
          </a:prstGeom>
          <a:noFill/>
          <a:ln w="28575" cap="sq">
            <a:solidFill>
              <a:srgbClr val="FFFF00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  <p:sp>
        <p:nvSpPr>
          <p:cNvPr id="107546" name="Line 26"/>
          <p:cNvSpPr>
            <a:spLocks noChangeShapeType="1"/>
          </p:cNvSpPr>
          <p:nvPr/>
        </p:nvSpPr>
        <p:spPr bwMode="auto">
          <a:xfrm flipH="1" flipV="1">
            <a:off x="1403350" y="5157788"/>
            <a:ext cx="2089150" cy="215900"/>
          </a:xfrm>
          <a:prstGeom prst="line">
            <a:avLst/>
          </a:prstGeom>
          <a:noFill/>
          <a:ln w="28575" cap="sq">
            <a:solidFill>
              <a:srgbClr val="FFFF00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cs-CZ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Praktický význam pro společnost: </a:t>
            </a:r>
          </a:p>
          <a:p>
            <a:pPr lvl="1"/>
            <a:r>
              <a:rPr lang="cs-CZ" dirty="0" smtClean="0"/>
              <a:t>posuzování </a:t>
            </a:r>
            <a:r>
              <a:rPr lang="cs-CZ" b="1" dirty="0" smtClean="0"/>
              <a:t>vhodnosti krajin pro různé praktické účely</a:t>
            </a:r>
            <a:r>
              <a:rPr lang="cs-CZ" dirty="0" smtClean="0"/>
              <a:t>, (stanovování potenciálu krajiny např. potenciál krajiny pro bydlení, sport, konkrétní průmysl, zemědělskou činnost atd.)</a:t>
            </a:r>
          </a:p>
          <a:p>
            <a:pPr lvl="1"/>
            <a:r>
              <a:rPr lang="cs-CZ" dirty="0" smtClean="0"/>
              <a:t>analýza rizik,(ohrožení společnosti krajinou, </a:t>
            </a:r>
            <a:r>
              <a:rPr lang="cs-CZ" dirty="0" err="1" smtClean="0"/>
              <a:t>např.vyhodnocení</a:t>
            </a:r>
            <a:r>
              <a:rPr lang="cs-CZ" dirty="0" smtClean="0"/>
              <a:t> míst nebezpečných pro sesuvy, záplavová území, zemětřesení atd. )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14744" y="1643050"/>
            <a:ext cx="8229600" cy="4526280"/>
          </a:xfrm>
        </p:spPr>
        <p:txBody>
          <a:bodyPr/>
          <a:lstStyle/>
          <a:p>
            <a:endParaRPr lang="cs-CZ"/>
          </a:p>
        </p:txBody>
      </p:sp>
      <p:pic>
        <p:nvPicPr>
          <p:cNvPr id="56322" name="Picture 2" descr="PROFIL_d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0"/>
            <a:ext cx="8501122" cy="666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i="1" dirty="0" smtClean="0"/>
              <a:t>Závislostní pyramida přírodních složek krajiny jako konvenční uspořádání komponent krajiny podle míry nezávislosti a nedotknutelnosti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7346" name="Picture 2" descr="15_PYRAM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8915846" cy="4840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tí písma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ití písma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ití písm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</TotalTime>
  <Words>2983</Words>
  <Application>Microsoft Office PowerPoint</Application>
  <PresentationFormat>Předvádění na obrazovce (4:3)</PresentationFormat>
  <Paragraphs>477</Paragraphs>
  <Slides>100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100</vt:i4>
      </vt:variant>
    </vt:vector>
  </HeadingPairs>
  <TitlesOfParts>
    <vt:vector size="101" baseType="lpstr">
      <vt:lpstr>Lití písma</vt:lpstr>
      <vt:lpstr>Nauka o krajině </vt:lpstr>
      <vt:lpstr>Snímek 2</vt:lpstr>
      <vt:lpstr>Krajiny České republiky</vt:lpstr>
      <vt:lpstr>Krajiny České republiky</vt:lpstr>
      <vt:lpstr>Slovo „krajina“</vt:lpstr>
      <vt:lpstr>Co se skrývá ve slově „krajina“?</vt:lpstr>
      <vt:lpstr>Krajina není jenom scenérie</vt:lpstr>
      <vt:lpstr>Krajina </vt:lpstr>
      <vt:lpstr>Co na to odborník?</vt:lpstr>
      <vt:lpstr>Co na to odborník?</vt:lpstr>
      <vt:lpstr>Krajina -  definice</vt:lpstr>
      <vt:lpstr>Spolupráce vědních disciplin</vt:lpstr>
      <vt:lpstr>Rizika</vt:lpstr>
      <vt:lpstr>Evropská úmluva o krajině</vt:lpstr>
      <vt:lpstr>Nauka o krajině jako vědecká disciplína</vt:lpstr>
      <vt:lpstr>Nauka o krajině </vt:lpstr>
      <vt:lpstr>Přehled systému geografických věd</vt:lpstr>
      <vt:lpstr>Nauka o krajině</vt:lpstr>
      <vt:lpstr>Objekt a předmět Nauky o krajině</vt:lpstr>
      <vt:lpstr>Vznik moderní nauky o krajině</vt:lpstr>
      <vt:lpstr>Otcové zakladatelé</vt:lpstr>
      <vt:lpstr>Vznik NoK a české  země</vt:lpstr>
      <vt:lpstr>Národní atlasová tvorba</vt:lpstr>
      <vt:lpstr>Vědy studující krajinu</vt:lpstr>
      <vt:lpstr>Vědy studující krajinu</vt:lpstr>
      <vt:lpstr>Stav ve výzkumu krajiny</vt:lpstr>
      <vt:lpstr>NoK -  definice</vt:lpstr>
      <vt:lpstr>NoK a její pohled na krajinu</vt:lpstr>
      <vt:lpstr>Krajina v geografii</vt:lpstr>
      <vt:lpstr>Snímek 30</vt:lpstr>
      <vt:lpstr>Krajina v krajinné ekologii</vt:lpstr>
      <vt:lpstr>Krajina v geoekologii</vt:lpstr>
      <vt:lpstr>Krajina v ekologii</vt:lpstr>
      <vt:lpstr>Krajinná sféra a její diferenciace</vt:lpstr>
      <vt:lpstr>Aplikace teorie systémů pro geografii</vt:lpstr>
      <vt:lpstr>Geosystém - aplikace teorie systémů pro geografii -</vt:lpstr>
      <vt:lpstr>Vazby - aplikace teorie systémů pro geografii -</vt:lpstr>
      <vt:lpstr>Otevřenost – izolovanost systému</vt:lpstr>
      <vt:lpstr>Aplikace teorie systémů na krajinnou sféru</vt:lpstr>
      <vt:lpstr>Geosféry Země</vt:lpstr>
      <vt:lpstr> Geosféra</vt:lpstr>
      <vt:lpstr>Snímek 42</vt:lpstr>
      <vt:lpstr>Geosféry Země</vt:lpstr>
      <vt:lpstr>Geosféry Země</vt:lpstr>
      <vt:lpstr>diferenciace krajinné sféry Země </vt:lpstr>
      <vt:lpstr>Definice krajinné sféry</vt:lpstr>
      <vt:lpstr>Krajinná sféra a její hranice</vt:lpstr>
      <vt:lpstr>Mocnost krajinné sféry</vt:lpstr>
      <vt:lpstr>Diferenciace krajinné sféry</vt:lpstr>
      <vt:lpstr>Diferenciace krajinné sféry</vt:lpstr>
      <vt:lpstr>Diferenciace krajinné sféry</vt:lpstr>
      <vt:lpstr>Diferenciace krajinné sféry</vt:lpstr>
      <vt:lpstr>čtyři základní úrovně diferenciace krajinné sféry</vt:lpstr>
      <vt:lpstr>Hlavní vlastnosti krajinné sféry Země</vt:lpstr>
      <vt:lpstr>Globální úroveň</vt:lpstr>
      <vt:lpstr> globální úroveň - krajinné pásy Země</vt:lpstr>
      <vt:lpstr>2.Regionální úroveň.  </vt:lpstr>
      <vt:lpstr>Geomy</vt:lpstr>
      <vt:lpstr>Rozšíření horizontálních geomů v krajinné sféře Země  </vt:lpstr>
      <vt:lpstr>Snímek 60</vt:lpstr>
      <vt:lpstr>Snímek 61</vt:lpstr>
      <vt:lpstr>3.Chorická úroveň</vt:lpstr>
      <vt:lpstr> 4. Topická</vt:lpstr>
      <vt:lpstr>model znázorňující vertikální uspořádání přírodních složek v topickém geosystému </vt:lpstr>
      <vt:lpstr>Snímek 65</vt:lpstr>
      <vt:lpstr>krajiny</vt:lpstr>
      <vt:lpstr>Monosystémový model krajiny</vt:lpstr>
      <vt:lpstr>Krajiny </vt:lpstr>
      <vt:lpstr>Snímek 69</vt:lpstr>
      <vt:lpstr>Struktura krajiny</vt:lpstr>
      <vt:lpstr>Invariant krajiny</vt:lpstr>
      <vt:lpstr>Typologie krajiny</vt:lpstr>
      <vt:lpstr>Typy krajiny</vt:lpstr>
      <vt:lpstr>Stav krajiny</vt:lpstr>
      <vt:lpstr>Typologický  a  individuální charakter </vt:lpstr>
      <vt:lpstr>Struktura krajiny</vt:lpstr>
      <vt:lpstr>Struktura krajiny</vt:lpstr>
      <vt:lpstr>Struktura současné kulturní krajiny</vt:lpstr>
      <vt:lpstr>Přírodní struktura krajiny</vt:lpstr>
      <vt:lpstr>Přírodní struktura krajiny</vt:lpstr>
      <vt:lpstr>Přírodní struktura krajiny</vt:lpstr>
      <vt:lpstr>Přírodní struktura krajiny</vt:lpstr>
      <vt:lpstr>Přírodní struktura krajiny</vt:lpstr>
      <vt:lpstr>Ekonomická struktura krajiny</vt:lpstr>
      <vt:lpstr>Humánní struktura krajiny</vt:lpstr>
      <vt:lpstr>Krajiny dneška</vt:lpstr>
      <vt:lpstr>Krajiny dneška</vt:lpstr>
      <vt:lpstr>Krajiny dneška</vt:lpstr>
      <vt:lpstr>Krajiny dneška</vt:lpstr>
      <vt:lpstr>Krajiny dneška</vt:lpstr>
      <vt:lpstr>Invariant krajiny, struktura krajiny </vt:lpstr>
      <vt:lpstr>Snímek 92</vt:lpstr>
      <vt:lpstr>Krajinné mapy</vt:lpstr>
      <vt:lpstr>Krajinné mapy</vt:lpstr>
      <vt:lpstr>Krajinné mapy</vt:lpstr>
      <vt:lpstr>Snímek 96</vt:lpstr>
      <vt:lpstr>Snímek 97</vt:lpstr>
      <vt:lpstr>Závislostní pyramida přírodních složek krajiny jako konvenční uspořádání komponent krajiny podle míry nezávislosti a nedotknutelnosti</vt:lpstr>
      <vt:lpstr>Snímek 99</vt:lpstr>
      <vt:lpstr>Snímek 100</vt:lpstr>
    </vt:vector>
  </TitlesOfParts>
  <Company>Pedagogicka fakulta MU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Nauka o krajině </dc:title>
  <dc:creator>Svatonova</dc:creator>
  <cp:lastModifiedBy>Svatonova</cp:lastModifiedBy>
  <cp:revision>35</cp:revision>
  <dcterms:created xsi:type="dcterms:W3CDTF">2009-09-21T14:51:25Z</dcterms:created>
  <dcterms:modified xsi:type="dcterms:W3CDTF">2009-09-22T08:01:34Z</dcterms:modified>
</cp:coreProperties>
</file>