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  <p:sldId id="325" r:id="rId3"/>
    <p:sldId id="284" r:id="rId4"/>
    <p:sldId id="362" r:id="rId5"/>
    <p:sldId id="326" r:id="rId6"/>
    <p:sldId id="327" r:id="rId7"/>
    <p:sldId id="296" r:id="rId8"/>
    <p:sldId id="331" r:id="rId9"/>
    <p:sldId id="285" r:id="rId10"/>
    <p:sldId id="363" r:id="rId11"/>
    <p:sldId id="316" r:id="rId12"/>
    <p:sldId id="361" r:id="rId13"/>
    <p:sldId id="330" r:id="rId14"/>
    <p:sldId id="298" r:id="rId15"/>
    <p:sldId id="334" r:id="rId16"/>
    <p:sldId id="329" r:id="rId17"/>
    <p:sldId id="291" r:id="rId18"/>
    <p:sldId id="324" r:id="rId19"/>
    <p:sldId id="333" r:id="rId20"/>
    <p:sldId id="335" r:id="rId21"/>
    <p:sldId id="336" r:id="rId22"/>
    <p:sldId id="337" r:id="rId23"/>
    <p:sldId id="338" r:id="rId24"/>
    <p:sldId id="340" r:id="rId25"/>
    <p:sldId id="357" r:id="rId26"/>
    <p:sldId id="319" r:id="rId27"/>
    <p:sldId id="358" r:id="rId28"/>
    <p:sldId id="359" r:id="rId29"/>
    <p:sldId id="360" r:id="rId30"/>
    <p:sldId id="365" r:id="rId31"/>
    <p:sldId id="346" r:id="rId32"/>
    <p:sldId id="366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67" r:id="rId42"/>
    <p:sldId id="368" r:id="rId43"/>
    <p:sldId id="369" r:id="rId44"/>
    <p:sldId id="370" r:id="rId45"/>
    <p:sldId id="371" r:id="rId46"/>
    <p:sldId id="372" r:id="rId47"/>
    <p:sldId id="37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6" autoAdjust="0"/>
    <p:restoredTop sz="90929"/>
  </p:normalViewPr>
  <p:slideViewPr>
    <p:cSldViewPr>
      <p:cViewPr varScale="1">
        <p:scale>
          <a:sx n="76" d="100"/>
          <a:sy n="76" d="100"/>
        </p:scale>
        <p:origin x="-9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668E6-BC5E-4579-940F-478524C1F816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1EDFA-AE45-4A23-AF1D-0C4C62A6DE58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BD1DE-1435-4C27-8F07-31E8E08EA388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23730-C922-4025-B4D2-7723802C2FF6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AA1F4-3F45-406E-8F55-EC7A71A56006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E3E29-B8C1-4EE4-BB62-B405E9A45CD2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BF392-DC40-4CD3-A7FD-4AC3C8DA65A9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DE9D-3FBA-45F7-B3F6-05E691933157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93904-1FB2-448F-A671-900A9CA39CBB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2EB5-BC2F-4868-A83D-78DAABB3767D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348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349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pic>
        <p:nvPicPr>
          <p:cNvPr id="2057" name="Picture 9" descr="C:\Wendy\anabnr2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334254-3DF9-40ED-A1B4-65A1FD469877}" type="slidenum">
              <a:rPr lang="cs-CZ"/>
              <a:pPr>
                <a:defRPr/>
              </a:pPr>
              <a:t>‹#›</a:t>
            </a:fld>
            <a:endParaRPr lang="cs-CZ" sz="140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V%C4%9Bda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8"/>
          <p:cNvSpPr>
            <a:spLocks noGrp="1" noChangeArrowheads="1"/>
          </p:cNvSpPr>
          <p:nvPr>
            <p:ph type="title"/>
          </p:nvPr>
        </p:nvSpPr>
        <p:spPr>
          <a:xfrm>
            <a:off x="928688" y="2786063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cs-CZ" smtClean="0"/>
              <a:t>Úvod do studia 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Věda v euroamerické civilizaci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 </a:t>
            </a:r>
            <a:r>
              <a:rPr lang="cs-CZ" dirty="0" err="1" smtClean="0"/>
              <a:t>euroamerické</a:t>
            </a:r>
            <a:r>
              <a:rPr lang="cs-CZ" dirty="0" smtClean="0"/>
              <a:t> společnosti je od 17.st. privilegována věda oproti jiným formám poznání (</a:t>
            </a:r>
            <a:r>
              <a:rPr lang="cs-CZ" dirty="0" err="1" smtClean="0"/>
              <a:t>mimovědní</a:t>
            </a:r>
            <a:r>
              <a:rPr lang="cs-CZ" dirty="0" smtClean="0"/>
              <a:t> poznání)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Vědy a jejich dělení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Vědy se liší objektem studia, předmětem studia, metodami.</a:t>
            </a:r>
          </a:p>
          <a:p>
            <a:pPr eaLnBrk="1" hangingPunct="1"/>
            <a:r>
              <a:rPr lang="cs-CZ" sz="2800" smtClean="0"/>
              <a:t>Podle </a:t>
            </a:r>
            <a:r>
              <a:rPr lang="cs-CZ" sz="2800" u="sng" smtClean="0"/>
              <a:t>metod</a:t>
            </a:r>
            <a:r>
              <a:rPr lang="cs-CZ" sz="2800" smtClean="0"/>
              <a:t> se vědy dělí:</a:t>
            </a:r>
          </a:p>
          <a:p>
            <a:pPr lvl="1" eaLnBrk="1" hangingPunct="1"/>
            <a:r>
              <a:rPr lang="cs-CZ" sz="2400" smtClean="0"/>
              <a:t>formální (matematika a logika)</a:t>
            </a:r>
          </a:p>
          <a:p>
            <a:pPr lvl="1" eaLnBrk="1" hangingPunct="1"/>
            <a:r>
              <a:rPr lang="cs-CZ" sz="2400" smtClean="0"/>
              <a:t>přírodní</a:t>
            </a:r>
          </a:p>
          <a:p>
            <a:pPr lvl="1" eaLnBrk="1" hangingPunct="1"/>
            <a:r>
              <a:rPr lang="cs-CZ" sz="2400" smtClean="0"/>
              <a:t>humanitní</a:t>
            </a:r>
          </a:p>
          <a:p>
            <a:pPr eaLnBrk="1" hangingPunct="1"/>
            <a:r>
              <a:rPr lang="cs-CZ" sz="2800" smtClean="0"/>
              <a:t>Podle </a:t>
            </a:r>
            <a:r>
              <a:rPr lang="cs-CZ" sz="2800" u="sng" smtClean="0"/>
              <a:t>stupně obecnosti</a:t>
            </a:r>
            <a:r>
              <a:rPr lang="cs-CZ" sz="2800" smtClean="0"/>
              <a:t>:</a:t>
            </a:r>
          </a:p>
          <a:p>
            <a:pPr lvl="1" eaLnBrk="1" hangingPunct="1"/>
            <a:r>
              <a:rPr lang="cs-CZ" sz="2400" smtClean="0"/>
              <a:t>teoretické a aplikované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772400" cy="1362075"/>
          </a:xfrm>
        </p:spPr>
        <p:txBody>
          <a:bodyPr/>
          <a:lstStyle/>
          <a:p>
            <a:pPr algn="ctr"/>
            <a:r>
              <a:rPr lang="cs-CZ" dirty="0" smtClean="0"/>
              <a:t>Vývoj vědy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371600" y="34290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Geocentrická  teorie</a:t>
            </a: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3505200" y="40386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Heliocentrická  teorie</a:t>
            </a:r>
          </a:p>
        </p:txBody>
      </p:sp>
      <p:sp>
        <p:nvSpPr>
          <p:cNvPr id="1024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8458200" cy="11430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</a:pPr>
            <a:r>
              <a:rPr lang="cs-CZ" sz="3200" dirty="0" smtClean="0">
                <a:solidFill>
                  <a:schemeClr val="tx1"/>
                </a:solidFill>
              </a:rPr>
              <a:t>Dějiny vědy jsou posety odloženými hypotézami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  překonanými teoriemi i platnými teoriemi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1355725" y="2174875"/>
            <a:ext cx="205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Země je plochá</a:t>
            </a:r>
          </a:p>
        </p:txBody>
      </p:sp>
      <p:sp>
        <p:nvSpPr>
          <p:cNvPr id="10246" name="Text Box 14"/>
          <p:cNvSpPr txBox="1">
            <a:spLocks noChangeArrowheads="1"/>
          </p:cNvSpPr>
          <p:nvPr/>
        </p:nvSpPr>
        <p:spPr bwMode="auto">
          <a:xfrm>
            <a:off x="2879725" y="2860675"/>
            <a:ext cx="199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Země je kulatá</a:t>
            </a:r>
          </a:p>
        </p:txBody>
      </p:sp>
      <p:sp>
        <p:nvSpPr>
          <p:cNvPr id="10247" name="Text Box 15"/>
          <p:cNvSpPr txBox="1">
            <a:spLocks noChangeArrowheads="1"/>
          </p:cNvSpPr>
          <p:nvPr/>
        </p:nvSpPr>
        <p:spPr bwMode="auto">
          <a:xfrm>
            <a:off x="762000" y="5029200"/>
            <a:ext cx="522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Wegenerova teorie kontinentálního driftu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Kuhn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38" y="2428875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T. S. </a:t>
            </a:r>
            <a:r>
              <a:rPr lang="cs-CZ" sz="2400" dirty="0" err="1" smtClean="0"/>
              <a:t>Kuhn</a:t>
            </a:r>
            <a:r>
              <a:rPr lang="cs-CZ" sz="2400" dirty="0" smtClean="0"/>
              <a:t> přinesl přesvědčivé argumenty i o tom, že </a:t>
            </a:r>
            <a:r>
              <a:rPr lang="cs-CZ" sz="2400" u="sng" dirty="0" smtClean="0"/>
              <a:t>pokrok vědeckého poznání není přímočarý</a:t>
            </a:r>
            <a:r>
              <a:rPr lang="cs-CZ" sz="2400" dirty="0" smtClean="0"/>
              <a:t>, </a:t>
            </a:r>
          </a:p>
          <a:p>
            <a:pPr eaLnBrk="1" hangingPunct="1">
              <a:defRPr/>
            </a:pPr>
            <a:r>
              <a:rPr lang="cs-CZ" sz="2400" dirty="0" smtClean="0"/>
              <a:t>nýbrž že je čas od času přerušován </a:t>
            </a:r>
            <a:r>
              <a:rPr lang="cs-CZ" sz="2400" u="sng" dirty="0" smtClean="0"/>
              <a:t>zásadními zvraty – vědeckými revolucemi, </a:t>
            </a:r>
            <a:r>
              <a:rPr lang="cs-CZ" sz="2400" dirty="0" smtClean="0"/>
              <a:t>při nichž dochází k revizi samotných základů dosavadního vědění. Vědecké poznání nesměřuje k nějaké jediné Pravdě o světě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Paradigma – vědecká revoluce – nové paradigma</a:t>
            </a:r>
          </a:p>
          <a:p>
            <a:pPr lvl="1" eaLnBrk="1" hangingPunct="1">
              <a:defRPr/>
            </a:pPr>
            <a:r>
              <a:rPr lang="cs-CZ" sz="2000" dirty="0" smtClean="0"/>
              <a:t>Podrobněji čas. Vesmír 9/2008, </a:t>
            </a:r>
          </a:p>
          <a:p>
            <a:pPr lvl="1" eaLnBrk="1" hangingPunct="1">
              <a:defRPr/>
            </a:pPr>
            <a:r>
              <a:rPr lang="cs-CZ" sz="2000" dirty="0" err="1" smtClean="0"/>
              <a:t>KnihaT.S</a:t>
            </a:r>
            <a:r>
              <a:rPr lang="cs-CZ" sz="2000" dirty="0" smtClean="0"/>
              <a:t>. </a:t>
            </a:r>
            <a:r>
              <a:rPr lang="cs-CZ" sz="2000" dirty="0" err="1" smtClean="0"/>
              <a:t>Kuhn</a:t>
            </a:r>
            <a:r>
              <a:rPr lang="cs-CZ" sz="2000" dirty="0" smtClean="0"/>
              <a:t>: </a:t>
            </a:r>
            <a:r>
              <a:rPr lang="cs-CZ" sz="2000" dirty="0" err="1" smtClean="0"/>
              <a:t>Koperníkovská</a:t>
            </a:r>
            <a:r>
              <a:rPr lang="cs-CZ" sz="2000" dirty="0" smtClean="0"/>
              <a:t> revoluce</a:t>
            </a:r>
            <a:endParaRPr lang="cs-CZ" sz="20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cs-CZ" sz="2400" dirty="0" smtClean="0"/>
          </a:p>
        </p:txBody>
      </p:sp>
      <p:pic>
        <p:nvPicPr>
          <p:cNvPr id="37892" name="Obrázek 3" descr="uvod_kuh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71500"/>
            <a:ext cx="2071687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 vědy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T.S. Kuhna o proměně věd:</a:t>
            </a:r>
          </a:p>
          <a:p>
            <a:pPr eaLnBrk="1" hangingPunct="1"/>
            <a:r>
              <a:rPr lang="cs-CZ" smtClean="0"/>
              <a:t>paradigma 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vědecká revoluce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nové paradigma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772400" y="4724400"/>
            <a:ext cx="3810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N</a:t>
            </a:r>
          </a:p>
          <a:p>
            <a:pPr algn="ctr"/>
            <a:r>
              <a:rPr lang="cs-CZ"/>
              <a:t>P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181600" y="1676400"/>
            <a:ext cx="2209800" cy="3048000"/>
            <a:chOff x="3264" y="1056"/>
            <a:chExt cx="1392" cy="1920"/>
          </a:xfrm>
        </p:grpSpPr>
        <p:sp>
          <p:nvSpPr>
            <p:cNvPr id="14342" name="Rectangle 5"/>
            <p:cNvSpPr>
              <a:spLocks noChangeArrowheads="1"/>
            </p:cNvSpPr>
            <p:nvPr/>
          </p:nvSpPr>
          <p:spPr bwMode="auto">
            <a:xfrm>
              <a:off x="3264" y="1056"/>
              <a:ext cx="240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P</a:t>
              </a: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3648" y="2880"/>
              <a:ext cx="1008" cy="9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/>
                <a:t>V 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Vědecký výzkum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9220" name="Picture 2" descr="G:\ocean\te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88" y="2000250"/>
            <a:ext cx="6500812" cy="55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hypotéza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Hypotéza, domněnka, předpoklad.</a:t>
            </a:r>
          </a:p>
          <a:p>
            <a:pPr eaLnBrk="1" hangingPunct="1"/>
            <a:r>
              <a:rPr lang="cs-CZ" smtClean="0"/>
              <a:t>výchozí, dosud ale neprokázané tvrzení, které se předkládá na zkoušku k ověření (experimentem, zkušeností).</a:t>
            </a:r>
          </a:p>
          <a:p>
            <a:pPr eaLnBrk="1" hangingPunct="1"/>
            <a:r>
              <a:rPr lang="cs-CZ" smtClean="0"/>
              <a:t>Pracovní hypotézy ukazují další cestu vědeckého zkoumání, mohou se stát základem vědecké teorie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25" y="928688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5843" name="Zástupný symbol pro text 2"/>
          <p:cNvSpPr>
            <a:spLocks noGrp="1"/>
          </p:cNvSpPr>
          <p:nvPr>
            <p:ph type="body" idx="1"/>
          </p:nvPr>
        </p:nvSpPr>
        <p:spPr>
          <a:xfrm>
            <a:off x="571500" y="1643063"/>
            <a:ext cx="7772400" cy="1120775"/>
          </a:xfrm>
        </p:spPr>
        <p:txBody>
          <a:bodyPr/>
          <a:lstStyle/>
          <a:p>
            <a:r>
              <a:rPr lang="cs-CZ" sz="2400" smtClean="0"/>
              <a:t>Řádně  doložené objasnění některého přírodního (sociálního) jevu, které zahrnuje fakta, zevšeobecněné zákony, logické  dedukce a otestované dílčí hypotézy</a:t>
            </a:r>
          </a:p>
        </p:txBody>
      </p:sp>
      <p:sp>
        <p:nvSpPr>
          <p:cNvPr id="35844" name="TextovéPole 3"/>
          <p:cNvSpPr txBox="1">
            <a:spLocks noChangeArrowheads="1"/>
          </p:cNvSpPr>
          <p:nvPr/>
        </p:nvSpPr>
        <p:spPr bwMode="auto">
          <a:xfrm>
            <a:off x="714375" y="3000375"/>
            <a:ext cx="5929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Teorie není dohad  nebo tušení, </a:t>
            </a:r>
          </a:p>
          <a:p>
            <a:r>
              <a:rPr lang="cs-CZ"/>
              <a:t>ale vysvětlení vycházející z rozsáhlého pozorování , experimentů a tvořivých úvah</a:t>
            </a:r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714375" y="4572000"/>
            <a:ext cx="4794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Příklady: </a:t>
            </a:r>
          </a:p>
          <a:p>
            <a:pPr>
              <a:buFont typeface="Arial" charset="0"/>
              <a:buChar char="•"/>
            </a:pPr>
            <a:r>
              <a:rPr lang="cs-CZ"/>
              <a:t>heliocentrická teorie, </a:t>
            </a:r>
          </a:p>
          <a:p>
            <a:pPr>
              <a:buFont typeface="Arial" charset="0"/>
              <a:buChar char="•"/>
            </a:pPr>
            <a:r>
              <a:rPr lang="cs-CZ"/>
              <a:t>teorie deskové tektoniky,</a:t>
            </a:r>
          </a:p>
          <a:p>
            <a:pPr>
              <a:buFont typeface="Arial" charset="0"/>
              <a:buChar char="•"/>
            </a:pPr>
            <a:r>
              <a:rPr lang="cs-CZ"/>
              <a:t> teorie evolučního vývoje organismů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PARADIGMA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066800" y="2101850"/>
            <a:ext cx="7772400" cy="1098550"/>
          </a:xfrm>
        </p:spPr>
        <p:txBody>
          <a:bodyPr/>
          <a:lstStyle/>
          <a:p>
            <a:pPr eaLnBrk="1" hangingPunct="1"/>
            <a:r>
              <a:rPr lang="cs-CZ" b="1" smtClean="0"/>
              <a:t>určitý vědecký styl dané epochy či vědeckého společenství</a:t>
            </a:r>
          </a:p>
          <a:p>
            <a:pPr eaLnBrk="1" hangingPunct="1"/>
            <a:r>
              <a:rPr lang="cs-CZ" smtClean="0"/>
              <a:t>souhrn všeobecně uznávaných teoretických a metodologických předpokladů, postupů v určité etapě vývoje vědeckého bádání</a:t>
            </a:r>
            <a:r>
              <a:rPr lang="cs-CZ" b="1" smtClean="0"/>
              <a:t>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357166"/>
            <a:ext cx="7772400" cy="1143000"/>
          </a:xfrm>
        </p:spPr>
        <p:txBody>
          <a:bodyPr/>
          <a:lstStyle/>
          <a:p>
            <a:r>
              <a:rPr lang="cs-CZ" dirty="0" smtClean="0"/>
              <a:t>Základní pojmy a okruhy ke zkoušce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1214422"/>
            <a:ext cx="934723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Dílčí otázky – přednášky úvodní</a:t>
            </a:r>
          </a:p>
          <a:p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Věda a její definice, dělení vědy</a:t>
            </a:r>
          </a:p>
          <a:p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základní vědecké metody a jejich definice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vývoj vědeckého poznání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vědecký výzkum, hypotéza, teorie,paradigma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systémové paradigma, systém, model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definice geografie – min.4 včetně autora či zdroje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přehled systému geografických věd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metody geografického zkoumání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vývoj geografie v jednotlivých obdobích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Velké geografické objevy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aplikace teorie systémů pro geografii</a:t>
            </a:r>
            <a:b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objekt studia geografie</a:t>
            </a:r>
          </a:p>
          <a:p>
            <a:r>
              <a:rPr lang="cs-CZ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Komplexní otázky: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Věda, vědecké poznání a jeho vývoj, geografie jako vědní obor, definice geografie, objekt a předmět studia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Postavení geografie v systému věd a její vnitřní strukturace. Dílčí disciplíny geografie.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Krajinná sféra a její vymezení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Teorie systémů a  její aplikace v geografii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Etapy vývoje  geografie, velké zámořské objevy</a:t>
            </a: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/>
              <a:t>Světové a české společnosti geografů, současný výzkum v geografii, přínos geografie pro společnost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1285875"/>
            <a:ext cx="7772400" cy="1143000"/>
          </a:xfrm>
        </p:spPr>
        <p:txBody>
          <a:bodyPr/>
          <a:lstStyle/>
          <a:p>
            <a:r>
              <a:rPr lang="cs-CZ" smtClean="0"/>
              <a:t>Systémové  paradigma </a:t>
            </a:r>
            <a:br>
              <a:rPr lang="cs-CZ" smtClean="0"/>
            </a:br>
            <a:endParaRPr lang="cs-CZ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teorie systémů</a:t>
            </a:r>
          </a:p>
          <a:p>
            <a:pPr lvl="1"/>
            <a:r>
              <a:rPr lang="cs-CZ" smtClean="0"/>
              <a:t>výchozí předpoklady:</a:t>
            </a:r>
          </a:p>
          <a:p>
            <a:pPr lvl="2"/>
            <a:r>
              <a:rPr lang="cs-CZ" smtClean="0"/>
              <a:t>každý dílčí prvek je součástí většího celku</a:t>
            </a:r>
          </a:p>
          <a:p>
            <a:pPr lvl="2"/>
            <a:endParaRPr lang="cs-CZ" smtClean="0"/>
          </a:p>
          <a:p>
            <a:pPr lvl="2"/>
            <a:r>
              <a:rPr lang="cs-CZ" smtClean="0"/>
              <a:t>tedy i každý objekt  se složen z menších částí 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4214810" y="3643314"/>
            <a:ext cx="457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systém - </a:t>
            </a:r>
            <a:r>
              <a:rPr lang="cs-CZ" u="sng" smtClean="0"/>
              <a:t>skupina objektů propojená vazbami</a:t>
            </a:r>
          </a:p>
          <a:p>
            <a:r>
              <a:rPr lang="cs-CZ" smtClean="0"/>
              <a:t>počet objektů i vazeb systému   je konečný</a:t>
            </a:r>
          </a:p>
          <a:p>
            <a:r>
              <a:rPr lang="cs-CZ" smtClean="0"/>
              <a:t>objekty i vazby ( vzájemné vztahy) lze zkoumat</a:t>
            </a:r>
          </a:p>
          <a:p>
            <a:r>
              <a:rPr lang="cs-CZ" smtClean="0"/>
              <a:t>objekty jsou uspořádány hierarchicky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Systémový přístup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vědecky zjednodušuje</a:t>
            </a:r>
            <a:r>
              <a:rPr lang="cs-CZ" dirty="0" smtClean="0"/>
              <a:t> realitu </a:t>
            </a:r>
          </a:p>
          <a:p>
            <a:r>
              <a:rPr lang="cs-CZ" dirty="0" smtClean="0"/>
              <a:t>odhaluje hlubší strukturovanou podstatu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Model - zjednodušené zobrazení systému , není se systémem či původním objektem, který systém popisuje shodný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590800"/>
            <a:ext cx="3886200" cy="1143000"/>
          </a:xfrm>
        </p:spPr>
        <p:txBody>
          <a:bodyPr/>
          <a:lstStyle/>
          <a:p>
            <a:r>
              <a:rPr lang="cs-CZ" sz="6000" smtClean="0"/>
              <a:t>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Geografie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cs-CZ" sz="2400" smtClean="0">
                <a:latin typeface="Arial" charset="0"/>
              </a:rPr>
              <a:t>je  založena na schopnosti geograficky myslet – 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cs-CZ" sz="2400" u="sng" smtClean="0">
                <a:latin typeface="Arial" charset="0"/>
              </a:rPr>
              <a:t>tj. jasně formulovat nejrůznější prostorové vlastnosti geografických jevů , </a:t>
            </a:r>
            <a:r>
              <a:rPr lang="cs-CZ" sz="2400" smtClean="0">
                <a:latin typeface="Arial" charset="0"/>
              </a:rPr>
              <a:t>schopnost systematicky třídit, analyzovat, aplikovat geografické teorie, provádět syntézy, realizovat modely.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endParaRPr lang="cs-CZ" sz="2400" smtClean="0">
              <a:latin typeface="Arial" charset="0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cs-CZ" sz="2400" smtClean="0">
                <a:latin typeface="Arial" charset="0"/>
              </a:rPr>
              <a:t>není encyklopedická znalost geografických objektů a jejich prostorová lokalizace (jak je často prezentováno ve školské praxi, tj. </a:t>
            </a:r>
            <a:r>
              <a:rPr lang="cs-CZ" sz="2400" u="sng" smtClean="0">
                <a:latin typeface="Arial" charset="0"/>
              </a:rPr>
              <a:t>ne jen KDE to je, ale i PROČ to tam je</a:t>
            </a:r>
            <a:r>
              <a:rPr lang="cs-CZ" sz="2400" smtClean="0">
                <a:latin typeface="Arial" charset="0"/>
              </a:rPr>
              <a:t>)</a:t>
            </a:r>
          </a:p>
          <a:p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Geografie a její definice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endParaRPr lang="cs-CZ" sz="2400" b="1" dirty="0" smtClean="0">
              <a:latin typeface="Arial" pitchFamily="34" charset="0"/>
              <a:cs typeface="Arial" pitchFamily="34" charset="0"/>
              <a:hlinkClick r:id="rId2" action="ppaction://hlinkfile" tooltip="Věda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Pct val="80000"/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Geografie  je vědu zkoumající zákonitosti vývoje  krajinné sféry a jejích objektů, zvláště vztahy územní diferenciace a integrace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geografie je vědou studující prostorové rozšíření jevů  v krajinné sféře Země, jejich vzájemnou interakci a vývoj v čase. (</a:t>
            </a:r>
            <a:r>
              <a:rPr lang="cs-CZ" sz="24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Wikipedia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kumimoji="0" lang="cs-CZ" sz="2400" dirty="0" smtClean="0">
                <a:solidFill>
                  <a:srgbClr val="FF0000"/>
                </a:solidFill>
              </a:rPr>
              <a:t>Úkol: </a:t>
            </a:r>
          </a:p>
          <a:p>
            <a:r>
              <a:rPr kumimoji="0" lang="cs-CZ" sz="2400" dirty="0" smtClean="0">
                <a:solidFill>
                  <a:srgbClr val="FF0000"/>
                </a:solidFill>
              </a:rPr>
              <a:t>vyhledejte ještě min. dvě definice geografie od různých autorů</a:t>
            </a:r>
          </a:p>
          <a:p>
            <a:pPr eaLnBrk="1" hangingPunct="1">
              <a:buFont typeface="Wingdings" pitchFamily="2" charset="2"/>
              <a:buChar char="q"/>
            </a:pPr>
            <a:endParaRPr lang="cs-CZ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Zařazení geografie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Geografie je vědou na rozhranní věd přírodních a společenských,</a:t>
            </a:r>
          </a:p>
          <a:p>
            <a:r>
              <a:rPr lang="cs-CZ" smtClean="0"/>
              <a:t>skupina věd o Zemi</a:t>
            </a:r>
          </a:p>
          <a:p>
            <a:r>
              <a:rPr lang="cs-CZ" smtClean="0"/>
              <a:t>soubor metod</a:t>
            </a:r>
          </a:p>
          <a:p>
            <a:r>
              <a:rPr lang="cs-CZ" smtClean="0"/>
              <a:t>objekt studia příp. předmět studia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81200" y="3276600"/>
            <a:ext cx="4495800" cy="2178050"/>
          </a:xfr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cap="flat">
            <a:solidFill>
              <a:schemeClr val="tx1"/>
            </a:solidFill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 smtClean="0">
              <a:solidFill>
                <a:srgbClr val="000000"/>
              </a:solidFill>
            </a:endParaRPr>
          </a:p>
          <a:p>
            <a:pPr>
              <a:defRPr/>
            </a:pPr>
            <a:endParaRPr lang="cs-CZ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mtClean="0">
                <a:solidFill>
                  <a:srgbClr val="000000"/>
                </a:solidFill>
              </a:rPr>
              <a:t>    krajinná sféra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772400" cy="685800"/>
          </a:xfrm>
        </p:spPr>
        <p:txBody>
          <a:bodyPr/>
          <a:lstStyle/>
          <a:p>
            <a:r>
              <a:rPr lang="cs-CZ" sz="3200" smtClean="0"/>
              <a:t>Přehled systému geografických věd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438400" y="4038600"/>
            <a:ext cx="1143000" cy="381000"/>
          </a:xfrm>
          <a:prstGeom prst="rect">
            <a:avLst/>
          </a:prstGeom>
          <a:gradFill rotWithShape="0">
            <a:gsLst>
              <a:gs pos="0">
                <a:srgbClr val="78CB6F"/>
              </a:gs>
              <a:gs pos="50000">
                <a:srgbClr val="385E33"/>
              </a:gs>
              <a:gs pos="100000">
                <a:srgbClr val="78CB6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rgbClr val="000000"/>
                </a:solidFill>
              </a:rPr>
              <a:t>FZG</a:t>
            </a: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4038600" y="4038600"/>
            <a:ext cx="1219200" cy="381000"/>
          </a:xfrm>
          <a:prstGeom prst="rect">
            <a:avLst/>
          </a:prstGeom>
          <a:gradFill rotWithShape="0">
            <a:gsLst>
              <a:gs pos="0">
                <a:srgbClr val="28345B"/>
              </a:gs>
              <a:gs pos="50000">
                <a:srgbClr val="5670C4"/>
              </a:gs>
              <a:gs pos="100000">
                <a:srgbClr val="28345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rgbClr val="000000"/>
                </a:solidFill>
              </a:rPr>
              <a:t>SG</a:t>
            </a:r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838200" y="1447800"/>
            <a:ext cx="7391400" cy="914400"/>
          </a:xfrm>
          <a:prstGeom prst="rect">
            <a:avLst/>
          </a:prstGeom>
          <a:gradFill rotWithShape="0">
            <a:gsLst>
              <a:gs pos="0">
                <a:srgbClr val="7EC53D"/>
              </a:gs>
              <a:gs pos="100000">
                <a:srgbClr val="3A5B1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>
                <a:solidFill>
                  <a:srgbClr val="000000"/>
                </a:solidFill>
              </a:rPr>
              <a:t>kartografie a geoinformatika</a:t>
            </a:r>
          </a:p>
          <a:p>
            <a:pPr algn="ctr"/>
            <a:r>
              <a:rPr lang="cs-CZ">
                <a:solidFill>
                  <a:srgbClr val="000000"/>
                </a:solidFill>
              </a:rPr>
              <a:t>obecná k, tematická k., GIS, DPZ, GPS, fotogrammetrie, </a:t>
            </a:r>
          </a:p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39943" name="Rectangle 9"/>
          <p:cNvSpPr>
            <a:spLocks noChangeArrowheads="1"/>
          </p:cNvSpPr>
          <p:nvPr/>
        </p:nvSpPr>
        <p:spPr bwMode="auto">
          <a:xfrm>
            <a:off x="457200" y="2819400"/>
            <a:ext cx="2133600" cy="685800"/>
          </a:xfrm>
          <a:prstGeom prst="rect">
            <a:avLst/>
          </a:prstGeom>
          <a:gradFill rotWithShape="0">
            <a:gsLst>
              <a:gs pos="0">
                <a:srgbClr val="385E33"/>
              </a:gs>
              <a:gs pos="100000">
                <a:srgbClr val="78CB6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 b="1">
                <a:solidFill>
                  <a:srgbClr val="000000"/>
                </a:solidFill>
              </a:rPr>
              <a:t>Vědy o  fzg. komplexu: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obecná fyzická geografie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paleogeografie</a:t>
            </a:r>
          </a:p>
        </p:txBody>
      </p:sp>
      <p:sp>
        <p:nvSpPr>
          <p:cNvPr id="39944" name="Rectangle 10"/>
          <p:cNvSpPr>
            <a:spLocks noChangeArrowheads="1"/>
          </p:cNvSpPr>
          <p:nvPr/>
        </p:nvSpPr>
        <p:spPr bwMode="auto">
          <a:xfrm>
            <a:off x="228600" y="3962400"/>
            <a:ext cx="2133600" cy="1828800"/>
          </a:xfrm>
          <a:prstGeom prst="rect">
            <a:avLst/>
          </a:prstGeom>
          <a:solidFill>
            <a:srgbClr val="78CB6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800" b="1">
                <a:solidFill>
                  <a:srgbClr val="000000"/>
                </a:solidFill>
              </a:rPr>
              <a:t>Vědy  fzg.složkách:</a:t>
            </a:r>
          </a:p>
          <a:p>
            <a:r>
              <a:rPr lang="cs-CZ" sz="1800" b="1">
                <a:solidFill>
                  <a:srgbClr val="000000"/>
                </a:solidFill>
              </a:rPr>
              <a:t>geomorfologie</a:t>
            </a:r>
          </a:p>
          <a:p>
            <a:r>
              <a:rPr lang="cs-CZ" sz="1800" b="1">
                <a:solidFill>
                  <a:srgbClr val="000000"/>
                </a:solidFill>
              </a:rPr>
              <a:t>klimatologie</a:t>
            </a:r>
          </a:p>
          <a:p>
            <a:r>
              <a:rPr lang="cs-CZ" sz="1800" b="1">
                <a:solidFill>
                  <a:srgbClr val="000000"/>
                </a:solidFill>
              </a:rPr>
              <a:t>hydrogeografie a oceanografie</a:t>
            </a:r>
          </a:p>
          <a:p>
            <a:r>
              <a:rPr lang="cs-CZ" sz="1800" b="1">
                <a:solidFill>
                  <a:srgbClr val="000000"/>
                </a:solidFill>
              </a:rPr>
              <a:t>pedogeogfrafie</a:t>
            </a:r>
          </a:p>
          <a:p>
            <a:r>
              <a:rPr lang="cs-CZ" sz="1800" b="1">
                <a:solidFill>
                  <a:srgbClr val="000000"/>
                </a:solidFill>
              </a:rPr>
              <a:t>biogeografie</a:t>
            </a:r>
          </a:p>
          <a:p>
            <a:r>
              <a:rPr lang="cs-CZ" sz="1800" b="1">
                <a:solidFill>
                  <a:srgbClr val="000000"/>
                </a:solidFill>
              </a:rPr>
              <a:t>geografie přír. zdrojů“</a:t>
            </a:r>
          </a:p>
        </p:txBody>
      </p:sp>
      <p:sp>
        <p:nvSpPr>
          <p:cNvPr id="39945" name="Rectangle 11"/>
          <p:cNvSpPr>
            <a:spLocks noChangeArrowheads="1"/>
          </p:cNvSpPr>
          <p:nvPr/>
        </p:nvSpPr>
        <p:spPr bwMode="auto">
          <a:xfrm>
            <a:off x="5562600" y="2514600"/>
            <a:ext cx="3124200" cy="1219200"/>
          </a:xfrm>
          <a:prstGeom prst="rect">
            <a:avLst/>
          </a:prstGeom>
          <a:gradFill rotWithShape="0">
            <a:gsLst>
              <a:gs pos="0">
                <a:srgbClr val="28345B"/>
              </a:gs>
              <a:gs pos="100000">
                <a:srgbClr val="5670C4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1800" b="1" u="sng">
                <a:solidFill>
                  <a:srgbClr val="000000"/>
                </a:solidFill>
              </a:rPr>
              <a:t>Vědy o sg. komplexu</a:t>
            </a:r>
          </a:p>
          <a:p>
            <a:r>
              <a:rPr lang="cs-CZ" sz="1800" b="1">
                <a:solidFill>
                  <a:srgbClr val="000000"/>
                </a:solidFill>
              </a:rPr>
              <a:t>obecná socioekonomická geografie</a:t>
            </a:r>
          </a:p>
          <a:p>
            <a:r>
              <a:rPr lang="cs-CZ" sz="1800" b="1">
                <a:solidFill>
                  <a:srgbClr val="000000"/>
                </a:solidFill>
              </a:rPr>
              <a:t>historická geografie</a:t>
            </a:r>
          </a:p>
        </p:txBody>
      </p:sp>
      <p:sp>
        <p:nvSpPr>
          <p:cNvPr id="39946" name="Rectangle 12"/>
          <p:cNvSpPr>
            <a:spLocks noChangeArrowheads="1"/>
          </p:cNvSpPr>
          <p:nvPr/>
        </p:nvSpPr>
        <p:spPr bwMode="auto">
          <a:xfrm>
            <a:off x="5486400" y="3733800"/>
            <a:ext cx="3657600" cy="1447800"/>
          </a:xfrm>
          <a:prstGeom prst="rect">
            <a:avLst/>
          </a:prstGeom>
          <a:solidFill>
            <a:srgbClr val="5670C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sz="1800" b="1" u="sng">
                <a:solidFill>
                  <a:srgbClr val="000000"/>
                </a:solidFill>
              </a:rPr>
              <a:t>Vědy o sg.složkách: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g. obyvatel,  g. sídel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g. průmyslu, g. zemědělství, g. dopravy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g. služeb, g. rekreace</a:t>
            </a:r>
          </a:p>
          <a:p>
            <a:pPr algn="ctr"/>
            <a:r>
              <a:rPr lang="cs-CZ" sz="1800" b="1">
                <a:solidFill>
                  <a:srgbClr val="000000"/>
                </a:solidFill>
              </a:rPr>
              <a:t>g. vědy a kultury</a:t>
            </a:r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1905000" y="5486400"/>
            <a:ext cx="2286000" cy="9144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1800" b="1" u="sng">
                <a:solidFill>
                  <a:srgbClr val="000000"/>
                </a:solidFill>
              </a:rPr>
              <a:t>Vědy o regionech: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regionální geografie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politická geografie</a:t>
            </a: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4191000" y="5181600"/>
            <a:ext cx="2743200" cy="16764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sz="1800" b="1" u="sng">
                <a:solidFill>
                  <a:srgbClr val="000000"/>
                </a:solidFill>
              </a:rPr>
              <a:t>Vědy o systémech a vědě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nauka o krajině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geoekologie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planetární geografie</a:t>
            </a:r>
          </a:p>
          <a:p>
            <a:pPr algn="ctr">
              <a:defRPr/>
            </a:pPr>
            <a:r>
              <a:rPr lang="cs-CZ" sz="1800" b="1">
                <a:solidFill>
                  <a:srgbClr val="000000"/>
                </a:solidFill>
              </a:rPr>
              <a:t>teoretická 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ext Box 6"/>
          <p:cNvSpPr txBox="1">
            <a:spLocks noChangeArrowheads="1"/>
          </p:cNvSpPr>
          <p:nvPr/>
        </p:nvSpPr>
        <p:spPr bwMode="auto">
          <a:xfrm>
            <a:off x="0" y="0"/>
            <a:ext cx="1619250" cy="425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1">
                <a:solidFill>
                  <a:schemeClr val="bg2"/>
                </a:solidFill>
              </a:rPr>
              <a:t>metody zkoumání vojenské geografie</a:t>
            </a:r>
          </a:p>
        </p:txBody>
      </p:sp>
      <p:graphicFrame>
        <p:nvGraphicFramePr>
          <p:cNvPr id="1026" name="Organization Chart 7"/>
          <p:cNvGraphicFramePr>
            <a:graphicFrameLocks/>
          </p:cNvGraphicFramePr>
          <p:nvPr/>
        </p:nvGraphicFramePr>
        <p:xfrm>
          <a:off x="500063" y="285750"/>
          <a:ext cx="8224837" cy="6440488"/>
        </p:xfrm>
        <a:graphic>
          <a:graphicData uri="http://schemas.openxmlformats.org/drawingml/2006/compatibility">
            <com:legacyDrawing xmlns:com="http://schemas.openxmlformats.org/drawingml/2006/compatibility" spid="_x0000_s5632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64" y="2743200"/>
            <a:ext cx="3648076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cs-CZ" sz="4000" dirty="0" smtClean="0">
                <a:solidFill>
                  <a:schemeClr val="tx2">
                    <a:lumMod val="75000"/>
                  </a:schemeClr>
                </a:solidFill>
              </a:rPr>
              <a:t>Co je to věda?</a:t>
            </a:r>
          </a:p>
        </p:txBody>
      </p:sp>
      <p:sp>
        <p:nvSpPr>
          <p:cNvPr id="29699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Je geografie vědou?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7772400" cy="1362075"/>
          </a:xfrm>
        </p:spPr>
        <p:txBody>
          <a:bodyPr/>
          <a:lstStyle/>
          <a:p>
            <a:r>
              <a:rPr lang="cs-CZ" dirty="0" smtClean="0"/>
              <a:t>Aplikace teorie systémů pro geografii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teorie systémů pro geografii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Geosystém nejvyššího řádu je krajinná sféra, </a:t>
            </a:r>
          </a:p>
          <a:p>
            <a:r>
              <a:rPr lang="cs-CZ" sz="2800" smtClean="0"/>
              <a:t>je vazebně propojena s dílčími systémy – listosférou, hydrosférou, pedosférou, atmosférou, bipsférou a sociosférou, </a:t>
            </a:r>
          </a:p>
          <a:p>
            <a:r>
              <a:rPr lang="cs-CZ" sz="2800" smtClean="0"/>
              <a:t>každý dílčí systém se dále člení</a:t>
            </a:r>
          </a:p>
          <a:p>
            <a:r>
              <a:rPr lang="cs-CZ" sz="2800" smtClean="0"/>
              <a:t>až KAM?  po nejmenší prvek nejnižšího subsystému, který už geografie dále nečlení, chová se jako celek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43050"/>
            <a:ext cx="7772400" cy="1362075"/>
          </a:xfrm>
        </p:spPr>
        <p:txBody>
          <a:bodyPr/>
          <a:lstStyle/>
          <a:p>
            <a:r>
              <a:rPr lang="cs-CZ" dirty="0" smtClean="0"/>
              <a:t>Objekt geografie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 smtClean="0"/>
              <a:t>Krajinná sféra</a:t>
            </a:r>
            <a:endParaRPr lang="cs-CZ" sz="3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Geosféra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 geosféra - koncentrická vrstva Země – prostor se specifickým výskytem určitých jevů</a:t>
            </a:r>
          </a:p>
          <a:p>
            <a:endParaRPr lang="cs-CZ" smtClean="0"/>
          </a:p>
          <a:p>
            <a:r>
              <a:rPr lang="cs-CZ" sz="2400" i="1" smtClean="0"/>
              <a:t>z řeckého „sfaira „– koule, zeměkoule, globus, přeneseně i jako prostor např. sféra zájmů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Geosféry Země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Země vnitřní struktura  - vrstvy lišící se hustotou a složením</a:t>
            </a:r>
          </a:p>
          <a:p>
            <a:r>
              <a:rPr lang="cs-CZ" smtClean="0"/>
              <a:t>„slupky cibule“</a:t>
            </a:r>
          </a:p>
          <a:p>
            <a:r>
              <a:rPr lang="cs-CZ" smtClean="0"/>
              <a:t>rotace – uspořádání od nejhustšího po nejřidší, od jádra se železa, niklu a síry po atmosféru </a:t>
            </a:r>
          </a:p>
          <a:p>
            <a:r>
              <a:rPr lang="cs-CZ" smtClean="0"/>
              <a:t>pevná část, tekutá část a plynná část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0724" name="Picture 5" descr="C:\Documents and Settings\Svatonova\Dokumenty\Výuka\ocean\REZ_KŮRA_tex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14400"/>
            <a:ext cx="6962775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Geosféry Země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 smtClean="0"/>
              <a:t>Homogenní:</a:t>
            </a:r>
          </a:p>
          <a:p>
            <a:r>
              <a:rPr lang="cs-CZ" sz="2800" u="sng" smtClean="0"/>
              <a:t>Litosféra</a:t>
            </a:r>
            <a:r>
              <a:rPr lang="cs-CZ" sz="2800" smtClean="0"/>
              <a:t>, tj. kamenný obal Země – zemský kůra a spodní část zemského pláště ( pod ním je již plastická astenosféra) ( - 100 km až 8,8 km)</a:t>
            </a:r>
          </a:p>
          <a:p>
            <a:r>
              <a:rPr lang="cs-CZ" sz="2800" u="sng" smtClean="0"/>
              <a:t>Hydrosféra </a:t>
            </a:r>
            <a:r>
              <a:rPr lang="cs-CZ" sz="2800" smtClean="0"/>
              <a:t>(-4 km až 0 km)</a:t>
            </a:r>
          </a:p>
          <a:p>
            <a:r>
              <a:rPr lang="cs-CZ" sz="2800" u="sng" smtClean="0"/>
              <a:t>Atmosféra </a:t>
            </a:r>
            <a:r>
              <a:rPr lang="cs-CZ" sz="2800" smtClean="0"/>
              <a:t>(0  až 40 tisíc km, řadu dílčích vrstev, t, s, m, i, t, e – z.k.) , pozn. hranice zemské korony je považována za hranici planety Země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Geosféry Země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smtClean="0"/>
              <a:t>Heterogenní</a:t>
            </a:r>
          </a:p>
          <a:p>
            <a:r>
              <a:rPr lang="cs-CZ" u="sng" smtClean="0"/>
              <a:t>Pedosféra</a:t>
            </a:r>
          </a:p>
          <a:p>
            <a:r>
              <a:rPr lang="cs-CZ" u="sng" smtClean="0"/>
              <a:t>biosféra</a:t>
            </a:r>
          </a:p>
          <a:p>
            <a:r>
              <a:rPr lang="cs-CZ" u="sng" smtClean="0"/>
              <a:t>antroposféra, sociosféra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Definice krajinné sféry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tenká heterogenní geosféra kolem pevného povrchu Země, která je  geosystémem nejvyššího řádu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Krajinná sféra a její hranice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je vymezena </a:t>
            </a:r>
          </a:p>
          <a:p>
            <a:pPr lvl="1"/>
            <a:r>
              <a:rPr lang="cs-CZ" smtClean="0"/>
              <a:t>Mohorovičičovou vrstvou diskontinuity</a:t>
            </a:r>
          </a:p>
          <a:p>
            <a:pPr lvl="1"/>
            <a:r>
              <a:rPr lang="cs-CZ" smtClean="0"/>
              <a:t>tropopauzou</a:t>
            </a:r>
          </a:p>
          <a:p>
            <a:r>
              <a:rPr lang="cs-CZ" smtClean="0"/>
              <a:t>ke krajinné sféře náleží</a:t>
            </a:r>
          </a:p>
          <a:p>
            <a:pPr lvl="1"/>
            <a:r>
              <a:rPr lang="cs-CZ" smtClean="0"/>
              <a:t>část litosféry - zemská kůra: pevninská a oceánská, hydrosféra a kryosféra, pedosféra, biosféra, antroposféra a troposféra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285860"/>
            <a:ext cx="7772400" cy="1362075"/>
          </a:xfrm>
        </p:spPr>
        <p:txBody>
          <a:bodyPr/>
          <a:lstStyle/>
          <a:p>
            <a:pPr algn="ctr"/>
            <a:r>
              <a:rPr lang="cs-CZ" dirty="0" smtClean="0"/>
              <a:t>Definice vědy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Mocnost krajinné sféry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od zemského jádra po horní hranici atmosféry – více než 46 tisíc km</a:t>
            </a:r>
          </a:p>
          <a:p>
            <a:pPr>
              <a:lnSpc>
                <a:spcPct val="90000"/>
              </a:lnSpc>
            </a:pPr>
            <a:r>
              <a:rPr lang="cs-CZ" smtClean="0"/>
              <a:t>krajinná sféra – její „tloušťka“? </a:t>
            </a:r>
          </a:p>
          <a:p>
            <a:pPr>
              <a:lnSpc>
                <a:spcPct val="90000"/>
              </a:lnSpc>
            </a:pPr>
            <a:r>
              <a:rPr lang="cs-CZ" smtClean="0"/>
              <a:t> cca 30 km,</a:t>
            </a:r>
          </a:p>
          <a:p>
            <a:pPr>
              <a:lnSpc>
                <a:spcPct val="90000"/>
              </a:lnSpc>
            </a:pPr>
            <a:r>
              <a:rPr lang="cs-CZ" smtClean="0">
                <a:solidFill>
                  <a:srgbClr val="FF0000"/>
                </a:solidFill>
              </a:rPr>
              <a:t>Úkol:jakým dílem je vertikální mocnost krajinné sféry vůči celé Zemi?“</a:t>
            </a:r>
          </a:p>
          <a:p>
            <a:pPr>
              <a:lnSpc>
                <a:spcPct val="90000"/>
              </a:lnSpc>
            </a:pPr>
            <a:r>
              <a:rPr lang="cs-CZ" smtClean="0"/>
              <a:t>krajinná sféra  -  jediná známá sféra života ve vesmíru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3108" y="2143116"/>
            <a:ext cx="4336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chemeClr val="tx2">
                    <a:lumMod val="75000"/>
                  </a:schemeClr>
                </a:solidFill>
              </a:rPr>
              <a:t>Vývoj geografie</a:t>
            </a:r>
            <a:endParaRPr lang="cs-CZ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geografie- 1. období – starověk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celkem 5 období podle objektu geografie</a:t>
            </a:r>
          </a:p>
          <a:p>
            <a:pPr>
              <a:lnSpc>
                <a:spcPct val="90000"/>
              </a:lnSpc>
            </a:pPr>
            <a:r>
              <a:rPr lang="cs-CZ" smtClean="0"/>
              <a:t>geo –grafie ( země – pis),</a:t>
            </a:r>
          </a:p>
          <a:p>
            <a:pPr>
              <a:lnSpc>
                <a:spcPct val="90000"/>
              </a:lnSpc>
            </a:pPr>
            <a:r>
              <a:rPr lang="cs-CZ" smtClean="0"/>
              <a:t>1. období – starověk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zatím je omezený obsah poznání, proto vědy ještě málo strukturované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objektem geografie je celá Země</a:t>
            </a:r>
          </a:p>
          <a:p>
            <a:pPr lvl="2">
              <a:lnSpc>
                <a:spcPct val="90000"/>
              </a:lnSpc>
            </a:pPr>
            <a:r>
              <a:rPr lang="cs-CZ" smtClean="0"/>
              <a:t>teoretické úvahy o tvaru, rozměrech Země, postavení Země jako planety</a:t>
            </a:r>
          </a:p>
          <a:p>
            <a:pPr lvl="2">
              <a:lnSpc>
                <a:spcPct val="90000"/>
              </a:lnSpc>
            </a:pPr>
            <a:r>
              <a:rPr lang="cs-CZ" smtClean="0"/>
              <a:t>popis  povrchu souše a moří</a:t>
            </a:r>
          </a:p>
          <a:p>
            <a:pPr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úpadek vědy na pomezí starověku a středověku, proto se vytrácí první aspekt starověkého období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objekt geografie – </a:t>
            </a:r>
            <a:r>
              <a:rPr lang="cs-CZ" sz="2800" u="sng" smtClean="0"/>
              <a:t>dvojrozměrný povrch souše a oceánů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smyslem je </a:t>
            </a:r>
            <a:r>
              <a:rPr lang="cs-CZ" sz="2800" u="sng" smtClean="0"/>
              <a:t>poznat jej</a:t>
            </a:r>
            <a:r>
              <a:rPr lang="cs-CZ" sz="2800" smtClean="0"/>
              <a:t> (mapování, popis) 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vrcholné období </a:t>
            </a:r>
            <a:r>
              <a:rPr lang="cs-CZ" sz="2800" u="sng" smtClean="0"/>
              <a:t>velkých zeměpisných objevů</a:t>
            </a:r>
            <a:r>
              <a:rPr lang="cs-CZ" sz="2800" smtClean="0"/>
              <a:t>  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období inventarizace jevů dostupných běžnému pozorovnání</a:t>
            </a:r>
          </a:p>
          <a:p>
            <a:pPr>
              <a:lnSpc>
                <a:spcPct val="90000"/>
              </a:lnSpc>
            </a:pPr>
            <a:r>
              <a:rPr lang="cs-CZ" sz="2800" i="1" smtClean="0">
                <a:solidFill>
                  <a:srgbClr val="FF3300"/>
                </a:solidFill>
              </a:rPr>
              <a:t>úkol: nastudovat velké zeměpisné objevy </a:t>
            </a:r>
          </a:p>
          <a:p>
            <a:pPr>
              <a:lnSpc>
                <a:spcPct val="90000"/>
              </a:lnSpc>
            </a:pPr>
            <a:endParaRPr lang="cs-CZ" sz="2800" i="1" smtClean="0">
              <a:solidFill>
                <a:srgbClr val="FF3300"/>
              </a:solidFill>
            </a:endParaRP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772400" cy="1143000"/>
          </a:xfrm>
          <a:noFill/>
        </p:spPr>
        <p:txBody>
          <a:bodyPr/>
          <a:lstStyle/>
          <a:p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3600" b="1" smtClean="0"/>
              <a:t>2. období:  středověk až 19. století,</a:t>
            </a:r>
            <a:r>
              <a:rPr lang="cs-CZ" sz="3600" smtClean="0"/>
              <a:t> </a:t>
            </a:r>
            <a:br>
              <a:rPr lang="cs-CZ" sz="3600" smtClean="0"/>
            </a:br>
            <a:endParaRPr lang="cs-CZ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období vědecké </a:t>
            </a:r>
            <a:r>
              <a:rPr lang="cs-CZ" sz="2800" u="sng" smtClean="0"/>
              <a:t>analýzy,</a:t>
            </a:r>
            <a:r>
              <a:rPr lang="cs-CZ" sz="2800" smtClean="0"/>
              <a:t> poznání a pochopení jevů ( nejen inventarizace)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nutnost  hluboké analýzy jevů se odrazila  v diferenciaci dosud jednotné vědy  na dílčí specializované </a:t>
            </a:r>
            <a:r>
              <a:rPr lang="cs-CZ" sz="2800" u="sng" smtClean="0"/>
              <a:t>analytické obory </a:t>
            </a:r>
            <a:r>
              <a:rPr lang="cs-CZ" sz="2800" smtClean="0"/>
              <a:t>(pedogeografie, klimatologie, geomorfologie) a samostatné vědy (geologie, meteorologie atd.)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nutnost pochopení jevů - objektem geografie není už jen dvojrozměrný povrch, ale </a:t>
            </a:r>
            <a:r>
              <a:rPr lang="cs-CZ" sz="2800" u="sng" smtClean="0"/>
              <a:t>trojrozměrné geosféry planety</a:t>
            </a:r>
            <a:r>
              <a:rPr lang="cs-CZ" sz="2800" smtClean="0"/>
              <a:t> Země (např.litosféra, biosféra, atmosféra)</a:t>
            </a:r>
          </a:p>
          <a:p>
            <a:pPr>
              <a:lnSpc>
                <a:spcPct val="90000"/>
              </a:lnSpc>
            </a:pPr>
            <a:endParaRPr lang="cs-CZ" sz="2800" smtClean="0"/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295400"/>
            <a:ext cx="8001000" cy="1143000"/>
          </a:xfrm>
          <a:noFill/>
        </p:spPr>
        <p:txBody>
          <a:bodyPr/>
          <a:lstStyle/>
          <a:p>
            <a:r>
              <a:rPr lang="cs-CZ" sz="3600" smtClean="0"/>
              <a:t>3. období: </a:t>
            </a:r>
            <a:br>
              <a:rPr lang="cs-CZ" sz="3600" smtClean="0"/>
            </a:br>
            <a:r>
              <a:rPr lang="cs-CZ" sz="3600" smtClean="0"/>
              <a:t>19. století až polovina 20. století</a:t>
            </a:r>
            <a:br>
              <a:rPr lang="cs-CZ" sz="3600" smtClean="0"/>
            </a:br>
            <a:endParaRPr lang="cs-CZ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19200"/>
            <a:ext cx="7772400" cy="1143000"/>
          </a:xfrm>
        </p:spPr>
        <p:txBody>
          <a:bodyPr/>
          <a:lstStyle/>
          <a:p>
            <a:r>
              <a:rPr lang="cs-CZ" sz="3200" smtClean="0"/>
              <a:t>4. období, jednotlivé krajiny planety Země – období syntézy poznatků,</a:t>
            </a:r>
            <a:br>
              <a:rPr lang="cs-CZ" sz="3200" smtClean="0"/>
            </a:br>
            <a:r>
              <a:rPr lang="cs-CZ" sz="3200" smtClean="0"/>
              <a:t> třetí čtvrtina 20. st.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Země, její sféry se nechovají nezávisle, právě naopak, proto po hluboké analýze jevů nastupuje období syntézy poznatků,</a:t>
            </a:r>
          </a:p>
          <a:p>
            <a:pPr>
              <a:lnSpc>
                <a:spcPct val="90000"/>
              </a:lnSpc>
            </a:pPr>
            <a:r>
              <a:rPr lang="cs-CZ" smtClean="0"/>
              <a:t>důraz na vnitřní provázanost geosfér v krajině</a:t>
            </a:r>
          </a:p>
          <a:p>
            <a:pPr>
              <a:lnSpc>
                <a:spcPct val="90000"/>
              </a:lnSpc>
            </a:pPr>
            <a:r>
              <a:rPr lang="cs-CZ" smtClean="0"/>
              <a:t>objektem geografie je krajina jako celek</a:t>
            </a:r>
          </a:p>
          <a:p>
            <a:pPr>
              <a:lnSpc>
                <a:spcPct val="90000"/>
              </a:lnSpc>
            </a:pPr>
            <a:r>
              <a:rPr lang="cs-CZ" smtClean="0"/>
              <a:t>toto směřování vede k potřebě jednotné geografie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Vývoj geografie, 5. období, krajinná sféra Země, od 80. let 20 st. dosud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pokračující syntetické zaměření geografie na </a:t>
            </a:r>
            <a:r>
              <a:rPr lang="cs-CZ" u="sng" smtClean="0"/>
              <a:t>globální celek</a:t>
            </a:r>
            <a:r>
              <a:rPr lang="cs-CZ" smtClean="0"/>
              <a:t>  - krajinnou sféru Země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Věda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Věda je </a:t>
            </a:r>
            <a:r>
              <a:rPr lang="cs-CZ" u="sng" smtClean="0"/>
              <a:t>nepřetržitý proces lidského poznávání </a:t>
            </a:r>
            <a:r>
              <a:rPr lang="cs-CZ" smtClean="0"/>
              <a:t>přírody, společnosti, člověka, lidského myšlení a kultury. 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3352800"/>
            <a:ext cx="7772400" cy="4114800"/>
          </a:xfrm>
        </p:spPr>
        <p:txBody>
          <a:bodyPr/>
          <a:lstStyle/>
          <a:p>
            <a:pPr lvl="1" eaLnBrk="1" hangingPunct="1"/>
            <a:r>
              <a:rPr lang="cs-CZ" smtClean="0"/>
              <a:t>systematické</a:t>
            </a:r>
          </a:p>
          <a:p>
            <a:pPr lvl="1" eaLnBrk="1" hangingPunct="1"/>
            <a:r>
              <a:rPr lang="cs-CZ" smtClean="0"/>
              <a:t> racionální  </a:t>
            </a:r>
          </a:p>
          <a:p>
            <a:pPr lvl="1" eaLnBrk="1" hangingPunct="1"/>
            <a:r>
              <a:rPr lang="cs-CZ" smtClean="0"/>
              <a:t>a metodické vyvozování</a:t>
            </a:r>
          </a:p>
          <a:p>
            <a:pPr lvl="1" eaLnBrk="1" hangingPunct="1"/>
            <a:r>
              <a:rPr lang="cs-CZ" smtClean="0"/>
              <a:t> zobecňování</a:t>
            </a:r>
          </a:p>
        </p:txBody>
      </p:sp>
      <p:sp>
        <p:nvSpPr>
          <p:cNvPr id="7171" name="Nadpis 5"/>
          <p:cNvSpPr>
            <a:spLocks noGrp="1"/>
          </p:cNvSpPr>
          <p:nvPr>
            <p:ph type="title"/>
          </p:nvPr>
        </p:nvSpPr>
        <p:spPr>
          <a:xfrm>
            <a:off x="1219200" y="914400"/>
            <a:ext cx="7924800" cy="2209800"/>
          </a:xfrm>
        </p:spPr>
        <p:txBody>
          <a:bodyPr/>
          <a:lstStyle/>
          <a:p>
            <a:pPr algn="ctr" eaLnBrk="1" hangingPunct="1"/>
            <a:r>
              <a:rPr lang="cs-CZ" sz="3200" smtClean="0">
                <a:solidFill>
                  <a:srgbClr val="FF3300"/>
                </a:solidFill>
              </a:rPr>
              <a:t/>
            </a:r>
            <a:br>
              <a:rPr lang="cs-CZ" sz="3200" smtClean="0">
                <a:solidFill>
                  <a:srgbClr val="FF3300"/>
                </a:solidFill>
              </a:rPr>
            </a:br>
            <a:r>
              <a:rPr lang="cs-CZ" sz="3200" smtClean="0">
                <a:solidFill>
                  <a:srgbClr val="FF3300"/>
                </a:solidFill>
              </a:rPr>
              <a:t/>
            </a:r>
            <a:br>
              <a:rPr lang="cs-CZ" sz="3200" smtClean="0">
                <a:solidFill>
                  <a:srgbClr val="FF3300"/>
                </a:solidFill>
              </a:rPr>
            </a:br>
            <a:r>
              <a:rPr lang="cs-CZ" sz="3200" smtClean="0">
                <a:solidFill>
                  <a:srgbClr val="FF3300"/>
                </a:solidFill>
              </a:rPr>
              <a:t/>
            </a:r>
            <a:br>
              <a:rPr lang="cs-CZ" sz="3200" smtClean="0">
                <a:solidFill>
                  <a:srgbClr val="FF3300"/>
                </a:solidFill>
              </a:rPr>
            </a:br>
            <a:r>
              <a:rPr lang="cs-CZ" sz="3200" smtClean="0">
                <a:solidFill>
                  <a:srgbClr val="FF3300"/>
                </a:solidFill>
              </a:rPr>
              <a:t/>
            </a:r>
            <a:br>
              <a:rPr lang="cs-CZ" sz="3200" smtClean="0">
                <a:solidFill>
                  <a:srgbClr val="FF3300"/>
                </a:solidFill>
              </a:rPr>
            </a:br>
            <a:r>
              <a:rPr lang="cs-CZ" sz="3200" smtClean="0">
                <a:solidFill>
                  <a:srgbClr val="FF3300"/>
                </a:solidFill>
              </a:rPr>
              <a:t>Věda versus lidské poznávání</a:t>
            </a:r>
            <a:br>
              <a:rPr lang="cs-CZ" sz="3200" smtClean="0">
                <a:solidFill>
                  <a:srgbClr val="FF3300"/>
                </a:solidFill>
              </a:rPr>
            </a:br>
            <a:r>
              <a:rPr lang="cs-CZ" sz="3200" smtClean="0">
                <a:solidFill>
                  <a:srgbClr val="FF3300"/>
                </a:solidFill>
              </a:rPr>
              <a:t>Věda: na základě </a:t>
            </a:r>
            <a:r>
              <a:rPr lang="cs-CZ" sz="3200" u="sng" smtClean="0">
                <a:solidFill>
                  <a:srgbClr val="FF3300"/>
                </a:solidFill>
              </a:rPr>
              <a:t>abstraktního myšlení a teoretické činnosti</a:t>
            </a:r>
            <a:br>
              <a:rPr lang="cs-CZ" sz="3200" u="sng" smtClean="0">
                <a:solidFill>
                  <a:srgbClr val="FF3300"/>
                </a:solidFill>
              </a:rPr>
            </a:br>
            <a:endParaRPr lang="cs-CZ" sz="3200" u="sng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0" y="3886200"/>
            <a:ext cx="157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cs-CZ" sz="2800"/>
              <a:t>nových</a:t>
            </a:r>
          </a:p>
          <a:p>
            <a:pPr algn="ctr"/>
            <a:r>
              <a:rPr kumimoji="0" lang="cs-CZ" sz="2800"/>
              <a:t> poznatků</a:t>
            </a:r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>
            <a:off x="6248400" y="3657600"/>
            <a:ext cx="533400" cy="1600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0" y="2743200"/>
            <a:ext cx="7086600" cy="297180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Věda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Věda nastoluje požadavek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u="sng" dirty="0" smtClean="0"/>
              <a:t>obecného poznání</a:t>
            </a:r>
            <a:r>
              <a:rPr lang="cs-CZ" dirty="0" smtClean="0"/>
              <a:t>, na základě něhož lze v nepřehledném světě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u="sng" dirty="0" smtClean="0"/>
              <a:t>oddělit podstatné od nepodstatného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a určit </a:t>
            </a:r>
            <a:r>
              <a:rPr lang="cs-CZ" u="sng" dirty="0" smtClean="0"/>
              <a:t>obecně platné zákony</a:t>
            </a:r>
            <a:r>
              <a:rPr lang="cs-CZ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tyto zákony dovolují  předvídat, předpovědi modelovat atd.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metody vědy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vědecké pozorování</a:t>
            </a:r>
          </a:p>
          <a:p>
            <a:pPr eaLnBrk="1" hangingPunct="1"/>
            <a:r>
              <a:rPr lang="cs-CZ" smtClean="0"/>
              <a:t>analýza</a:t>
            </a:r>
          </a:p>
          <a:p>
            <a:pPr eaLnBrk="1" hangingPunct="1"/>
            <a:r>
              <a:rPr lang="cs-CZ" smtClean="0"/>
              <a:t>syntéza</a:t>
            </a:r>
          </a:p>
          <a:p>
            <a:pPr eaLnBrk="1" hangingPunct="1"/>
            <a:r>
              <a:rPr lang="cs-CZ" smtClean="0"/>
              <a:t> indukce</a:t>
            </a:r>
          </a:p>
          <a:p>
            <a:pPr eaLnBrk="1" hangingPunct="1"/>
            <a:r>
              <a:rPr lang="cs-CZ" smtClean="0"/>
              <a:t>dedukce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>
                <a:solidFill>
                  <a:srgbClr val="FF3300"/>
                </a:solidFill>
              </a:rPr>
              <a:t>Úkol – definice  jmenovaných metod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928688"/>
            <a:ext cx="8358187" cy="557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Od novověku je </a:t>
            </a:r>
            <a:r>
              <a:rPr lang="cs-CZ" u="sng" dirty="0" smtClean="0"/>
              <a:t>věda založena </a:t>
            </a:r>
            <a:r>
              <a:rPr lang="cs-CZ" dirty="0" smtClean="0"/>
              <a:t>na představě </a:t>
            </a:r>
            <a:r>
              <a:rPr lang="cs-CZ" u="sng" dirty="0" smtClean="0"/>
              <a:t>zákonitého (a </a:t>
            </a:r>
            <a:r>
              <a:rPr lang="cs-CZ" u="sng" dirty="0" err="1" smtClean="0"/>
              <a:t>matematizovatelného</a:t>
            </a:r>
            <a:r>
              <a:rPr lang="cs-CZ" u="sng" dirty="0" smtClean="0"/>
              <a:t>) chování skutečnosti,</a:t>
            </a:r>
            <a:r>
              <a:rPr lang="cs-CZ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která se odhaluje </a:t>
            </a:r>
            <a:r>
              <a:rPr lang="cs-CZ" u="sng" dirty="0" smtClean="0"/>
              <a:t>hypotézou</a:t>
            </a:r>
            <a:r>
              <a:rPr lang="cs-CZ" dirty="0" smtClean="0"/>
              <a:t>,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 ověřuje </a:t>
            </a:r>
            <a:r>
              <a:rPr lang="cs-CZ" u="sng" dirty="0" smtClean="0"/>
              <a:t>experimentem.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zobecňuje </a:t>
            </a:r>
            <a:r>
              <a:rPr lang="cs-CZ" u="sng" dirty="0" smtClean="0"/>
              <a:t>v teorii 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říroda">
  <a:themeElements>
    <a:clrScheme name="Přírod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Přírod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řírod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írod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írod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řírod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řírod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Designs\Příroda.pot</Template>
  <TotalTime>877</TotalTime>
  <Words>1335</Words>
  <Application>Microsoft Office PowerPoint</Application>
  <PresentationFormat>Předvádění na obrazovce (4:3)</PresentationFormat>
  <Paragraphs>243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Times New Roman</vt:lpstr>
      <vt:lpstr>Arial</vt:lpstr>
      <vt:lpstr>Wingdings</vt:lpstr>
      <vt:lpstr>Calibri</vt:lpstr>
      <vt:lpstr>Příroda</vt:lpstr>
      <vt:lpstr>Úvod do studia geografie</vt:lpstr>
      <vt:lpstr>Základní pojmy a okruhy ke zkoušce</vt:lpstr>
      <vt:lpstr>Je geografie vědou?</vt:lpstr>
      <vt:lpstr>Definice vědy</vt:lpstr>
      <vt:lpstr>Věda</vt:lpstr>
      <vt:lpstr>    Věda versus lidské poznávání Věda: na základě abstraktního myšlení a teoretické činnosti </vt:lpstr>
      <vt:lpstr>Věda</vt:lpstr>
      <vt:lpstr>Základní metody vědy</vt:lpstr>
      <vt:lpstr>Snímek 9</vt:lpstr>
      <vt:lpstr>Věda v euroamerické civilizaci</vt:lpstr>
      <vt:lpstr>Vědy a jejich dělení</vt:lpstr>
      <vt:lpstr>Vývoj vědy</vt:lpstr>
      <vt:lpstr>Dějiny vědy jsou posety odloženými hypotézami   překonanými teoriemi i platnými teoriemi</vt:lpstr>
      <vt:lpstr>Kuhn</vt:lpstr>
      <vt:lpstr>Vývoj vědy</vt:lpstr>
      <vt:lpstr>Vědecký výzkum</vt:lpstr>
      <vt:lpstr>hypotéza</vt:lpstr>
      <vt:lpstr>teorie</vt:lpstr>
      <vt:lpstr>PARADIGMA</vt:lpstr>
      <vt:lpstr>Systémové  paradigma  </vt:lpstr>
      <vt:lpstr>Systém</vt:lpstr>
      <vt:lpstr>Systémový přístup</vt:lpstr>
      <vt:lpstr>Model</vt:lpstr>
      <vt:lpstr>Geografie</vt:lpstr>
      <vt:lpstr>Geografie</vt:lpstr>
      <vt:lpstr>Geografie a její definice</vt:lpstr>
      <vt:lpstr>Zařazení geografie</vt:lpstr>
      <vt:lpstr>Přehled systému geografických věd</vt:lpstr>
      <vt:lpstr>Snímek 29</vt:lpstr>
      <vt:lpstr>Aplikace teorie systémů pro geografii</vt:lpstr>
      <vt:lpstr>Aplikace teorie systémů pro geografii</vt:lpstr>
      <vt:lpstr>Objekt geografie</vt:lpstr>
      <vt:lpstr> Geosféra</vt:lpstr>
      <vt:lpstr>Geosféry Země</vt:lpstr>
      <vt:lpstr>Snímek 35</vt:lpstr>
      <vt:lpstr>Geosféry Země</vt:lpstr>
      <vt:lpstr>Geosféry Země</vt:lpstr>
      <vt:lpstr>Definice krajinné sféry</vt:lpstr>
      <vt:lpstr>Krajinná sféra a její hranice</vt:lpstr>
      <vt:lpstr>Mocnost krajinné sféry</vt:lpstr>
      <vt:lpstr>Snímek 41</vt:lpstr>
      <vt:lpstr>Vývoj geografie- 1. období – starověk</vt:lpstr>
      <vt:lpstr>  2. období:  středověk až 19. století,  </vt:lpstr>
      <vt:lpstr>3. období:  19. století až polovina 20. století </vt:lpstr>
      <vt:lpstr>4. období, jednotlivé krajiny planety Země – období syntézy poznatků,  třetí čtvrtina 20. st.</vt:lpstr>
      <vt:lpstr>Vývoj geografie, 5. období, krajinná sféra Země, od 80. let 20 st. dosud</vt:lpstr>
      <vt:lpstr>Snímek 47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geografie</dc:title>
  <dc:creator>Svatonova</dc:creator>
  <cp:lastModifiedBy>Hana Svatonova</cp:lastModifiedBy>
  <cp:revision>65</cp:revision>
  <cp:lastPrinted>1601-01-01T00:00:00Z</cp:lastPrinted>
  <dcterms:created xsi:type="dcterms:W3CDTF">2008-09-21T09:14:31Z</dcterms:created>
  <dcterms:modified xsi:type="dcterms:W3CDTF">2009-11-13T12:00:33Z</dcterms:modified>
</cp:coreProperties>
</file>