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318" r:id="rId11"/>
    <p:sldId id="283" r:id="rId12"/>
    <p:sldId id="264" r:id="rId13"/>
    <p:sldId id="285" r:id="rId14"/>
    <p:sldId id="265" r:id="rId15"/>
    <p:sldId id="266" r:id="rId16"/>
    <p:sldId id="268" r:id="rId17"/>
    <p:sldId id="269" r:id="rId18"/>
    <p:sldId id="313" r:id="rId19"/>
    <p:sldId id="319" r:id="rId20"/>
    <p:sldId id="312" r:id="rId21"/>
    <p:sldId id="314" r:id="rId22"/>
    <p:sldId id="321" r:id="rId23"/>
    <p:sldId id="320" r:id="rId24"/>
    <p:sldId id="322" r:id="rId25"/>
    <p:sldId id="323" r:id="rId26"/>
    <p:sldId id="308" r:id="rId27"/>
    <p:sldId id="309" r:id="rId28"/>
    <p:sldId id="310" r:id="rId29"/>
    <p:sldId id="300" r:id="rId30"/>
    <p:sldId id="301" r:id="rId31"/>
    <p:sldId id="324" r:id="rId32"/>
    <p:sldId id="302" r:id="rId33"/>
    <p:sldId id="325" r:id="rId34"/>
    <p:sldId id="303" r:id="rId35"/>
    <p:sldId id="304" r:id="rId36"/>
    <p:sldId id="305" r:id="rId37"/>
    <p:sldId id="315" r:id="rId38"/>
    <p:sldId id="316" r:id="rId39"/>
    <p:sldId id="286" r:id="rId40"/>
    <p:sldId id="287" r:id="rId41"/>
    <p:sldId id="288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281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E233A2-6CC7-4386-B6B0-34564037418D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A46C2F-35D6-41AB-B77B-2BE774A40EE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" TargetMode="External"/><Relationship Id="rId3" Type="http://schemas.openxmlformats.org/officeDocument/2006/relationships/hyperlink" Target="http://www.kacatko.wordpress.com/" TargetMode="External"/><Relationship Id="rId7" Type="http://schemas.openxmlformats.org/officeDocument/2006/relationships/hyperlink" Target="http://www.biolib.cz/" TargetMode="External"/><Relationship Id="rId2" Type="http://schemas.openxmlformats.org/officeDocument/2006/relationships/hyperlink" Target="http://www.ziva.av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tany.cz/" TargetMode="External"/><Relationship Id="rId5" Type="http://schemas.openxmlformats.org/officeDocument/2006/relationships/hyperlink" Target="http://www.wikipedia.cz/" TargetMode="External"/><Relationship Id="rId10" Type="http://schemas.openxmlformats.org/officeDocument/2006/relationships/hyperlink" Target="http://www.acka.blog.cz/" TargetMode="External"/><Relationship Id="rId4" Type="http://schemas.openxmlformats.org/officeDocument/2006/relationships/hyperlink" Target="http://www.kolibos.rajce.idnes.cz/" TargetMode="External"/><Relationship Id="rId9" Type="http://schemas.openxmlformats.org/officeDocument/2006/relationships/hyperlink" Target="http://www.osel.cz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851648" cy="18288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Houby (</a:t>
            </a:r>
            <a:r>
              <a:rPr lang="cs-CZ" dirty="0" err="1" smtClean="0"/>
              <a:t>Fungi</a:t>
            </a:r>
            <a:r>
              <a:rPr lang="cs-CZ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q"/>
            </a:pPr>
            <a:r>
              <a:rPr lang="cs-CZ" dirty="0" smtClean="0"/>
              <a:t>Alena Brtníčková </a:t>
            </a:r>
          </a:p>
          <a:p>
            <a:pPr algn="l">
              <a:buFont typeface="Wingdings" pitchFamily="2" charset="2"/>
              <a:buChar char="q"/>
            </a:pPr>
            <a:r>
              <a:rPr lang="cs-CZ" dirty="0" smtClean="0"/>
              <a:t>Hana Káňová</a:t>
            </a:r>
          </a:p>
          <a:p>
            <a:pPr algn="l">
              <a:buFont typeface="Wingdings" pitchFamily="2" charset="2"/>
              <a:buChar char="q"/>
            </a:pPr>
            <a:r>
              <a:rPr lang="cs-CZ" dirty="0" smtClean="0"/>
              <a:t>Eva </a:t>
            </a:r>
            <a:r>
              <a:rPr lang="cs-CZ" dirty="0" err="1" smtClean="0"/>
              <a:t>Maksová</a:t>
            </a:r>
            <a:endParaRPr lang="cs-CZ" dirty="0" smtClean="0"/>
          </a:p>
          <a:p>
            <a:pPr algn="l">
              <a:buFont typeface="Wingdings" pitchFamily="2" charset="2"/>
              <a:buChar char="q"/>
            </a:pPr>
            <a:r>
              <a:rPr lang="cs-CZ" dirty="0" smtClean="0"/>
              <a:t>Ludvík Panny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err="1" smtClean="0"/>
              <a:t>rakovinec</a:t>
            </a:r>
            <a:r>
              <a:rPr lang="cs-CZ" sz="4000" b="1" dirty="0" smtClean="0"/>
              <a:t> bramborový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dirty="0" smtClean="0"/>
              <a:t>(</a:t>
            </a:r>
            <a:r>
              <a:rPr lang="cs-CZ" sz="4000" dirty="0" err="1" smtClean="0"/>
              <a:t>Synchytrium</a:t>
            </a:r>
            <a:r>
              <a:rPr lang="cs-CZ" sz="4000" dirty="0" smtClean="0"/>
              <a:t>  </a:t>
            </a:r>
            <a:r>
              <a:rPr lang="cs-CZ" sz="4000" dirty="0" err="1" smtClean="0"/>
              <a:t>endobioticum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pic>
        <p:nvPicPr>
          <p:cNvPr id="4" name="Zástupný symbol pro obsah 3" descr="1182284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7950" y="2091531"/>
            <a:ext cx="6388100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lahvičkovka</a:t>
            </a:r>
            <a:r>
              <a:rPr lang="cs-CZ" dirty="0" smtClean="0"/>
              <a:t> (</a:t>
            </a:r>
            <a:r>
              <a:rPr lang="cs-CZ" dirty="0" err="1" smtClean="0"/>
              <a:t>O</a:t>
            </a:r>
            <a:r>
              <a:rPr lang="cs-CZ" dirty="0" err="1" smtClean="0"/>
              <a:t>lpidium</a:t>
            </a:r>
            <a:r>
              <a:rPr lang="cs-CZ" dirty="0" smtClean="0"/>
              <a:t> </a:t>
            </a:r>
            <a:r>
              <a:rPr lang="cs-CZ" dirty="0" err="1" smtClean="0"/>
              <a:t>brassicae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lahvovic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3888432" cy="2808312"/>
          </a:xfrm>
        </p:spPr>
      </p:pic>
      <p:pic>
        <p:nvPicPr>
          <p:cNvPr id="5" name="Obrázek 4" descr="Olpi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398490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 </a:t>
            </a:r>
            <a:r>
              <a:rPr lang="cs-CZ" dirty="0" err="1" smtClean="0"/>
              <a:t>Oomycety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89120"/>
          </a:xfrm>
        </p:spPr>
        <p:txBody>
          <a:bodyPr/>
          <a:lstStyle/>
          <a:p>
            <a:r>
              <a:rPr lang="cs-CZ" dirty="0" err="1" smtClean="0"/>
              <a:t>s</a:t>
            </a:r>
            <a:r>
              <a:rPr lang="cs-CZ" dirty="0" err="1" smtClean="0"/>
              <a:t>aprofyté</a:t>
            </a:r>
            <a:r>
              <a:rPr lang="cs-CZ" dirty="0" smtClean="0"/>
              <a:t> </a:t>
            </a:r>
            <a:r>
              <a:rPr lang="cs-CZ" dirty="0" smtClean="0"/>
              <a:t>a parazité vyšších rostlin 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ijí </a:t>
            </a:r>
            <a:r>
              <a:rPr lang="cs-CZ" dirty="0" smtClean="0"/>
              <a:t>ve vodě, vlhké </a:t>
            </a:r>
            <a:r>
              <a:rPr lang="cs-CZ" dirty="0" smtClean="0"/>
              <a:t>půdě a </a:t>
            </a:r>
            <a:r>
              <a:rPr lang="cs-CZ" dirty="0" smtClean="0"/>
              <a:t>v suchém prostředí </a:t>
            </a:r>
          </a:p>
          <a:p>
            <a:r>
              <a:rPr lang="cs-CZ" dirty="0" smtClean="0"/>
              <a:t>v</a:t>
            </a:r>
            <a:r>
              <a:rPr lang="cs-CZ" dirty="0" smtClean="0"/>
              <a:t>ytvářejí </a:t>
            </a:r>
            <a:r>
              <a:rPr lang="cs-CZ" dirty="0" smtClean="0"/>
              <a:t>trubicovité podhoubí bez přehrádek</a:t>
            </a:r>
          </a:p>
          <a:p>
            <a:r>
              <a:rPr lang="cs-CZ" dirty="0" smtClean="0"/>
              <a:t>b</a:t>
            </a:r>
            <a:r>
              <a:rPr lang="cs-CZ" dirty="0" smtClean="0"/>
              <a:t>uněčné </a:t>
            </a:r>
            <a:r>
              <a:rPr lang="cs-CZ" dirty="0" smtClean="0"/>
              <a:t>stěny hyf jsou z celulózy </a:t>
            </a:r>
            <a:r>
              <a:rPr lang="cs-CZ" dirty="0" smtClean="0"/>
              <a:t>a </a:t>
            </a:r>
            <a:r>
              <a:rPr lang="cs-CZ" dirty="0" err="1" smtClean="0"/>
              <a:t>glukanu</a:t>
            </a:r>
            <a:endParaRPr lang="cs-CZ" dirty="0" smtClean="0"/>
          </a:p>
          <a:p>
            <a:r>
              <a:rPr lang="cs-CZ" dirty="0" smtClean="0"/>
              <a:t>Zástupce: </a:t>
            </a:r>
            <a:r>
              <a:rPr lang="cs-CZ" b="1" dirty="0" smtClean="0"/>
              <a:t>vřetenatka révová </a:t>
            </a:r>
            <a:r>
              <a:rPr lang="cs-CZ" dirty="0" smtClean="0"/>
              <a:t>(</a:t>
            </a:r>
            <a:r>
              <a:rPr lang="cs-CZ" dirty="0" err="1" smtClean="0"/>
              <a:t>P</a:t>
            </a:r>
            <a:r>
              <a:rPr lang="cs-CZ" dirty="0" err="1" smtClean="0"/>
              <a:t>lasmopara</a:t>
            </a:r>
            <a:r>
              <a:rPr lang="cs-CZ" dirty="0" smtClean="0"/>
              <a:t> </a:t>
            </a:r>
            <a:r>
              <a:rPr lang="cs-CZ" dirty="0" err="1" smtClean="0"/>
              <a:t>viticola</a:t>
            </a:r>
            <a:r>
              <a:rPr lang="cs-CZ" dirty="0" smtClean="0"/>
              <a:t>)-závažný parazit vinné révy napadající listy i bobule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07910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vřetenatka </a:t>
            </a:r>
            <a:r>
              <a:rPr lang="cs-CZ" dirty="0" smtClean="0"/>
              <a:t>révová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P</a:t>
            </a:r>
            <a:r>
              <a:rPr lang="cs-CZ" dirty="0" err="1" smtClean="0"/>
              <a:t>lasmopara</a:t>
            </a:r>
            <a:r>
              <a:rPr lang="cs-CZ" dirty="0" smtClean="0"/>
              <a:t> </a:t>
            </a:r>
            <a:r>
              <a:rPr lang="cs-CZ" dirty="0" err="1" smtClean="0"/>
              <a:t>viticola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6c--plasmopara-viticola--sporu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132856"/>
            <a:ext cx="435716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 </a:t>
            </a:r>
            <a:r>
              <a:rPr lang="cs-CZ" dirty="0" err="1" smtClean="0"/>
              <a:t>E</a:t>
            </a:r>
            <a:r>
              <a:rPr lang="cs-CZ" dirty="0" err="1" smtClean="0"/>
              <a:t>umycety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68880"/>
            <a:ext cx="8229600" cy="4389120"/>
          </a:xfrm>
        </p:spPr>
        <p:txBody>
          <a:bodyPr>
            <a:normAutofit/>
          </a:bodyPr>
          <a:lstStyle/>
          <a:p>
            <a:r>
              <a:rPr lang="cs-CZ" dirty="0" smtClean="0"/>
              <a:t>n</a:t>
            </a:r>
            <a:r>
              <a:rPr lang="cs-CZ" dirty="0" smtClean="0"/>
              <a:t>azýváme </a:t>
            </a:r>
            <a:r>
              <a:rPr lang="cs-CZ" dirty="0" smtClean="0"/>
              <a:t>je také houby </a:t>
            </a:r>
            <a:r>
              <a:rPr lang="cs-CZ" dirty="0" smtClean="0"/>
              <a:t>vlastní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 smtClean="0"/>
              <a:t>zácně </a:t>
            </a:r>
            <a:r>
              <a:rPr lang="cs-CZ" dirty="0" smtClean="0"/>
              <a:t>jednobuněčné, většinou mnohobuněčné houby s vláknitým, </a:t>
            </a:r>
            <a:r>
              <a:rPr lang="cs-CZ" dirty="0" err="1" smtClean="0"/>
              <a:t>přehrádkovitým</a:t>
            </a:r>
            <a:r>
              <a:rPr lang="cs-CZ" dirty="0" smtClean="0"/>
              <a:t> podhoubím</a:t>
            </a:r>
          </a:p>
          <a:p>
            <a:r>
              <a:rPr lang="cs-CZ" dirty="0" smtClean="0"/>
              <a:t>j</a:t>
            </a:r>
            <a:r>
              <a:rPr lang="cs-CZ" dirty="0" smtClean="0"/>
              <a:t>ejich </a:t>
            </a:r>
            <a:r>
              <a:rPr lang="cs-CZ" dirty="0" smtClean="0"/>
              <a:t>buněčné stěny jsou z chitinu a </a:t>
            </a:r>
            <a:r>
              <a:rPr lang="cs-CZ" dirty="0" err="1" smtClean="0"/>
              <a:t>glukanu</a:t>
            </a:r>
            <a:endParaRPr lang="cs-CZ" dirty="0" smtClean="0"/>
          </a:p>
          <a:p>
            <a:r>
              <a:rPr lang="cs-CZ" dirty="0" smtClean="0"/>
              <a:t>n</a:t>
            </a:r>
            <a:r>
              <a:rPr lang="cs-CZ" dirty="0" smtClean="0"/>
              <a:t>emají </a:t>
            </a:r>
            <a:r>
              <a:rPr lang="cs-CZ" dirty="0" smtClean="0"/>
              <a:t>pohyblivá rozmnožovací stádia</a:t>
            </a:r>
          </a:p>
          <a:p>
            <a:r>
              <a:rPr lang="cs-CZ" dirty="0" smtClean="0"/>
              <a:t>j</a:t>
            </a:r>
            <a:r>
              <a:rPr lang="cs-CZ" dirty="0" smtClean="0"/>
              <a:t>de </a:t>
            </a:r>
            <a:r>
              <a:rPr lang="cs-CZ" dirty="0" smtClean="0"/>
              <a:t>o saprofytické, </a:t>
            </a:r>
            <a:r>
              <a:rPr lang="cs-CZ" dirty="0" err="1" smtClean="0"/>
              <a:t>saproparazitické</a:t>
            </a:r>
            <a:r>
              <a:rPr lang="cs-CZ" dirty="0" smtClean="0"/>
              <a:t>, parazitické i symbiotické heterotrofní organismy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Třída </a:t>
            </a:r>
            <a:r>
              <a:rPr lang="cs-CZ" dirty="0" err="1" smtClean="0"/>
              <a:t>Z</a:t>
            </a:r>
            <a:r>
              <a:rPr lang="cs-CZ" dirty="0" err="1" smtClean="0"/>
              <a:t>ygomycety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389120"/>
          </a:xfrm>
        </p:spPr>
        <p:txBody>
          <a:bodyPr>
            <a:normAutofit/>
          </a:bodyPr>
          <a:lstStyle/>
          <a:p>
            <a:r>
              <a:rPr lang="cs-CZ" dirty="0" smtClean="0"/>
              <a:t>n</a:t>
            </a:r>
            <a:r>
              <a:rPr lang="cs-CZ" dirty="0" smtClean="0"/>
              <a:t>azýváme </a:t>
            </a:r>
            <a:r>
              <a:rPr lang="cs-CZ" dirty="0" smtClean="0"/>
              <a:t>také houby spájivé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iví </a:t>
            </a:r>
            <a:r>
              <a:rPr lang="cs-CZ" dirty="0" smtClean="0"/>
              <a:t>se saprofyticky i paraziticky</a:t>
            </a:r>
          </a:p>
          <a:p>
            <a:r>
              <a:rPr lang="cs-CZ" dirty="0" smtClean="0"/>
              <a:t>j</a:t>
            </a:r>
            <a:r>
              <a:rPr lang="cs-CZ" dirty="0" smtClean="0"/>
              <a:t>sou </a:t>
            </a:r>
            <a:r>
              <a:rPr lang="cs-CZ" dirty="0" smtClean="0"/>
              <a:t>složkou půdní </a:t>
            </a:r>
            <a:r>
              <a:rPr lang="cs-CZ" dirty="0" smtClean="0"/>
              <a:t>mikroflóry</a:t>
            </a:r>
            <a:r>
              <a:rPr lang="cs-CZ" dirty="0" smtClean="0"/>
              <a:t>, podílejí se významně na rozkladu organické hmoty</a:t>
            </a:r>
          </a:p>
          <a:p>
            <a:r>
              <a:rPr lang="cs-CZ" dirty="0" smtClean="0"/>
              <a:t>t</a:t>
            </a:r>
            <a:r>
              <a:rPr lang="cs-CZ" dirty="0" smtClean="0"/>
              <a:t>voří </a:t>
            </a:r>
            <a:r>
              <a:rPr lang="cs-CZ" dirty="0" smtClean="0"/>
              <a:t>trubicovité mnohojaderné větvené podhoubí, ve stáří nepravidelně přehrádkované</a:t>
            </a:r>
          </a:p>
          <a:p>
            <a:r>
              <a:rPr lang="cs-CZ" dirty="0" smtClean="0"/>
              <a:t>h</a:t>
            </a:r>
            <a:r>
              <a:rPr lang="cs-CZ" dirty="0" smtClean="0"/>
              <a:t>lavní </a:t>
            </a:r>
            <a:r>
              <a:rPr lang="cs-CZ" dirty="0" smtClean="0"/>
              <a:t>složka buněčné stěny je </a:t>
            </a:r>
            <a:r>
              <a:rPr lang="cs-CZ" dirty="0" err="1" smtClean="0"/>
              <a:t>glukan</a:t>
            </a:r>
            <a:endParaRPr lang="cs-CZ" dirty="0" smtClean="0"/>
          </a:p>
          <a:p>
            <a:r>
              <a:rPr lang="cs-CZ" dirty="0" smtClean="0"/>
              <a:t>Zástupce: </a:t>
            </a:r>
            <a:r>
              <a:rPr lang="cs-CZ" b="1" dirty="0" err="1" smtClean="0"/>
              <a:t>kropidlovec</a:t>
            </a:r>
            <a:r>
              <a:rPr lang="cs-CZ" b="1" dirty="0" smtClean="0"/>
              <a:t> černavý </a:t>
            </a:r>
            <a:r>
              <a:rPr lang="cs-CZ" dirty="0" smtClean="0"/>
              <a:t>(</a:t>
            </a:r>
            <a:r>
              <a:rPr lang="cs-CZ" dirty="0" err="1" smtClean="0"/>
              <a:t>R</a:t>
            </a:r>
            <a:r>
              <a:rPr lang="cs-CZ" dirty="0" err="1" smtClean="0"/>
              <a:t>hizopus</a:t>
            </a:r>
            <a:r>
              <a:rPr lang="cs-CZ" dirty="0" smtClean="0"/>
              <a:t> </a:t>
            </a:r>
            <a:r>
              <a:rPr lang="cs-CZ" dirty="0" err="1" smtClean="0"/>
              <a:t>nigricans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                  </a:t>
            </a:r>
            <a:r>
              <a:rPr lang="cs-CZ" b="1" dirty="0" smtClean="0"/>
              <a:t>plíseň hlavičková </a:t>
            </a:r>
            <a:r>
              <a:rPr lang="cs-CZ" dirty="0" smtClean="0"/>
              <a:t>(</a:t>
            </a:r>
            <a:r>
              <a:rPr lang="cs-CZ" dirty="0" err="1" smtClean="0"/>
              <a:t>Mucor</a:t>
            </a:r>
            <a:r>
              <a:rPr lang="cs-CZ" dirty="0" smtClean="0"/>
              <a:t> </a:t>
            </a:r>
            <a:r>
              <a:rPr lang="cs-CZ" dirty="0" err="1" smtClean="0"/>
              <a:t>mucedo</a:t>
            </a:r>
            <a:r>
              <a:rPr lang="cs-CZ" dirty="0" smtClean="0"/>
              <a:t>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kropidlovec</a:t>
            </a:r>
            <a:r>
              <a:rPr lang="cs-CZ" dirty="0" smtClean="0"/>
              <a:t> </a:t>
            </a:r>
            <a:r>
              <a:rPr lang="cs-CZ" dirty="0" smtClean="0"/>
              <a:t>černavý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R</a:t>
            </a:r>
            <a:r>
              <a:rPr lang="cs-CZ" dirty="0" err="1" smtClean="0"/>
              <a:t>hizopus</a:t>
            </a:r>
            <a:r>
              <a:rPr lang="cs-CZ" dirty="0" smtClean="0"/>
              <a:t> </a:t>
            </a:r>
            <a:r>
              <a:rPr lang="cs-CZ" dirty="0" err="1" smtClean="0"/>
              <a:t>nigricans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rhizopus-nigrican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492896"/>
            <a:ext cx="50292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Třída houby vřeckovýtrusé </a:t>
            </a:r>
            <a:r>
              <a:rPr lang="cs-CZ" dirty="0" smtClean="0"/>
              <a:t>(</a:t>
            </a:r>
            <a:r>
              <a:rPr lang="cs-CZ" dirty="0" err="1" smtClean="0"/>
              <a:t>A</a:t>
            </a:r>
            <a:r>
              <a:rPr lang="cs-CZ" dirty="0" err="1" smtClean="0"/>
              <a:t>scomycetes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nejpočetnější skupina hub</a:t>
            </a:r>
          </a:p>
          <a:p>
            <a:r>
              <a:rPr lang="cs-CZ" dirty="0" smtClean="0"/>
              <a:t>zahrnuje houby makroskopických i mikroskopických rozměrů</a:t>
            </a:r>
          </a:p>
          <a:p>
            <a:r>
              <a:rPr lang="cs-CZ" dirty="0" smtClean="0"/>
              <a:t>převážně </a:t>
            </a:r>
            <a:r>
              <a:rPr lang="cs-CZ" dirty="0" err="1" smtClean="0"/>
              <a:t>saprofyté</a:t>
            </a:r>
            <a:r>
              <a:rPr lang="cs-CZ" dirty="0" smtClean="0"/>
              <a:t>, někdy i parazité</a:t>
            </a:r>
          </a:p>
          <a:p>
            <a:r>
              <a:rPr lang="cs-CZ" dirty="0" smtClean="0"/>
              <a:t>t</a:t>
            </a:r>
            <a:r>
              <a:rPr lang="cs-CZ" dirty="0" smtClean="0"/>
              <a:t>voří </a:t>
            </a:r>
            <a:r>
              <a:rPr lang="cs-CZ" dirty="0" smtClean="0"/>
              <a:t>kyjovité </a:t>
            </a:r>
            <a:r>
              <a:rPr lang="cs-CZ" dirty="0" smtClean="0"/>
              <a:t>výtrusnice=</a:t>
            </a:r>
            <a:r>
              <a:rPr lang="cs-CZ" b="1" dirty="0" smtClean="0"/>
              <a:t>vřecka</a:t>
            </a:r>
          </a:p>
          <a:p>
            <a:r>
              <a:rPr lang="cs-CZ" dirty="0" smtClean="0"/>
              <a:t>tvoří mycelium (kromě kvasinek)</a:t>
            </a:r>
          </a:p>
          <a:p>
            <a:r>
              <a:rPr lang="cs-CZ" dirty="0" smtClean="0"/>
              <a:t>hyfy jsou přehrádkované, v přehrádce je jednoduchý pór umožňující přechod plazmy a jader</a:t>
            </a:r>
          </a:p>
          <a:p>
            <a:r>
              <a:rPr lang="cs-CZ" dirty="0" smtClean="0"/>
              <a:t>někteří zástupci tvoří plodnice</a:t>
            </a:r>
          </a:p>
          <a:p>
            <a:r>
              <a:rPr lang="cs-CZ" dirty="0" smtClean="0"/>
              <a:t>buněčná stěna je především z chitinu</a:t>
            </a:r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Pohlavní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 myceliu se tvoří pohlavní orgány, samčí-anteridia, samičí askogonia</a:t>
            </a:r>
          </a:p>
          <a:p>
            <a:r>
              <a:rPr lang="cs-CZ" dirty="0" smtClean="0"/>
              <a:t>přiložením anteridia k askogoniu přechází obsah anteridia do askogonia= nastává </a:t>
            </a:r>
            <a:r>
              <a:rPr lang="cs-CZ" b="1" dirty="0" err="1" smtClean="0"/>
              <a:t>plazmogamie</a:t>
            </a:r>
            <a:r>
              <a:rPr lang="cs-CZ" dirty="0" smtClean="0"/>
              <a:t> (samčí a samičí jádra nesplynou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následuje dělení jader (dvojice jader)</a:t>
            </a:r>
            <a:endParaRPr lang="cs-CZ" dirty="0" smtClean="0"/>
          </a:p>
          <a:p>
            <a:r>
              <a:rPr lang="cs-CZ" dirty="0" smtClean="0"/>
              <a:t>vznikají </a:t>
            </a:r>
            <a:r>
              <a:rPr lang="cs-CZ" dirty="0" err="1" smtClean="0"/>
              <a:t>askogenní</a:t>
            </a:r>
            <a:r>
              <a:rPr lang="cs-CZ" dirty="0" smtClean="0"/>
              <a:t> hyfy-konce hyf se zakrývají a vytvoří se háky-dochází ke </a:t>
            </a:r>
            <a:r>
              <a:rPr lang="cs-CZ" b="1" dirty="0" smtClean="0"/>
              <a:t>karyogamii</a:t>
            </a:r>
            <a:r>
              <a:rPr lang="cs-CZ" dirty="0" smtClean="0"/>
              <a:t> (</a:t>
            </a:r>
            <a:r>
              <a:rPr lang="cs-CZ" dirty="0" smtClean="0"/>
              <a:t>splynutí samčího a samičího jádra)-z háku se tvoří kyjovitá vřecka(</a:t>
            </a:r>
            <a:r>
              <a:rPr lang="cs-CZ" dirty="0" err="1" smtClean="0"/>
              <a:t>aska</a:t>
            </a:r>
            <a:r>
              <a:rPr lang="cs-CZ" dirty="0" smtClean="0"/>
              <a:t>)</a:t>
            </a:r>
          </a:p>
          <a:p>
            <a:r>
              <a:rPr lang="cs-CZ" dirty="0" smtClean="0"/>
              <a:t>diploidní jádra ve vřeccích prodělávají meiózu a následující mitózu-vznik 8 haploidních jader, která se přemění na výtrusy=</a:t>
            </a:r>
            <a:r>
              <a:rPr lang="cs-CZ" b="1" dirty="0" smtClean="0"/>
              <a:t>askospory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Schéma pohlavního rozmnožování</a:t>
            </a:r>
            <a:endParaRPr lang="cs-CZ" dirty="0"/>
          </a:p>
        </p:txBody>
      </p:sp>
      <p:pic>
        <p:nvPicPr>
          <p:cNvPr id="4" name="Zástupný symbol pro obsah 3" descr="00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6406125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Houby (</a:t>
            </a:r>
            <a:r>
              <a:rPr lang="cs-CZ" dirty="0" err="1" smtClean="0"/>
              <a:t>Fungi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2904336"/>
          </a:xfrm>
        </p:spPr>
        <p:txBody>
          <a:bodyPr/>
          <a:lstStyle/>
          <a:p>
            <a:r>
              <a:rPr lang="cs-CZ" dirty="0" smtClean="0"/>
              <a:t>t</a:t>
            </a:r>
            <a:r>
              <a:rPr lang="cs-CZ" dirty="0" smtClean="0"/>
              <a:t>voří </a:t>
            </a:r>
            <a:r>
              <a:rPr lang="cs-CZ" dirty="0" smtClean="0"/>
              <a:t>samostatnou říši zahrnující jednobuněčné i mnohobuněčné organismy</a:t>
            </a:r>
          </a:p>
          <a:p>
            <a:r>
              <a:rPr lang="cs-CZ" dirty="0" smtClean="0"/>
              <a:t>b</a:t>
            </a:r>
            <a:r>
              <a:rPr lang="cs-CZ" dirty="0" smtClean="0"/>
              <a:t>uňky </a:t>
            </a:r>
            <a:r>
              <a:rPr lang="cs-CZ" dirty="0" smtClean="0"/>
              <a:t>hub neobsahují chlorofyl – nejsou schopny fotosyntézy</a:t>
            </a:r>
          </a:p>
          <a:p>
            <a:r>
              <a:rPr lang="cs-CZ" dirty="0" smtClean="0"/>
              <a:t>h</a:t>
            </a:r>
            <a:r>
              <a:rPr lang="cs-CZ" dirty="0" smtClean="0"/>
              <a:t>ouby </a:t>
            </a:r>
            <a:r>
              <a:rPr lang="cs-CZ" dirty="0" smtClean="0"/>
              <a:t>jsou odkázány k heterotrofnímu způsobu života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Nepohlavní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podhoubí se tvoří plodničky nebo nosiče(konidiofory), které nesou nepohlavní výtrusy-konidie</a:t>
            </a:r>
          </a:p>
          <a:p>
            <a:r>
              <a:rPr lang="cs-CZ" dirty="0" smtClean="0"/>
              <a:t>u kvasinek probíhá pučení-dceřiné buňky se od mateřské oddělí nebo zůstávají pohromadě, tvoří řetízky=nepravá podhoubí(</a:t>
            </a:r>
            <a:r>
              <a:rPr lang="cs-CZ" dirty="0" err="1" smtClean="0"/>
              <a:t>pseudomycelia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kvasinky(rod </a:t>
            </a:r>
            <a:r>
              <a:rPr lang="cs-CZ" dirty="0" err="1" smtClean="0"/>
              <a:t>Saccharomyces</a:t>
            </a:r>
            <a:r>
              <a:rPr lang="cs-CZ" dirty="0" smtClean="0"/>
              <a:t>)-tvoří volné buňky nebo </a:t>
            </a:r>
            <a:r>
              <a:rPr lang="cs-CZ" dirty="0" err="1" smtClean="0"/>
              <a:t>pseudomycelia</a:t>
            </a:r>
            <a:endParaRPr lang="cs-CZ" dirty="0" smtClean="0"/>
          </a:p>
          <a:p>
            <a:pPr lvl="2">
              <a:buFont typeface="Wingdings" pitchFamily="2" charset="2"/>
              <a:buChar char="q"/>
            </a:pPr>
            <a:r>
              <a:rPr lang="cs-CZ" dirty="0" err="1" smtClean="0"/>
              <a:t>saprofyté</a:t>
            </a:r>
            <a:r>
              <a:rPr lang="cs-CZ" dirty="0" smtClean="0"/>
              <a:t>, příležitostní parazité</a:t>
            </a:r>
          </a:p>
          <a:p>
            <a:pPr lvl="2">
              <a:buFont typeface="Wingdings" pitchFamily="2" charset="2"/>
              <a:buChar char="q"/>
            </a:pPr>
            <a:r>
              <a:rPr lang="cs-CZ" dirty="0" smtClean="0"/>
              <a:t>jsou součástí půdní mikroflóry</a:t>
            </a:r>
          </a:p>
          <a:p>
            <a:pPr lvl="2">
              <a:buFont typeface="Wingdings" pitchFamily="2" charset="2"/>
              <a:buChar char="q"/>
            </a:pPr>
            <a:r>
              <a:rPr lang="cs-CZ" dirty="0" smtClean="0"/>
              <a:t>žijí často na povrchu i uvnitř těl živočichů a rostlin</a:t>
            </a:r>
          </a:p>
          <a:p>
            <a:pPr lvl="2">
              <a:buFont typeface="Wingdings" pitchFamily="2" charset="2"/>
              <a:buChar char="q"/>
            </a:pPr>
            <a:r>
              <a:rPr lang="cs-CZ" dirty="0" smtClean="0"/>
              <a:t>účastní se kvasných ( fermentačních) procesů, při kterých jsou rozloženy cukry za vzniku alkoholu a oxidu uhličitého</a:t>
            </a:r>
          </a:p>
          <a:p>
            <a:r>
              <a:rPr lang="cs-CZ" dirty="0" smtClean="0"/>
              <a:t>kvasinka pivní-k výrobě lihu, v pivovarnictví, v lékařství(enzymy a B vitaminy)</a:t>
            </a:r>
          </a:p>
          <a:p>
            <a:r>
              <a:rPr lang="cs-CZ" dirty="0" smtClean="0"/>
              <a:t>kvasinka vinná-způsobuje kvašení ovocných šťáv(víno)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 lvl="2">
              <a:buFont typeface="Wingdings" pitchFamily="2" charset="2"/>
              <a:buChar char="§"/>
            </a:pPr>
            <a:endParaRPr lang="cs-CZ" dirty="0" smtClean="0"/>
          </a:p>
          <a:p>
            <a:pPr lvl="2"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kvasinka vinná</a:t>
            </a:r>
            <a:endParaRPr lang="cs-CZ" dirty="0"/>
          </a:p>
        </p:txBody>
      </p:sp>
      <p:pic>
        <p:nvPicPr>
          <p:cNvPr id="4" name="Zástupný symbol pro obsah 3" descr="0505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204864"/>
            <a:ext cx="2884416" cy="2993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err="1" smtClean="0"/>
              <a:t>Štětičkovec</a:t>
            </a:r>
            <a:r>
              <a:rPr lang="cs-CZ" dirty="0" smtClean="0"/>
              <a:t> (</a:t>
            </a:r>
            <a:r>
              <a:rPr lang="cs-CZ" dirty="0" err="1" smtClean="0"/>
              <a:t>Penicillium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v potravinářství, výroba antibiotik</a:t>
            </a:r>
          </a:p>
          <a:p>
            <a:r>
              <a:rPr lang="cs-CZ" dirty="0" smtClean="0"/>
              <a:t>např. </a:t>
            </a:r>
            <a:r>
              <a:rPr lang="cs-CZ" dirty="0" err="1" smtClean="0"/>
              <a:t>Penicillium</a:t>
            </a:r>
            <a:r>
              <a:rPr lang="cs-CZ" dirty="0" smtClean="0"/>
              <a:t> </a:t>
            </a:r>
            <a:r>
              <a:rPr lang="cs-CZ" dirty="0" err="1" smtClean="0"/>
              <a:t>notatum</a:t>
            </a:r>
            <a:r>
              <a:rPr lang="cs-CZ" dirty="0" smtClean="0"/>
              <a:t>-produkuje penicilin</a:t>
            </a:r>
          </a:p>
          <a:p>
            <a:r>
              <a:rPr lang="cs-CZ" dirty="0" err="1" smtClean="0"/>
              <a:t>Penicillium</a:t>
            </a:r>
            <a:r>
              <a:rPr lang="cs-CZ" dirty="0" smtClean="0"/>
              <a:t> </a:t>
            </a:r>
            <a:r>
              <a:rPr lang="cs-CZ" dirty="0" err="1" smtClean="0"/>
              <a:t>rocquefortii</a:t>
            </a:r>
            <a:r>
              <a:rPr lang="cs-CZ" dirty="0" smtClean="0"/>
              <a:t>-ke zrání sýrů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Kropidlák </a:t>
            </a:r>
            <a:r>
              <a:rPr lang="cs-CZ" dirty="0" smtClean="0"/>
              <a:t>(rod </a:t>
            </a:r>
            <a:r>
              <a:rPr lang="cs-CZ" dirty="0" err="1" smtClean="0"/>
              <a:t>Aspergillus</a:t>
            </a:r>
            <a:r>
              <a:rPr lang="cs-CZ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tvoří plísňovité povlaky na organických podkladech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např. </a:t>
            </a:r>
            <a:r>
              <a:rPr lang="cs-CZ" dirty="0" err="1" smtClean="0"/>
              <a:t>Aspergillus</a:t>
            </a:r>
            <a:r>
              <a:rPr lang="cs-CZ" dirty="0" smtClean="0"/>
              <a:t> </a:t>
            </a:r>
            <a:r>
              <a:rPr lang="cs-CZ" dirty="0" err="1" smtClean="0"/>
              <a:t>falvus</a:t>
            </a:r>
            <a:r>
              <a:rPr lang="cs-CZ" dirty="0" smtClean="0"/>
              <a:t>-produkuje karcinogenní mykotoxin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kropidlák</a:t>
            </a:r>
            <a:endParaRPr lang="cs-CZ" dirty="0"/>
          </a:p>
        </p:txBody>
      </p:sp>
      <p:pic>
        <p:nvPicPr>
          <p:cNvPr id="4" name="Zástupný symbol pro obsah 3" descr="asexual-structures-of-aspergillus-ni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844" y="2132856"/>
            <a:ext cx="4125732" cy="4191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štětičkovec</a:t>
            </a:r>
            <a:endParaRPr lang="cs-CZ" dirty="0"/>
          </a:p>
        </p:txBody>
      </p:sp>
      <p:pic>
        <p:nvPicPr>
          <p:cNvPr id="4" name="Zástupný symbol pro obsah 3" descr="stetickov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5356" y="1935163"/>
            <a:ext cx="375328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Padlí (rod </a:t>
            </a:r>
            <a:r>
              <a:rPr lang="cs-CZ" dirty="0" err="1" smtClean="0"/>
              <a:t>Erysiphe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vysoce specializovaní parazité vyšších rostlin</a:t>
            </a:r>
          </a:p>
          <a:p>
            <a:r>
              <a:rPr lang="cs-CZ" dirty="0" smtClean="0"/>
              <a:t>vytváří bělavé povlaky na listech</a:t>
            </a:r>
          </a:p>
          <a:p>
            <a:r>
              <a:rPr lang="cs-CZ" dirty="0" smtClean="0"/>
              <a:t>např. padlí travní</a:t>
            </a:r>
          </a:p>
          <a:p>
            <a:endParaRPr lang="cs-CZ" dirty="0"/>
          </a:p>
        </p:txBody>
      </p:sp>
      <p:pic>
        <p:nvPicPr>
          <p:cNvPr id="4" name="Obrázek 3" descr="Erysiphe_heraclei_-_linds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96952"/>
            <a:ext cx="5683472" cy="3800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smrž obecný</a:t>
            </a:r>
            <a:r>
              <a:rPr lang="cs-CZ" dirty="0" smtClean="0"/>
              <a:t>-jedlá a chutná houba s kulovitým okrovým až světle hnědým kloboukem</a:t>
            </a:r>
          </a:p>
          <a:p>
            <a:r>
              <a:rPr lang="cs-CZ" b="1" dirty="0" smtClean="0"/>
              <a:t>ucháč obecný</a:t>
            </a:r>
            <a:r>
              <a:rPr lang="cs-CZ" dirty="0" smtClean="0"/>
              <a:t>-jedovatá houba s hnědým lalokovitě zprohýbaným kloboukem</a:t>
            </a:r>
          </a:p>
          <a:p>
            <a:r>
              <a:rPr lang="cs-CZ" b="1" dirty="0" smtClean="0"/>
              <a:t>paličkovice nachová</a:t>
            </a:r>
            <a:r>
              <a:rPr lang="cs-CZ" dirty="0" smtClean="0"/>
              <a:t>-tvoří podhoubí v semeníku </a:t>
            </a:r>
            <a:r>
              <a:rPr lang="cs-CZ" dirty="0" err="1" smtClean="0"/>
              <a:t>lipnicovitých</a:t>
            </a:r>
            <a:r>
              <a:rPr lang="cs-CZ" dirty="0" smtClean="0"/>
              <a:t> a mění ho v tmavý tvrdý útvar-námel, který je zdrojem jedovatých alkaloidů využívaných k výrobě léčiv( námel vypadne z klasu, přežívá zimu a na jaře z něho vyrůstají paličkovité útvary s plodničkami)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paličkovice nachová</a:t>
            </a:r>
            <a:endParaRPr lang="cs-CZ" dirty="0"/>
          </a:p>
        </p:txBody>
      </p:sp>
      <p:pic>
        <p:nvPicPr>
          <p:cNvPr id="4" name="Zástupný symbol pro obsah 3" descr="namelher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2282" y="1935163"/>
            <a:ext cx="585943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Třída houby stopkovýtrusé </a:t>
            </a:r>
            <a:r>
              <a:rPr lang="cs-CZ" dirty="0" smtClean="0"/>
              <a:t>(</a:t>
            </a:r>
            <a:r>
              <a:rPr lang="cs-CZ" dirty="0" err="1" smtClean="0"/>
              <a:t>B</a:t>
            </a:r>
            <a:r>
              <a:rPr lang="cs-CZ" dirty="0" err="1" smtClean="0"/>
              <a:t>asidiomycetes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r>
              <a:rPr lang="cs-CZ" sz="2900" dirty="0" smtClean="0"/>
              <a:t>převážně </a:t>
            </a:r>
            <a:r>
              <a:rPr lang="cs-CZ" sz="2900" dirty="0" err="1" smtClean="0"/>
              <a:t>saprofyté</a:t>
            </a:r>
            <a:r>
              <a:rPr lang="cs-CZ" sz="2900" dirty="0" smtClean="0"/>
              <a:t>, některé druhy přecházejí k </a:t>
            </a:r>
            <a:r>
              <a:rPr lang="cs-CZ" sz="2900" dirty="0" err="1" smtClean="0"/>
              <a:t>saproparazitismu</a:t>
            </a:r>
            <a:r>
              <a:rPr lang="cs-CZ" sz="2900" dirty="0" smtClean="0"/>
              <a:t> </a:t>
            </a:r>
          </a:p>
          <a:p>
            <a:r>
              <a:rPr lang="cs-CZ" sz="2900" dirty="0" smtClean="0"/>
              <a:t>významní </a:t>
            </a:r>
            <a:r>
              <a:rPr lang="cs-CZ" sz="2900" dirty="0" err="1" smtClean="0"/>
              <a:t>dekompozitoři</a:t>
            </a:r>
            <a:r>
              <a:rPr lang="cs-CZ" sz="2900" dirty="0" smtClean="0"/>
              <a:t> v lesních a lučních ekosystémech</a:t>
            </a:r>
          </a:p>
          <a:p>
            <a:r>
              <a:rPr lang="cs-CZ" sz="2900" dirty="0" smtClean="0"/>
              <a:t>výtrusy vznikají na koncích kyjovitých buněk zvaných </a:t>
            </a:r>
            <a:r>
              <a:rPr lang="cs-CZ" sz="2900" b="1" dirty="0" smtClean="0"/>
              <a:t>bazidie</a:t>
            </a:r>
          </a:p>
          <a:p>
            <a:endParaRPr lang="cs-CZ" sz="2900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Charakteristika hub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</a:t>
            </a:r>
            <a:r>
              <a:rPr lang="cs-CZ" dirty="0" smtClean="0"/>
              <a:t>ákladní </a:t>
            </a:r>
            <a:r>
              <a:rPr lang="cs-CZ" dirty="0" smtClean="0"/>
              <a:t>stavební </a:t>
            </a:r>
            <a:r>
              <a:rPr lang="cs-CZ" dirty="0" smtClean="0"/>
              <a:t>látka buněčné stěny </a:t>
            </a:r>
            <a:r>
              <a:rPr lang="cs-CZ" dirty="0" smtClean="0"/>
              <a:t>= </a:t>
            </a:r>
            <a:r>
              <a:rPr lang="cs-CZ" b="1" dirty="0" smtClean="0"/>
              <a:t>chitin</a:t>
            </a:r>
          </a:p>
          <a:p>
            <a:r>
              <a:rPr lang="cs-CZ" dirty="0" smtClean="0"/>
              <a:t>z</a:t>
            </a:r>
            <a:r>
              <a:rPr lang="cs-CZ" dirty="0" smtClean="0"/>
              <a:t>ásobní </a:t>
            </a:r>
            <a:r>
              <a:rPr lang="cs-CZ" dirty="0" smtClean="0"/>
              <a:t>látky: </a:t>
            </a:r>
            <a:r>
              <a:rPr lang="cs-CZ" b="1" dirty="0" smtClean="0"/>
              <a:t>glykogen, lipidy</a:t>
            </a:r>
          </a:p>
          <a:p>
            <a:r>
              <a:rPr lang="cs-CZ" dirty="0" smtClean="0"/>
              <a:t>b</a:t>
            </a:r>
            <a:r>
              <a:rPr lang="cs-CZ" dirty="0" smtClean="0"/>
              <a:t>uňky </a:t>
            </a:r>
            <a:r>
              <a:rPr lang="cs-CZ" dirty="0" smtClean="0"/>
              <a:t>hub neobsahují plastidy</a:t>
            </a:r>
          </a:p>
          <a:p>
            <a:r>
              <a:rPr lang="cs-CZ" b="1" dirty="0" smtClean="0"/>
              <a:t>h</a:t>
            </a:r>
            <a:r>
              <a:rPr lang="cs-CZ" b="1" dirty="0" smtClean="0"/>
              <a:t>eterotrofní </a:t>
            </a:r>
            <a:r>
              <a:rPr lang="cs-CZ" b="1" dirty="0" smtClean="0"/>
              <a:t>organismy se podle způsobu získávání organických látek dělí na:</a:t>
            </a:r>
            <a:r>
              <a:rPr lang="cs-CZ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cs-CZ" u="sng" dirty="0" smtClean="0"/>
              <a:t> Saprofyty </a:t>
            </a:r>
            <a:r>
              <a:rPr lang="cs-CZ" dirty="0" smtClean="0"/>
              <a:t>– rozkládají </a:t>
            </a:r>
            <a:r>
              <a:rPr lang="cs-CZ" dirty="0" smtClean="0"/>
              <a:t>org</a:t>
            </a:r>
            <a:r>
              <a:rPr lang="cs-CZ" dirty="0" smtClean="0"/>
              <a:t>anické</a:t>
            </a:r>
            <a:r>
              <a:rPr lang="cs-CZ" dirty="0" smtClean="0"/>
              <a:t> </a:t>
            </a:r>
            <a:r>
              <a:rPr lang="cs-CZ" dirty="0" smtClean="0"/>
              <a:t>látky z odumřelých těl organismů nebo zbytků organického původu</a:t>
            </a:r>
          </a:p>
          <a:p>
            <a:pPr>
              <a:buFont typeface="Wingdings" pitchFamily="2" charset="2"/>
              <a:buChar char="v"/>
            </a:pPr>
            <a:r>
              <a:rPr lang="cs-CZ" u="sng" dirty="0" smtClean="0"/>
              <a:t>Parazity</a:t>
            </a:r>
            <a:r>
              <a:rPr lang="cs-CZ" dirty="0" smtClean="0"/>
              <a:t> – přijímají organické látky z živých organismů (hostitele) </a:t>
            </a:r>
          </a:p>
          <a:p>
            <a:pPr>
              <a:buFont typeface="Wingdings" pitchFamily="2" charset="2"/>
              <a:buChar char="v"/>
            </a:pPr>
            <a:r>
              <a:rPr lang="cs-CZ" u="sng" dirty="0" smtClean="0"/>
              <a:t>Symbionty </a:t>
            </a:r>
            <a:r>
              <a:rPr lang="cs-CZ" dirty="0" smtClean="0"/>
              <a:t>– vzájemné prospěšné soužití s jinými organismy, především cévnatými rostlinami, od nichž získávají organické látky a rostlinám naopak poskytují těžko dostupné minerální látky =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b="1" dirty="0" smtClean="0"/>
              <a:t>mykorrhiza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	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r>
              <a:rPr lang="cs-CZ" dirty="0" smtClean="0"/>
              <a:t>ají </a:t>
            </a:r>
            <a:r>
              <a:rPr lang="cs-CZ" dirty="0" smtClean="0"/>
              <a:t>přehrádkované mycelium, v místech otvoru přehrádky je z obou stran ztloustlý soudečkovitý útvar, jehož otvor zajišťuje spojení sousedních buněk</a:t>
            </a:r>
          </a:p>
          <a:p>
            <a:r>
              <a:rPr lang="cs-CZ" sz="2800" dirty="0" smtClean="0"/>
              <a:t>mnoho druhů vytváří různě barevné a tvarově specifické plodnice, plodnici tvoří </a:t>
            </a:r>
            <a:r>
              <a:rPr lang="cs-CZ" sz="2800" b="1" dirty="0" smtClean="0"/>
              <a:t>třeň</a:t>
            </a:r>
            <a:r>
              <a:rPr lang="cs-CZ" sz="2800" dirty="0" smtClean="0"/>
              <a:t>, na ni nasedá </a:t>
            </a:r>
            <a:r>
              <a:rPr lang="cs-CZ" sz="2800" b="1" dirty="0" smtClean="0"/>
              <a:t>klobouk</a:t>
            </a:r>
            <a:r>
              <a:rPr lang="cs-CZ" sz="2800" dirty="0" smtClean="0"/>
              <a:t>, na spodu klobouku je </a:t>
            </a:r>
            <a:r>
              <a:rPr lang="cs-CZ" sz="2800" b="1" dirty="0" err="1" smtClean="0"/>
              <a:t>hymenofor</a:t>
            </a:r>
            <a:r>
              <a:rPr lang="cs-CZ" sz="2800" dirty="0" smtClean="0"/>
              <a:t> (hrotnatý, lupenitý nebo rourkovitý) s hymeniem (výtrusorodé rouško)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f79aba8a7_55753905_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9204" y="1556792"/>
            <a:ext cx="4248243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Nepohlavní </a:t>
            </a:r>
            <a:r>
              <a:rPr lang="cs-CZ" dirty="0" smtClean="0"/>
              <a:t>– je málo časté, probíhá pomocí </a:t>
            </a:r>
            <a:r>
              <a:rPr lang="cs-CZ" b="1" dirty="0" smtClean="0"/>
              <a:t>konidií</a:t>
            </a:r>
            <a:r>
              <a:rPr lang="cs-CZ" dirty="0" smtClean="0"/>
              <a:t>, fragmentací mycelia, tvorbou speciálních útvarů (</a:t>
            </a:r>
            <a:r>
              <a:rPr lang="cs-CZ" dirty="0" err="1" smtClean="0"/>
              <a:t>sclerotia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Pohlavní</a:t>
            </a:r>
            <a:r>
              <a:rPr lang="cs-CZ" dirty="0" smtClean="0"/>
              <a:t> – </a:t>
            </a:r>
            <a:r>
              <a:rPr lang="cs-CZ" b="1" dirty="0" smtClean="0"/>
              <a:t>bazidiospory</a:t>
            </a:r>
            <a:r>
              <a:rPr lang="cs-CZ" dirty="0" smtClean="0"/>
              <a:t> (pohlavně rozlišené výtrusy), klíčí v jednojaderném mycelium – dojde ke kontaktu dvou houbových vláken vzniklých z výtrusů – nastává </a:t>
            </a:r>
            <a:r>
              <a:rPr lang="cs-CZ" dirty="0" err="1" smtClean="0"/>
              <a:t>plazmogamie</a:t>
            </a:r>
            <a:r>
              <a:rPr lang="cs-CZ" dirty="0" smtClean="0"/>
              <a:t> (splynutí buněčné plazmy) – vzniká sekundární dvoujaderné mycelium – vznikají </a:t>
            </a:r>
            <a:r>
              <a:rPr lang="cs-CZ" b="1" dirty="0" smtClean="0"/>
              <a:t>bazidie</a:t>
            </a:r>
            <a:r>
              <a:rPr lang="cs-CZ" dirty="0" smtClean="0"/>
              <a:t>(výtrusonosná stopka) – splynutí jader s pozdějším meiotickým dělením vznikají čtyři pohlavně rozlišná haploidní jádra – přemění se ve čtyři stopečkaté haploidní bazidiospory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Schéma pohlavního rozmnožování</a:t>
            </a:r>
            <a:endParaRPr lang="cs-CZ" dirty="0"/>
          </a:p>
        </p:txBody>
      </p:sp>
      <p:pic>
        <p:nvPicPr>
          <p:cNvPr id="1026" name="Picture 2" descr="C:\Users\Alena\Pictures\2010-12-01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895" y="2060848"/>
            <a:ext cx="5573932" cy="3776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Rzi (řád </a:t>
            </a:r>
            <a:r>
              <a:rPr lang="cs-CZ" dirty="0" err="1" smtClean="0">
                <a:solidFill>
                  <a:schemeClr val="tx2"/>
                </a:solidFill>
              </a:rPr>
              <a:t>Uredinales</a:t>
            </a:r>
            <a:r>
              <a:rPr lang="cs-CZ" dirty="0" smtClean="0">
                <a:solidFill>
                  <a:schemeClr val="tx2"/>
                </a:solidFill>
              </a:rPr>
              <a:t>)</a:t>
            </a:r>
            <a:r>
              <a:rPr lang="cs-CZ" dirty="0" smtClean="0"/>
              <a:t> – parazité rostlin, u některých se střídají hostitelé, během vývoje vytváří několik forem, netvoří plodnice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Rez travní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068960"/>
            <a:ext cx="475252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Sněti (řád </a:t>
            </a:r>
            <a:r>
              <a:rPr lang="cs-CZ" dirty="0" err="1" smtClean="0">
                <a:solidFill>
                  <a:schemeClr val="tx2"/>
                </a:solidFill>
              </a:rPr>
              <a:t>Ustilaginales</a:t>
            </a:r>
            <a:r>
              <a:rPr lang="cs-CZ" dirty="0" smtClean="0">
                <a:solidFill>
                  <a:schemeClr val="tx2"/>
                </a:solidFill>
              </a:rPr>
              <a:t>) </a:t>
            </a:r>
            <a:r>
              <a:rPr lang="cs-CZ" dirty="0" smtClean="0"/>
              <a:t>– parazité kulturních rostlin se specifickými vývojovými cykly</a:t>
            </a:r>
          </a:p>
          <a:p>
            <a:r>
              <a:rPr lang="cs-CZ" dirty="0" smtClean="0"/>
              <a:t>Např. sněť pšeničná, prašná sněť ječná, prašná sněť ovesná – parazitují na klasech obilnin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sně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56992"/>
            <a:ext cx="2232248" cy="2924944"/>
          </a:xfrm>
          <a:prstGeom prst="rect">
            <a:avLst/>
          </a:prstGeom>
        </p:spPr>
      </p:pic>
      <p:pic>
        <p:nvPicPr>
          <p:cNvPr id="5" name="Obrázek 4" descr="sn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331236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Dřevokazé</a:t>
            </a:r>
            <a:r>
              <a:rPr lang="cs-CZ" dirty="0" smtClean="0">
                <a:solidFill>
                  <a:schemeClr val="tx2"/>
                </a:solidFill>
              </a:rPr>
              <a:t> houby </a:t>
            </a:r>
            <a:r>
              <a:rPr lang="cs-CZ" dirty="0" smtClean="0"/>
              <a:t>– tvoří polštářkovité slizké plodnice, </a:t>
            </a:r>
            <a:r>
              <a:rPr lang="cs-CZ" dirty="0" err="1" smtClean="0"/>
              <a:t>saprofyté</a:t>
            </a:r>
            <a:r>
              <a:rPr lang="cs-CZ" dirty="0" smtClean="0"/>
              <a:t> nebo parazité s enzymatickým aparátem schopným rozkládat dřevo</a:t>
            </a:r>
          </a:p>
          <a:p>
            <a:r>
              <a:rPr lang="cs-CZ" dirty="0" smtClean="0"/>
              <a:t>Např. dřevomorka domácí, choroš šupinatý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horossupher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24944"/>
            <a:ext cx="4580731" cy="343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tx2"/>
                </a:solidFill>
              </a:rPr>
              <a:t>Mezi jedlé houby patří:</a:t>
            </a:r>
          </a:p>
          <a:p>
            <a:r>
              <a:rPr lang="cs-CZ" dirty="0" smtClean="0"/>
              <a:t>hřibovité</a:t>
            </a:r>
            <a:r>
              <a:rPr lang="cs-CZ" dirty="0" smtClean="0"/>
              <a:t>: hřib hnědý, hřib smrkový, křemenáč osikový, kozák březový</a:t>
            </a:r>
          </a:p>
          <a:p>
            <a:r>
              <a:rPr lang="cs-CZ" dirty="0" err="1" smtClean="0"/>
              <a:t>p</a:t>
            </a:r>
            <a:r>
              <a:rPr lang="cs-CZ" dirty="0" err="1" smtClean="0"/>
              <a:t>ečárkovité</a:t>
            </a:r>
            <a:r>
              <a:rPr lang="cs-CZ" dirty="0" smtClean="0"/>
              <a:t> </a:t>
            </a:r>
            <a:r>
              <a:rPr lang="cs-CZ" dirty="0" smtClean="0"/>
              <a:t>: žampion ovčí, bedla vysoká</a:t>
            </a:r>
          </a:p>
          <a:p>
            <a:r>
              <a:rPr lang="cs-CZ" dirty="0" err="1" smtClean="0"/>
              <a:t>č</a:t>
            </a:r>
            <a:r>
              <a:rPr lang="cs-CZ" dirty="0" err="1" smtClean="0"/>
              <a:t>irůvkovité</a:t>
            </a:r>
            <a:r>
              <a:rPr lang="cs-CZ" dirty="0" smtClean="0"/>
              <a:t>: čirůvka májovka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TYN22e734_ciruvka_majo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3785563" cy="2592288"/>
          </a:xfrm>
          <a:prstGeom prst="rect">
            <a:avLst/>
          </a:prstGeom>
        </p:spPr>
      </p:pic>
      <p:pic>
        <p:nvPicPr>
          <p:cNvPr id="5" name="Obrázek 4" descr="hř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29000"/>
            <a:ext cx="3657600" cy="252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tx2"/>
                </a:solidFill>
              </a:rPr>
              <a:t>Mezi jedovaté patří:</a:t>
            </a:r>
          </a:p>
          <a:p>
            <a:r>
              <a:rPr lang="cs-CZ" dirty="0" smtClean="0"/>
              <a:t>Muchomůrka zelená</a:t>
            </a:r>
          </a:p>
          <a:p>
            <a:r>
              <a:rPr lang="cs-CZ" dirty="0" smtClean="0"/>
              <a:t>Muchomůrka tygrovaná</a:t>
            </a:r>
          </a:p>
          <a:p>
            <a:r>
              <a:rPr lang="cs-CZ" dirty="0" smtClean="0"/>
              <a:t>Závojenka olovová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u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4040737" cy="2808312"/>
          </a:xfrm>
          <a:prstGeom prst="rect">
            <a:avLst/>
          </a:prstGeom>
        </p:spPr>
      </p:pic>
      <p:pic>
        <p:nvPicPr>
          <p:cNvPr id="5" name="Obrázek 4" descr="zavojenka_olov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404539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Lišejníky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</a:t>
            </a:r>
            <a:r>
              <a:rPr lang="cs-CZ" dirty="0" smtClean="0"/>
              <a:t>ělo </a:t>
            </a:r>
            <a:r>
              <a:rPr lang="cs-CZ" dirty="0" smtClean="0"/>
              <a:t>hub tvoří stélka – jednobuněčná nebo mnohobuněčná</a:t>
            </a:r>
          </a:p>
          <a:p>
            <a:r>
              <a:rPr lang="cs-CZ" dirty="0" smtClean="0"/>
              <a:t>s</a:t>
            </a:r>
            <a:r>
              <a:rPr lang="cs-CZ" dirty="0" smtClean="0"/>
              <a:t>télku </a:t>
            </a:r>
            <a:r>
              <a:rPr lang="cs-CZ" dirty="0" smtClean="0"/>
              <a:t>mnohobuněčných hub tvoří </a:t>
            </a:r>
            <a:r>
              <a:rPr lang="cs-CZ" b="1" dirty="0" smtClean="0"/>
              <a:t>hyfy</a:t>
            </a:r>
            <a:r>
              <a:rPr lang="cs-CZ" dirty="0" smtClean="0"/>
              <a:t> = větvená nebo jednoduchá houbová vlákna</a:t>
            </a:r>
          </a:p>
          <a:p>
            <a:r>
              <a:rPr lang="cs-CZ" dirty="0" smtClean="0"/>
              <a:t>s</a:t>
            </a:r>
            <a:r>
              <a:rPr lang="cs-CZ" dirty="0" smtClean="0"/>
              <a:t>oubor </a:t>
            </a:r>
            <a:r>
              <a:rPr lang="cs-CZ" dirty="0" smtClean="0"/>
              <a:t>houbových vláken tvoří </a:t>
            </a:r>
            <a:r>
              <a:rPr lang="cs-CZ" b="1" dirty="0" smtClean="0"/>
              <a:t>podhoubí</a:t>
            </a:r>
            <a:r>
              <a:rPr lang="cs-CZ" dirty="0" smtClean="0"/>
              <a:t> (mycelium)</a:t>
            </a:r>
          </a:p>
          <a:p>
            <a:r>
              <a:rPr lang="cs-CZ" dirty="0" smtClean="0"/>
              <a:t>s</a:t>
            </a:r>
            <a:r>
              <a:rPr lang="cs-CZ" dirty="0" smtClean="0"/>
              <a:t>eskupením </a:t>
            </a:r>
            <a:r>
              <a:rPr lang="cs-CZ" dirty="0" smtClean="0"/>
              <a:t>a srůstem hyf se mohou tvořit houbová pletiva např. </a:t>
            </a:r>
            <a:r>
              <a:rPr lang="cs-CZ" dirty="0" err="1" smtClean="0"/>
              <a:t>plektenchym</a:t>
            </a:r>
            <a:r>
              <a:rPr lang="cs-CZ" dirty="0" smtClean="0"/>
              <a:t> </a:t>
            </a:r>
          </a:p>
          <a:p>
            <a:r>
              <a:rPr lang="cs-CZ" dirty="0" smtClean="0"/>
              <a:t>houbových </a:t>
            </a:r>
            <a:r>
              <a:rPr lang="cs-CZ" dirty="0" smtClean="0"/>
              <a:t>pletiv se za příznivých podmínek mohou tvořit </a:t>
            </a:r>
            <a:r>
              <a:rPr lang="cs-CZ" b="1" dirty="0" smtClean="0"/>
              <a:t>plodnice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Calibri" pitchFamily="34" charset="0"/>
              <a:buChar char="»"/>
              <a:defRPr/>
            </a:pPr>
            <a:r>
              <a:rPr lang="cs-CZ" b="1" dirty="0" smtClean="0"/>
              <a:t>symbiotické společenství houby </a:t>
            </a:r>
            <a:r>
              <a:rPr lang="cs-CZ" dirty="0" smtClean="0"/>
              <a:t>(</a:t>
            </a:r>
            <a:r>
              <a:rPr lang="cs-CZ" dirty="0" err="1" smtClean="0"/>
              <a:t>mykobiont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b="1" dirty="0" smtClean="0"/>
              <a:t>řasy či sinice </a:t>
            </a:r>
            <a:r>
              <a:rPr lang="cs-CZ" dirty="0" smtClean="0"/>
              <a:t>(</a:t>
            </a:r>
            <a:r>
              <a:rPr lang="cs-CZ" dirty="0" err="1" smtClean="0"/>
              <a:t>fykobiont</a:t>
            </a:r>
            <a:r>
              <a:rPr lang="cs-CZ" dirty="0" smtClean="0"/>
              <a:t>)</a:t>
            </a:r>
          </a:p>
          <a:p>
            <a:pPr algn="just" fontAlgn="auto">
              <a:spcAft>
                <a:spcPts val="0"/>
              </a:spcAft>
              <a:buFont typeface="Calibri" pitchFamily="34" charset="0"/>
              <a:buChar char="»"/>
              <a:defRPr/>
            </a:pPr>
            <a:r>
              <a:rPr lang="cs-CZ" dirty="0" err="1" smtClean="0"/>
              <a:t>Fotobiontem</a:t>
            </a:r>
            <a:r>
              <a:rPr lang="cs-CZ" dirty="0" smtClean="0"/>
              <a:t> je řasa nebo sinice, </a:t>
            </a:r>
            <a:r>
              <a:rPr lang="cs-CZ" dirty="0" err="1" smtClean="0"/>
              <a:t>mykobiont</a:t>
            </a:r>
            <a:r>
              <a:rPr lang="cs-CZ" dirty="0" smtClean="0"/>
              <a:t> je vřeckovýtrusná nebo vzácně i stopkovýtrusná houba</a:t>
            </a:r>
          </a:p>
          <a:p>
            <a:pPr algn="just" fontAlgn="auto">
              <a:spcAft>
                <a:spcPts val="0"/>
              </a:spcAft>
              <a:buFont typeface="Calibri" pitchFamily="34" charset="0"/>
              <a:buChar char="»"/>
              <a:defRPr/>
            </a:pPr>
            <a:r>
              <a:rPr lang="cs-CZ" dirty="0" smtClean="0"/>
              <a:t>Vzájemné vztahy mohou přecházet od </a:t>
            </a:r>
            <a:r>
              <a:rPr lang="cs-CZ" b="1" dirty="0" smtClean="0"/>
              <a:t>oboustranně výhodného </a:t>
            </a:r>
            <a:r>
              <a:rPr lang="cs-CZ" dirty="0" smtClean="0"/>
              <a:t>svazku až k </a:t>
            </a:r>
            <a:r>
              <a:rPr lang="cs-CZ" b="1" dirty="0" smtClean="0"/>
              <a:t>negativnímu</a:t>
            </a:r>
            <a:r>
              <a:rPr lang="cs-CZ" dirty="0" smtClean="0"/>
              <a:t> (parazitismu)</a:t>
            </a:r>
          </a:p>
          <a:p>
            <a:pPr algn="just" fontAlgn="auto">
              <a:spcAft>
                <a:spcPts val="0"/>
              </a:spcAft>
              <a:buFont typeface="Calibri" pitchFamily="34" charset="0"/>
              <a:buChar char="»"/>
              <a:defRPr/>
            </a:pPr>
            <a:r>
              <a:rPr lang="cs-CZ" dirty="0" smtClean="0"/>
              <a:t>Specifický vztah v lišejníku se označuje jako </a:t>
            </a:r>
            <a:r>
              <a:rPr lang="cs-CZ" b="1" u="sng" dirty="0" err="1" smtClean="0"/>
              <a:t>lichenismus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Calibri" pitchFamily="34" charset="0"/>
              <a:buChar char="»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8147050" cy="115185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Charakteristika – </a:t>
            </a:r>
            <a:br>
              <a:rPr lang="cs-CZ" dirty="0" smtClean="0"/>
            </a:br>
            <a:r>
              <a:rPr lang="cs-CZ" b="1" dirty="0" smtClean="0"/>
              <a:t>Mutualistický vztah</a:t>
            </a:r>
            <a:br>
              <a:rPr lang="cs-CZ" b="1" dirty="0" smtClean="0"/>
            </a:br>
            <a:endParaRPr lang="cs-CZ" dirty="0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95536" y="2348880"/>
            <a:ext cx="8218487" cy="3992563"/>
          </a:xfrm>
        </p:spPr>
        <p:txBody>
          <a:bodyPr/>
          <a:lstStyle/>
          <a:p>
            <a:pPr>
              <a:buFont typeface="Calibri" pitchFamily="34" charset="0"/>
              <a:buChar char="»"/>
            </a:pPr>
            <a:r>
              <a:rPr lang="cs-CZ" dirty="0" smtClean="0"/>
              <a:t>Oba partneři v mutualistickém vztahu si navzájem poskytují výhodné služby. </a:t>
            </a:r>
            <a:r>
              <a:rPr lang="cs-CZ" b="1" dirty="0" err="1" smtClean="0"/>
              <a:t>Fotobion</a:t>
            </a:r>
            <a:r>
              <a:rPr lang="cs-CZ" dirty="0" err="1" smtClean="0"/>
              <a:t>t</a:t>
            </a:r>
            <a:r>
              <a:rPr lang="cs-CZ" dirty="0" smtClean="0"/>
              <a:t> poskytuje </a:t>
            </a:r>
            <a:r>
              <a:rPr lang="cs-CZ" b="1" dirty="0" smtClean="0"/>
              <a:t>organické látky</a:t>
            </a:r>
            <a:r>
              <a:rPr lang="cs-CZ" dirty="0" smtClean="0"/>
              <a:t>, které vyrobil </a:t>
            </a:r>
            <a:r>
              <a:rPr lang="cs-CZ" b="1" dirty="0" smtClean="0"/>
              <a:t>fotosyntézou</a:t>
            </a:r>
            <a:r>
              <a:rPr lang="cs-CZ" dirty="0" smtClean="0"/>
              <a:t>, </a:t>
            </a:r>
            <a:r>
              <a:rPr lang="cs-CZ" b="1" dirty="0" smtClean="0"/>
              <a:t>houba anorganické látky</a:t>
            </a:r>
            <a:r>
              <a:rPr lang="cs-CZ" dirty="0" smtClean="0"/>
              <a:t>, vodu, vhodné prostředí pro růst a výměnu plynů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3" y="1268760"/>
            <a:ext cx="8218487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Charakteristika – </a:t>
            </a:r>
            <a:br>
              <a:rPr lang="cs-CZ" dirty="0" smtClean="0"/>
            </a:br>
            <a:r>
              <a:rPr lang="cs-CZ" b="1" dirty="0" err="1" smtClean="0"/>
              <a:t>Poloparazitický</a:t>
            </a:r>
            <a:r>
              <a:rPr lang="cs-CZ" b="1" dirty="0" smtClean="0"/>
              <a:t> vztah</a:t>
            </a:r>
            <a:br>
              <a:rPr lang="cs-CZ" b="1" dirty="0" smtClean="0"/>
            </a:br>
            <a:endParaRPr lang="cs-CZ" dirty="0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218487" cy="3992563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»"/>
            </a:pPr>
            <a:r>
              <a:rPr lang="cs-CZ" dirty="0" smtClean="0"/>
              <a:t>V </a:t>
            </a:r>
            <a:r>
              <a:rPr lang="cs-CZ" dirty="0" err="1" smtClean="0"/>
              <a:t>poloparazitickém</a:t>
            </a:r>
            <a:r>
              <a:rPr lang="cs-CZ" dirty="0" smtClean="0"/>
              <a:t> vztahu působí </a:t>
            </a:r>
            <a:r>
              <a:rPr lang="cs-CZ" dirty="0" err="1" smtClean="0"/>
              <a:t>mykobiont</a:t>
            </a:r>
            <a:r>
              <a:rPr lang="cs-CZ" dirty="0" smtClean="0"/>
              <a:t> </a:t>
            </a:r>
            <a:r>
              <a:rPr lang="cs-CZ" dirty="0" err="1" smtClean="0"/>
              <a:t>fotobiontovi</a:t>
            </a:r>
            <a:r>
              <a:rPr lang="cs-CZ" dirty="0" smtClean="0"/>
              <a:t> újmu, </a:t>
            </a:r>
            <a:r>
              <a:rPr lang="cs-CZ" b="1" dirty="0" smtClean="0"/>
              <a:t>může způsobit částečné nebo i úplné odumření</a:t>
            </a:r>
            <a:r>
              <a:rPr lang="cs-CZ" dirty="0" smtClean="0"/>
              <a:t>. Neexistuje však přesná hranice mezi </a:t>
            </a:r>
            <a:r>
              <a:rPr lang="cs-CZ" dirty="0" err="1" smtClean="0"/>
              <a:t>poloparazitickým</a:t>
            </a:r>
            <a:r>
              <a:rPr lang="cs-CZ" dirty="0" smtClean="0"/>
              <a:t> vztahem a stavem, kdy houba zcela parazituje na řase nebo se na jejích odumřelých tkáních vyživuje saprofyticky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Stavba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»"/>
            </a:pPr>
            <a:r>
              <a:rPr lang="cs-CZ" b="1" u="sng" smtClean="0"/>
              <a:t>Stélku</a:t>
            </a:r>
            <a:r>
              <a:rPr lang="cs-CZ" smtClean="0"/>
              <a:t> lišejníku tvoří </a:t>
            </a:r>
            <a:r>
              <a:rPr lang="cs-CZ" b="1" u="sng" smtClean="0"/>
              <a:t>pletiva houbových vláken</a:t>
            </a:r>
            <a:r>
              <a:rPr lang="cs-CZ" smtClean="0"/>
              <a:t>, v nichž jsou rozptýleny buňky sinic nebo zelených řas</a:t>
            </a:r>
          </a:p>
          <a:p>
            <a:pPr>
              <a:buFont typeface="Calibri" pitchFamily="34" charset="0"/>
              <a:buChar char="»"/>
            </a:pPr>
            <a:r>
              <a:rPr lang="cs-CZ" smtClean="0"/>
              <a:t>Sinice a zelené řasy jsou většinou jednobuněčné a kulovité, zřídka mnohobuněčné a vláknité</a:t>
            </a:r>
          </a:p>
          <a:p>
            <a:pPr>
              <a:buFont typeface="Calibri" pitchFamily="34" charset="0"/>
              <a:buChar char="»"/>
            </a:pPr>
            <a:r>
              <a:rPr lang="cs-CZ" smtClean="0"/>
              <a:t>K podkladu je lišejník přirostlý </a:t>
            </a:r>
            <a:r>
              <a:rPr lang="cs-CZ" b="1" u="sng" smtClean="0"/>
              <a:t>příchytnými vlákny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Stavba</a:t>
            </a:r>
          </a:p>
        </p:txBody>
      </p:sp>
      <p:pic>
        <p:nvPicPr>
          <p:cNvPr id="7171" name="Zástupný symbol pro obsah 3" descr="Lichen_cross-se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16832"/>
            <a:ext cx="525658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Rozmnožování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»"/>
            </a:pPr>
            <a:r>
              <a:rPr lang="cs-CZ" b="1" u="sng" smtClean="0"/>
              <a:t>Nepohlavní</a:t>
            </a:r>
            <a:r>
              <a:rPr lang="cs-CZ" smtClean="0"/>
              <a:t> – probíhá pomocí </a:t>
            </a:r>
            <a:r>
              <a:rPr lang="cs-CZ" b="1" smtClean="0"/>
              <a:t>soredií </a:t>
            </a:r>
            <a:r>
              <a:rPr lang="cs-CZ" smtClean="0"/>
              <a:t>(drobná klubka mycelia hub se sinicí nebo řasou) nebo </a:t>
            </a:r>
            <a:r>
              <a:rPr lang="cs-CZ" b="1" smtClean="0"/>
              <a:t>izidií </a:t>
            </a:r>
            <a:r>
              <a:rPr lang="cs-CZ" smtClean="0"/>
              <a:t>(drobné výrůstky stélky, které se samy odlamují)</a:t>
            </a:r>
          </a:p>
          <a:p>
            <a:pPr>
              <a:buFont typeface="Calibri" pitchFamily="34" charset="0"/>
              <a:buChar char="»"/>
            </a:pPr>
            <a:r>
              <a:rPr lang="cs-CZ" b="1" u="sng" smtClean="0"/>
              <a:t>Pohlavní</a:t>
            </a:r>
            <a:r>
              <a:rPr lang="cs-CZ" smtClean="0"/>
              <a:t> – rozmnožuje se </a:t>
            </a:r>
            <a:r>
              <a:rPr lang="cs-CZ" b="1" smtClean="0"/>
              <a:t>pouze houba</a:t>
            </a:r>
            <a:r>
              <a:rPr lang="cs-CZ" smtClean="0"/>
              <a:t>, tvoří různé </a:t>
            </a:r>
            <a:r>
              <a:rPr lang="cs-CZ" b="1" smtClean="0"/>
              <a:t>plodnice a vřecka s výtrusy </a:t>
            </a:r>
            <a:r>
              <a:rPr lang="cs-CZ" smtClean="0"/>
              <a:t>(mycelium se musí setkat s příslušnou řasou nebo sinicí)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Klasifikace lišejníků</a:t>
            </a:r>
            <a:endParaRPr lang="cs-CZ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»"/>
            </a:pPr>
            <a:r>
              <a:rPr lang="cs-CZ" smtClean="0"/>
              <a:t>Lišejníky se vždy </a:t>
            </a:r>
            <a:r>
              <a:rPr lang="cs-CZ" b="1" smtClean="0"/>
              <a:t>popisují podle mykobionta</a:t>
            </a:r>
            <a:r>
              <a:rPr lang="cs-CZ" smtClean="0"/>
              <a:t>, podle pravidla „</a:t>
            </a:r>
            <a:r>
              <a:rPr lang="cs-CZ" u="sng" smtClean="0"/>
              <a:t>jedna houba – jeden lišejník</a:t>
            </a:r>
            <a:r>
              <a:rPr lang="cs-CZ" smtClean="0"/>
              <a:t>“</a:t>
            </a:r>
          </a:p>
          <a:p>
            <a:pPr>
              <a:buFont typeface="Calibri" pitchFamily="34" charset="0"/>
              <a:buChar char="»"/>
            </a:pPr>
            <a:r>
              <a:rPr lang="cs-CZ" smtClean="0"/>
              <a:t>Lišejníků tvořených vřeckovýtrusnou houbou (</a:t>
            </a:r>
            <a:r>
              <a:rPr lang="cs-CZ" b="1" smtClean="0"/>
              <a:t>askolišejníků</a:t>
            </a:r>
            <a:r>
              <a:rPr lang="cs-CZ" smtClean="0"/>
              <a:t>) je 98 %</a:t>
            </a:r>
          </a:p>
          <a:p>
            <a:pPr>
              <a:buFont typeface="Calibri" pitchFamily="34" charset="0"/>
              <a:buChar char="»"/>
            </a:pPr>
            <a:r>
              <a:rPr lang="cs-CZ" smtClean="0"/>
              <a:t>Lišejníků tvořených stopkovýtrusnou houbou (</a:t>
            </a:r>
            <a:r>
              <a:rPr lang="cs-CZ" b="1" smtClean="0"/>
              <a:t>Bazidiolišejníků</a:t>
            </a:r>
            <a:r>
              <a:rPr lang="cs-CZ" smtClean="0"/>
              <a:t>) jsou 2 %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Tužnatka slizká - bazidiolišejník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9682" y="1935163"/>
            <a:ext cx="6384636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Klasifikace askolišejníků (zástupci)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»"/>
            </a:pPr>
            <a:r>
              <a:rPr lang="cs-CZ" smtClean="0"/>
              <a:t>Podle dostupných studií, založených na fylogenetické příbuznosti, se rozlišují tři základní řády</a:t>
            </a:r>
          </a:p>
          <a:p>
            <a:pPr>
              <a:buFont typeface="Calibri" pitchFamily="34" charset="0"/>
              <a:buChar char="»"/>
            </a:pPr>
            <a:r>
              <a:rPr lang="cs-CZ" b="1" smtClean="0"/>
              <a:t>Misničkotvaré</a:t>
            </a:r>
          </a:p>
          <a:p>
            <a:pPr>
              <a:buFont typeface="Calibri" pitchFamily="34" charset="0"/>
              <a:buChar char="»"/>
            </a:pPr>
            <a:r>
              <a:rPr lang="cs-CZ" b="1" smtClean="0"/>
              <a:t>Hávnatkotvaré</a:t>
            </a:r>
          </a:p>
          <a:p>
            <a:pPr>
              <a:buFont typeface="Calibri" pitchFamily="34" charset="0"/>
              <a:buChar char="»"/>
            </a:pPr>
            <a:r>
              <a:rPr lang="cs-CZ" b="1" smtClean="0"/>
              <a:t>Krásníkotvaré </a:t>
            </a:r>
          </a:p>
          <a:p>
            <a:pPr>
              <a:buFont typeface="Calibri" pitchFamily="34" charset="0"/>
              <a:buChar char="»"/>
            </a:pPr>
            <a:endParaRPr lang="cs-CZ" b="1" smtClean="0"/>
          </a:p>
          <a:p>
            <a:pPr>
              <a:buFont typeface="Calibri" pitchFamily="34" charset="0"/>
              <a:buChar char="»"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18487" cy="164147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řád </a:t>
            </a:r>
            <a:r>
              <a:rPr lang="cs-CZ" sz="3600" b="1" dirty="0" err="1" smtClean="0"/>
              <a:t>misničkotvaré</a:t>
            </a:r>
            <a:r>
              <a:rPr lang="cs-CZ" sz="3600" b="1" dirty="0" smtClean="0"/>
              <a:t> - </a:t>
            </a:r>
            <a:r>
              <a:rPr lang="cs-CZ" sz="3600" dirty="0" smtClean="0"/>
              <a:t>(</a:t>
            </a:r>
            <a:r>
              <a:rPr lang="cs-CZ" sz="3600" dirty="0" err="1" smtClean="0"/>
              <a:t>Lecanorales</a:t>
            </a:r>
            <a:r>
              <a:rPr lang="cs-CZ" sz="3600" dirty="0" smtClean="0"/>
              <a:t>), např. </a:t>
            </a:r>
            <a:r>
              <a:rPr lang="cs-CZ" sz="3600" b="1" dirty="0" smtClean="0"/>
              <a:t>terčovka bublinatá</a:t>
            </a:r>
            <a:r>
              <a:rPr lang="cs-CZ" sz="3600" dirty="0" smtClean="0"/>
              <a:t>(</a:t>
            </a:r>
            <a:r>
              <a:rPr lang="cs-CZ" sz="3600" i="1" dirty="0" err="1" smtClean="0"/>
              <a:t>Hypogymnia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physodes</a:t>
            </a:r>
            <a:r>
              <a:rPr lang="cs-CZ" sz="3600" dirty="0" smtClean="0"/>
              <a:t>)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4181053" cy="35328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cs-CZ" dirty="0" smtClean="0"/>
              <a:t>1. </a:t>
            </a:r>
            <a:r>
              <a:rPr lang="cs-CZ" u="sng" dirty="0" smtClean="0"/>
              <a:t>Nepohlavní</a:t>
            </a:r>
            <a:r>
              <a:rPr lang="cs-CZ" dirty="0" smtClean="0"/>
              <a:t> – objevuje se především u parazitických hub</a:t>
            </a:r>
          </a:p>
          <a:p>
            <a:pPr marL="514350" indent="-514350"/>
            <a:r>
              <a:rPr lang="cs-CZ" b="1" dirty="0" smtClean="0"/>
              <a:t>p</a:t>
            </a:r>
            <a:r>
              <a:rPr lang="cs-CZ" b="1" dirty="0" smtClean="0"/>
              <a:t>učení</a:t>
            </a:r>
            <a:r>
              <a:rPr lang="cs-CZ" dirty="0" smtClean="0"/>
              <a:t> </a:t>
            </a:r>
            <a:r>
              <a:rPr lang="cs-CZ" dirty="0" smtClean="0"/>
              <a:t>– růst dceřiné z buňky mateřské</a:t>
            </a:r>
          </a:p>
          <a:p>
            <a:pPr marL="514350" indent="-514350"/>
            <a:r>
              <a:rPr lang="cs-CZ" b="1" dirty="0" smtClean="0"/>
              <a:t>p</a:t>
            </a:r>
            <a:r>
              <a:rPr lang="cs-CZ" b="1" dirty="0" smtClean="0"/>
              <a:t>omocí </a:t>
            </a:r>
            <a:r>
              <a:rPr lang="cs-CZ" b="1" dirty="0" smtClean="0"/>
              <a:t>výtrusů </a:t>
            </a:r>
            <a:r>
              <a:rPr lang="cs-CZ" dirty="0" smtClean="0"/>
              <a:t>– tvoří se ve výtrusnicích nebo na povrchu houbových </a:t>
            </a:r>
            <a:r>
              <a:rPr lang="cs-CZ" dirty="0" smtClean="0"/>
              <a:t>vláken</a:t>
            </a: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2.</a:t>
            </a:r>
            <a:r>
              <a:rPr lang="cs-CZ" u="sng" dirty="0" smtClean="0"/>
              <a:t> Pohlavní </a:t>
            </a:r>
            <a:r>
              <a:rPr lang="cs-CZ" dirty="0" smtClean="0"/>
              <a:t>– dochází k němu zpravidla jednou ročně, má několik fází</a:t>
            </a:r>
          </a:p>
          <a:p>
            <a:pPr marL="514350" indent="-514350"/>
            <a:r>
              <a:rPr lang="cs-CZ" b="1" u="sng" dirty="0" err="1" smtClean="0"/>
              <a:t>p</a:t>
            </a:r>
            <a:r>
              <a:rPr lang="cs-CZ" b="1" u="sng" dirty="0" err="1" smtClean="0"/>
              <a:t>lazmogami</a:t>
            </a:r>
            <a:r>
              <a:rPr lang="cs-CZ" u="sng" dirty="0" err="1" smtClean="0"/>
              <a:t>e</a:t>
            </a:r>
            <a:r>
              <a:rPr lang="cs-CZ" u="sng" dirty="0" smtClean="0"/>
              <a:t> </a:t>
            </a:r>
            <a:r>
              <a:rPr lang="cs-CZ" dirty="0" smtClean="0"/>
              <a:t>– spojení protoplastů dvou buněk, vzniká </a:t>
            </a:r>
            <a:r>
              <a:rPr lang="cs-CZ" dirty="0" err="1" smtClean="0"/>
              <a:t>dvojjaderná</a:t>
            </a:r>
            <a:r>
              <a:rPr lang="cs-CZ" dirty="0" smtClean="0"/>
              <a:t> </a:t>
            </a:r>
            <a:r>
              <a:rPr lang="cs-CZ" dirty="0" smtClean="0"/>
              <a:t>fáze (2 haploidní různopohlavní jádra v jedné buňce)</a:t>
            </a:r>
            <a:endParaRPr lang="cs-CZ" dirty="0" smtClean="0"/>
          </a:p>
          <a:p>
            <a:pPr marL="514350" indent="-514350"/>
            <a:r>
              <a:rPr lang="cs-CZ" b="1" u="sng" dirty="0" smtClean="0"/>
              <a:t>k</a:t>
            </a:r>
            <a:r>
              <a:rPr lang="cs-CZ" b="1" u="sng" dirty="0" smtClean="0"/>
              <a:t>aryogamie</a:t>
            </a:r>
            <a:r>
              <a:rPr lang="cs-CZ" u="sng" dirty="0" smtClean="0"/>
              <a:t> </a:t>
            </a:r>
            <a:r>
              <a:rPr lang="cs-CZ" dirty="0" smtClean="0"/>
              <a:t>– splynutí dvou jader  v jedno diploidní jádro</a:t>
            </a:r>
          </a:p>
          <a:p>
            <a:pPr marL="514350" indent="-514350"/>
            <a:r>
              <a:rPr lang="cs-CZ" b="1" u="sng" dirty="0" smtClean="0"/>
              <a:t>m</a:t>
            </a:r>
            <a:r>
              <a:rPr lang="cs-CZ" b="1" u="sng" dirty="0" smtClean="0"/>
              <a:t>eióza</a:t>
            </a:r>
            <a:r>
              <a:rPr lang="cs-CZ" b="1" dirty="0" smtClean="0"/>
              <a:t> </a:t>
            </a:r>
            <a:r>
              <a:rPr lang="cs-CZ" dirty="0" smtClean="0"/>
              <a:t>– redukční dělení na 4 haploidní buňky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řád </a:t>
            </a:r>
            <a:r>
              <a:rPr lang="cs-CZ" sz="3600" b="1" dirty="0" err="1" smtClean="0"/>
              <a:t>hávnatkotvaré</a:t>
            </a:r>
            <a:r>
              <a:rPr lang="cs-CZ" sz="3600" b="1" dirty="0" smtClean="0"/>
              <a:t> </a:t>
            </a:r>
            <a:r>
              <a:rPr lang="cs-CZ" sz="3600" dirty="0" smtClean="0"/>
              <a:t>(</a:t>
            </a:r>
            <a:r>
              <a:rPr lang="cs-CZ" sz="3600" dirty="0" err="1" smtClean="0"/>
              <a:t>Peltigerales</a:t>
            </a:r>
            <a:r>
              <a:rPr lang="cs-CZ" sz="3600" dirty="0" smtClean="0"/>
              <a:t>), např. </a:t>
            </a:r>
            <a:r>
              <a:rPr lang="cs-CZ" sz="3600" b="1" dirty="0" smtClean="0"/>
              <a:t>hávnatka psí</a:t>
            </a:r>
            <a:r>
              <a:rPr lang="cs-CZ" sz="3600" dirty="0" smtClean="0"/>
              <a:t>(</a:t>
            </a:r>
            <a:r>
              <a:rPr lang="cs-CZ" sz="3600" i="1" dirty="0" err="1" smtClean="0"/>
              <a:t>Peltigera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canina</a:t>
            </a:r>
            <a:r>
              <a:rPr lang="cs-CZ" sz="3600" dirty="0" smtClean="0"/>
              <a:t>)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4757117" cy="331891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řád </a:t>
            </a:r>
            <a:r>
              <a:rPr lang="cs-CZ" sz="3600" b="1" dirty="0" err="1" smtClean="0"/>
              <a:t>krásníkotvaré</a:t>
            </a:r>
            <a:r>
              <a:rPr lang="cs-CZ" sz="3600" b="1" dirty="0" smtClean="0"/>
              <a:t> - </a:t>
            </a:r>
            <a:r>
              <a:rPr lang="cs-CZ" sz="3600" dirty="0" smtClean="0"/>
              <a:t>(</a:t>
            </a:r>
            <a:r>
              <a:rPr lang="cs-CZ" sz="3600" dirty="0" err="1" smtClean="0"/>
              <a:t>Teloschistales</a:t>
            </a:r>
            <a:r>
              <a:rPr lang="cs-CZ" sz="3600" dirty="0" smtClean="0"/>
              <a:t>), např. </a:t>
            </a:r>
            <a:r>
              <a:rPr lang="cs-CZ" sz="3600" b="1" dirty="0" smtClean="0"/>
              <a:t>terčovník zední </a:t>
            </a:r>
            <a:r>
              <a:rPr lang="cs-CZ" sz="3600" dirty="0" smtClean="0"/>
              <a:t>(</a:t>
            </a:r>
            <a:r>
              <a:rPr lang="cs-CZ" sz="3600" i="1" dirty="0" err="1" smtClean="0"/>
              <a:t>Xanthoria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parietina</a:t>
            </a:r>
            <a:r>
              <a:rPr lang="cs-CZ" sz="3600" dirty="0" smtClean="0"/>
              <a:t>)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708920"/>
            <a:ext cx="4325069" cy="32521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ziva.avcr.cz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kacatko.wordpress.com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kolibos.rajce.idnes.cz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wikipedia.cz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www.</a:t>
            </a:r>
            <a:r>
              <a:rPr lang="cs-CZ" dirty="0" err="1" smtClean="0">
                <a:hlinkClick r:id="rId6"/>
              </a:rPr>
              <a:t>botany.cz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www.</a:t>
            </a:r>
            <a:r>
              <a:rPr lang="cs-CZ" dirty="0" err="1" smtClean="0">
                <a:hlinkClick r:id="rId7"/>
              </a:rPr>
              <a:t>biolib.cz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www.</a:t>
            </a:r>
            <a:r>
              <a:rPr lang="cs-CZ" dirty="0" err="1" smtClean="0">
                <a:hlinkClick r:id="rId8"/>
              </a:rPr>
              <a:t>google.cz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www.osel.</a:t>
            </a:r>
            <a:r>
              <a:rPr lang="cs-CZ" dirty="0" err="1" smtClean="0">
                <a:hlinkClick r:id="rId9"/>
              </a:rPr>
              <a:t>cz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www.</a:t>
            </a:r>
            <a:r>
              <a:rPr lang="cs-CZ" dirty="0" err="1" smtClean="0">
                <a:hlinkClick r:id="rId10"/>
              </a:rPr>
              <a:t>acka.blog.cz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Systém hub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cs-CZ" dirty="0" smtClean="0"/>
              <a:t>1.</a:t>
            </a:r>
            <a:r>
              <a:rPr lang="cs-CZ" dirty="0" smtClean="0">
                <a:solidFill>
                  <a:schemeClr val="tx2"/>
                </a:solidFill>
              </a:rPr>
              <a:t>Oddělení </a:t>
            </a:r>
            <a:r>
              <a:rPr lang="cs-CZ" dirty="0" smtClean="0">
                <a:solidFill>
                  <a:schemeClr val="tx2"/>
                </a:solidFill>
              </a:rPr>
              <a:t>Hlenky </a:t>
            </a:r>
            <a:r>
              <a:rPr lang="cs-CZ" dirty="0" smtClean="0">
                <a:solidFill>
                  <a:schemeClr val="tx2"/>
                </a:solidFill>
              </a:rPr>
              <a:t>(</a:t>
            </a:r>
            <a:r>
              <a:rPr lang="cs-CZ" dirty="0" err="1" smtClean="0">
                <a:solidFill>
                  <a:schemeClr val="tx2"/>
                </a:solidFill>
              </a:rPr>
              <a:t>M</a:t>
            </a:r>
            <a:r>
              <a:rPr lang="cs-CZ" dirty="0" err="1" smtClean="0">
                <a:solidFill>
                  <a:schemeClr val="tx2"/>
                </a:solidFill>
              </a:rPr>
              <a:t>yxomycota</a:t>
            </a:r>
            <a:r>
              <a:rPr lang="cs-CZ" dirty="0" smtClean="0">
                <a:solidFill>
                  <a:schemeClr val="tx2"/>
                </a:solidFill>
              </a:rPr>
              <a:t>)</a:t>
            </a:r>
          </a:p>
          <a:p>
            <a:pPr marL="514350" indent="-514350"/>
            <a:r>
              <a:rPr lang="cs-CZ" dirty="0" smtClean="0"/>
              <a:t>Třída </a:t>
            </a:r>
            <a:r>
              <a:rPr lang="cs-CZ" dirty="0" err="1" smtClean="0"/>
              <a:t>Nádorovky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P</a:t>
            </a:r>
            <a:r>
              <a:rPr lang="cs-CZ" dirty="0" err="1" smtClean="0"/>
              <a:t>lasmodiophoromycetes</a:t>
            </a:r>
            <a:r>
              <a:rPr lang="cs-CZ" dirty="0" smtClean="0"/>
              <a:t>)</a:t>
            </a:r>
          </a:p>
          <a:p>
            <a:pPr marL="514350" indent="-514350"/>
            <a:r>
              <a:rPr lang="cs-CZ" dirty="0" smtClean="0"/>
              <a:t>Třída Slizovky (</a:t>
            </a:r>
            <a:r>
              <a:rPr lang="cs-CZ" dirty="0" err="1" smtClean="0"/>
              <a:t>Myxomycetes</a:t>
            </a:r>
            <a:r>
              <a:rPr lang="cs-CZ" dirty="0" smtClean="0"/>
              <a:t>)</a:t>
            </a:r>
          </a:p>
          <a:p>
            <a:pPr marL="514350" indent="-514350">
              <a:buNone/>
            </a:pPr>
            <a:r>
              <a:rPr lang="cs-CZ" dirty="0" smtClean="0"/>
              <a:t>2.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Oddělení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Chytridiomycety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Chytridiomycota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514350" indent="-514350"/>
            <a:r>
              <a:rPr lang="cs-CZ" dirty="0" smtClean="0"/>
              <a:t>Třída </a:t>
            </a:r>
            <a:r>
              <a:rPr lang="cs-CZ" dirty="0" err="1" smtClean="0"/>
              <a:t>Chytridiomycetes</a:t>
            </a: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3.</a:t>
            </a:r>
            <a:r>
              <a:rPr lang="cs-CZ" dirty="0" smtClean="0">
                <a:solidFill>
                  <a:schemeClr val="tx2"/>
                </a:solidFill>
              </a:rPr>
              <a:t>Oddělení </a:t>
            </a:r>
            <a:r>
              <a:rPr lang="cs-CZ" dirty="0" err="1" smtClean="0">
                <a:solidFill>
                  <a:schemeClr val="tx2"/>
                </a:solidFill>
              </a:rPr>
              <a:t>Ř</a:t>
            </a:r>
            <a:r>
              <a:rPr lang="cs-CZ" dirty="0" err="1" smtClean="0">
                <a:solidFill>
                  <a:schemeClr val="tx2"/>
                </a:solidFill>
              </a:rPr>
              <a:t>asovky</a:t>
            </a:r>
            <a:r>
              <a:rPr lang="cs-CZ" dirty="0" smtClean="0">
                <a:solidFill>
                  <a:schemeClr val="tx2"/>
                </a:solidFill>
              </a:rPr>
              <a:t> (</a:t>
            </a:r>
            <a:r>
              <a:rPr lang="cs-CZ" dirty="0" err="1" smtClean="0">
                <a:solidFill>
                  <a:schemeClr val="tx2"/>
                </a:solidFill>
              </a:rPr>
              <a:t>O</a:t>
            </a:r>
            <a:r>
              <a:rPr lang="cs-CZ" dirty="0" err="1" smtClean="0">
                <a:solidFill>
                  <a:schemeClr val="tx2"/>
                </a:solidFill>
              </a:rPr>
              <a:t>omycota</a:t>
            </a:r>
            <a:r>
              <a:rPr lang="cs-CZ" dirty="0" smtClean="0">
                <a:solidFill>
                  <a:schemeClr val="tx2"/>
                </a:solidFill>
              </a:rPr>
              <a:t>)</a:t>
            </a:r>
          </a:p>
          <a:p>
            <a:pPr marL="514350" indent="-514350"/>
            <a:r>
              <a:rPr lang="cs-CZ" dirty="0" smtClean="0"/>
              <a:t>Třída </a:t>
            </a:r>
            <a:r>
              <a:rPr lang="cs-CZ" dirty="0" err="1" smtClean="0"/>
              <a:t>O</a:t>
            </a:r>
            <a:r>
              <a:rPr lang="cs-CZ" dirty="0" err="1" smtClean="0"/>
              <a:t>omycetes</a:t>
            </a: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4</a:t>
            </a:r>
            <a:r>
              <a:rPr lang="cs-CZ" dirty="0" smtClean="0"/>
              <a:t>. </a:t>
            </a:r>
            <a:r>
              <a:rPr lang="cs-CZ" dirty="0" smtClean="0">
                <a:solidFill>
                  <a:schemeClr val="tx2"/>
                </a:solidFill>
              </a:rPr>
              <a:t>Oddělení </a:t>
            </a:r>
            <a:r>
              <a:rPr lang="cs-CZ" dirty="0" err="1" smtClean="0">
                <a:solidFill>
                  <a:schemeClr val="tx2"/>
                </a:solidFill>
              </a:rPr>
              <a:t>E</a:t>
            </a:r>
            <a:r>
              <a:rPr lang="cs-CZ" dirty="0" err="1" smtClean="0">
                <a:solidFill>
                  <a:schemeClr val="tx2"/>
                </a:solidFill>
              </a:rPr>
              <a:t>umycota</a:t>
            </a:r>
            <a:endParaRPr lang="cs-CZ" dirty="0" smtClean="0">
              <a:solidFill>
                <a:schemeClr val="tx2"/>
              </a:solidFill>
            </a:endParaRPr>
          </a:p>
          <a:p>
            <a:pPr marL="514350" indent="-514350"/>
            <a:r>
              <a:rPr lang="cs-CZ" dirty="0" smtClean="0"/>
              <a:t>Třída houby spájivé </a:t>
            </a:r>
            <a:r>
              <a:rPr lang="cs-CZ" dirty="0" smtClean="0"/>
              <a:t>(</a:t>
            </a:r>
            <a:r>
              <a:rPr lang="cs-CZ" dirty="0" err="1" smtClean="0"/>
              <a:t>Z</a:t>
            </a:r>
            <a:r>
              <a:rPr lang="cs-CZ" dirty="0" err="1" smtClean="0"/>
              <a:t>ygomycetes</a:t>
            </a:r>
            <a:r>
              <a:rPr lang="cs-CZ" dirty="0" smtClean="0"/>
              <a:t>)</a:t>
            </a:r>
          </a:p>
          <a:p>
            <a:pPr marL="514350" indent="-514350"/>
            <a:r>
              <a:rPr lang="cs-CZ" dirty="0" smtClean="0"/>
              <a:t>Třída houby vřeckovýtrusé </a:t>
            </a:r>
            <a:r>
              <a:rPr lang="cs-CZ" dirty="0" smtClean="0"/>
              <a:t>(</a:t>
            </a:r>
            <a:r>
              <a:rPr lang="cs-CZ" dirty="0" err="1" smtClean="0"/>
              <a:t>A</a:t>
            </a:r>
            <a:r>
              <a:rPr lang="cs-CZ" dirty="0" err="1" smtClean="0"/>
              <a:t>scomycetes</a:t>
            </a:r>
            <a:r>
              <a:rPr lang="cs-CZ" dirty="0" smtClean="0"/>
              <a:t>)</a:t>
            </a:r>
          </a:p>
          <a:p>
            <a:pPr marL="514350" indent="-514350"/>
            <a:r>
              <a:rPr lang="cs-CZ" dirty="0" smtClean="0"/>
              <a:t>Třída houby stopkovýtrusé </a:t>
            </a:r>
            <a:r>
              <a:rPr lang="cs-CZ" dirty="0" smtClean="0"/>
              <a:t>(</a:t>
            </a:r>
            <a:r>
              <a:rPr lang="cs-CZ" dirty="0" err="1" smtClean="0"/>
              <a:t>B</a:t>
            </a:r>
            <a:r>
              <a:rPr lang="cs-CZ" dirty="0" err="1" smtClean="0"/>
              <a:t>asidiomycetes</a:t>
            </a:r>
            <a:r>
              <a:rPr lang="cs-CZ" dirty="0" smtClean="0"/>
              <a:t>)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Oddělení Hlenky (</a:t>
            </a:r>
            <a:r>
              <a:rPr lang="cs-CZ" dirty="0" err="1" smtClean="0"/>
              <a:t>Myxomycota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68880"/>
            <a:ext cx="8229600" cy="4389120"/>
          </a:xfrm>
        </p:spPr>
        <p:txBody>
          <a:bodyPr/>
          <a:lstStyle/>
          <a:p>
            <a:r>
              <a:rPr lang="cs-CZ" dirty="0" smtClean="0"/>
              <a:t>v</a:t>
            </a:r>
            <a:r>
              <a:rPr lang="cs-CZ" dirty="0" smtClean="0"/>
              <a:t>ětšinou </a:t>
            </a:r>
            <a:r>
              <a:rPr lang="cs-CZ" dirty="0" smtClean="0"/>
              <a:t>se živí </a:t>
            </a:r>
            <a:r>
              <a:rPr lang="cs-CZ" dirty="0" err="1" smtClean="0"/>
              <a:t>samprofyticky</a:t>
            </a:r>
            <a:r>
              <a:rPr lang="cs-CZ" dirty="0" smtClean="0"/>
              <a:t>, některé jsou parazitické</a:t>
            </a:r>
          </a:p>
          <a:p>
            <a:r>
              <a:rPr lang="cs-CZ" dirty="0" smtClean="0"/>
              <a:t>r</a:t>
            </a:r>
            <a:r>
              <a:rPr lang="cs-CZ" dirty="0" smtClean="0"/>
              <a:t>ostou </a:t>
            </a:r>
            <a:r>
              <a:rPr lang="cs-CZ" dirty="0" smtClean="0"/>
              <a:t>na vlhkých stinných stanovištích</a:t>
            </a:r>
          </a:p>
          <a:p>
            <a:r>
              <a:rPr lang="cs-CZ" dirty="0" smtClean="0"/>
              <a:t>n</a:t>
            </a:r>
            <a:r>
              <a:rPr lang="cs-CZ" dirty="0" smtClean="0"/>
              <a:t>evytvářejí </a:t>
            </a:r>
            <a:r>
              <a:rPr lang="cs-CZ" dirty="0" smtClean="0"/>
              <a:t>podhoubí</a:t>
            </a:r>
          </a:p>
          <a:p>
            <a:r>
              <a:rPr lang="cs-CZ" dirty="0" smtClean="0"/>
              <a:t>Zástupce:  vlčí mléko </a:t>
            </a:r>
            <a:r>
              <a:rPr lang="cs-CZ" dirty="0" smtClean="0"/>
              <a:t>(</a:t>
            </a:r>
            <a:r>
              <a:rPr lang="cs-CZ" dirty="0" err="1" smtClean="0"/>
              <a:t>L</a:t>
            </a:r>
            <a:r>
              <a:rPr lang="cs-CZ" dirty="0" err="1" smtClean="0"/>
              <a:t>ycogala</a:t>
            </a:r>
            <a:r>
              <a:rPr lang="cs-CZ" dirty="0" smtClean="0"/>
              <a:t> </a:t>
            </a:r>
            <a:r>
              <a:rPr lang="cs-CZ" dirty="0" err="1" smtClean="0"/>
              <a:t>epidendron</a:t>
            </a:r>
            <a:r>
              <a:rPr lang="cs-CZ" dirty="0" smtClean="0"/>
              <a:t>)</a:t>
            </a:r>
          </a:p>
          <a:p>
            <a:pPr lvl="3">
              <a:buFont typeface="Wingdings" pitchFamily="2" charset="2"/>
              <a:buChar char="§"/>
            </a:pPr>
            <a:r>
              <a:rPr lang="cs-CZ" sz="2800" dirty="0" smtClean="0"/>
              <a:t>vyskytují se v lesích na pařezech </a:t>
            </a:r>
            <a:endParaRPr lang="cs-CZ" sz="2800" dirty="0" smtClean="0"/>
          </a:p>
          <a:p>
            <a:pPr lvl="3">
              <a:buFont typeface="Wingdings" pitchFamily="2" charset="2"/>
              <a:buChar char="§"/>
            </a:pPr>
            <a:r>
              <a:rPr lang="cs-CZ" sz="2800" dirty="0" smtClean="0"/>
              <a:t>vytváří červená kulovitá plazmodia (později jsou fialovošedé)</a:t>
            </a:r>
          </a:p>
          <a:p>
            <a:pPr lvl="3">
              <a:buFont typeface="Wingdings" pitchFamily="2" charset="2"/>
              <a:buChar char="§"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9350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vlčí mléko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L</a:t>
            </a:r>
            <a:r>
              <a:rPr lang="cs-CZ" dirty="0" err="1" smtClean="0"/>
              <a:t>ycogala</a:t>
            </a:r>
            <a:r>
              <a:rPr lang="cs-CZ" dirty="0" smtClean="0"/>
              <a:t> </a:t>
            </a:r>
            <a:r>
              <a:rPr lang="cs-CZ" dirty="0" err="1" smtClean="0"/>
              <a:t>epidendron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vlci mle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845746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Oddělení </a:t>
            </a:r>
            <a:r>
              <a:rPr lang="cs-CZ" dirty="0" err="1" smtClean="0"/>
              <a:t>Chytridiomycety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s</a:t>
            </a:r>
            <a:r>
              <a:rPr lang="cs-CZ" dirty="0" err="1" smtClean="0"/>
              <a:t>aprofyté</a:t>
            </a:r>
            <a:r>
              <a:rPr lang="cs-CZ" dirty="0" smtClean="0"/>
              <a:t> </a:t>
            </a:r>
            <a:r>
              <a:rPr lang="cs-CZ" dirty="0" smtClean="0"/>
              <a:t>a parazité </a:t>
            </a:r>
            <a:r>
              <a:rPr lang="cs-CZ" dirty="0" smtClean="0"/>
              <a:t>planých </a:t>
            </a:r>
            <a:r>
              <a:rPr lang="cs-CZ" dirty="0" smtClean="0"/>
              <a:t>a kulturních rostlin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ijí </a:t>
            </a:r>
            <a:r>
              <a:rPr lang="cs-CZ" dirty="0" smtClean="0"/>
              <a:t>ve vodě a vlhké půdě</a:t>
            </a:r>
          </a:p>
          <a:p>
            <a:r>
              <a:rPr lang="cs-CZ" dirty="0" smtClean="0"/>
              <a:t>s</a:t>
            </a:r>
            <a:r>
              <a:rPr lang="cs-CZ" dirty="0" smtClean="0"/>
              <a:t>télka </a:t>
            </a:r>
            <a:r>
              <a:rPr lang="cs-CZ" dirty="0" smtClean="0"/>
              <a:t>je jednobuněčná a </a:t>
            </a:r>
            <a:r>
              <a:rPr lang="cs-CZ" dirty="0" smtClean="0"/>
              <a:t>jednojaderná, </a:t>
            </a:r>
            <a:r>
              <a:rPr lang="cs-CZ" dirty="0" smtClean="0"/>
              <a:t>nebo vytvářejí mnohojaderné trubicovité podhoubí bez přehrádek</a:t>
            </a:r>
          </a:p>
          <a:p>
            <a:r>
              <a:rPr lang="cs-CZ" dirty="0" smtClean="0"/>
              <a:t>b</a:t>
            </a:r>
            <a:r>
              <a:rPr lang="cs-CZ" dirty="0" smtClean="0"/>
              <a:t>uněčné </a:t>
            </a:r>
            <a:r>
              <a:rPr lang="cs-CZ" dirty="0" smtClean="0"/>
              <a:t>stěny podhoubí a výtrusů jsou z chitinu a </a:t>
            </a:r>
            <a:r>
              <a:rPr lang="cs-CZ" dirty="0" err="1" smtClean="0"/>
              <a:t>glukanu</a:t>
            </a:r>
            <a:endParaRPr lang="cs-CZ" dirty="0" smtClean="0"/>
          </a:p>
          <a:p>
            <a:r>
              <a:rPr lang="cs-CZ" dirty="0" smtClean="0"/>
              <a:t>Zástupce: </a:t>
            </a:r>
            <a:r>
              <a:rPr lang="cs-CZ" b="1" dirty="0" err="1" smtClean="0"/>
              <a:t>rakovinec</a:t>
            </a:r>
            <a:r>
              <a:rPr lang="cs-CZ" b="1" dirty="0" smtClean="0"/>
              <a:t> bramborový </a:t>
            </a:r>
            <a:r>
              <a:rPr lang="cs-CZ" dirty="0" smtClean="0"/>
              <a:t>(</a:t>
            </a:r>
            <a:r>
              <a:rPr lang="cs-CZ" dirty="0" err="1" smtClean="0"/>
              <a:t>Synchytrium</a:t>
            </a:r>
            <a:r>
              <a:rPr lang="cs-CZ" dirty="0" smtClean="0"/>
              <a:t>  </a:t>
            </a:r>
            <a:r>
              <a:rPr lang="cs-CZ" dirty="0" err="1" smtClean="0"/>
              <a:t>endobioticum</a:t>
            </a:r>
            <a:r>
              <a:rPr lang="cs-CZ" dirty="0" smtClean="0"/>
              <a:t>)-původce rakoviny brambor</a:t>
            </a:r>
          </a:p>
          <a:p>
            <a:r>
              <a:rPr lang="cs-CZ" b="1" dirty="0" err="1" smtClean="0"/>
              <a:t>lahvičkovka</a:t>
            </a:r>
            <a:r>
              <a:rPr lang="cs-CZ" dirty="0" smtClean="0"/>
              <a:t> (</a:t>
            </a:r>
            <a:r>
              <a:rPr lang="cs-CZ" dirty="0" err="1" smtClean="0"/>
              <a:t>O</a:t>
            </a:r>
            <a:r>
              <a:rPr lang="cs-CZ" dirty="0" err="1" smtClean="0"/>
              <a:t>lpidium</a:t>
            </a:r>
            <a:r>
              <a:rPr lang="cs-CZ" dirty="0" smtClean="0"/>
              <a:t> </a:t>
            </a:r>
            <a:r>
              <a:rPr lang="cs-CZ" dirty="0" err="1" smtClean="0"/>
              <a:t>brassicae</a:t>
            </a:r>
            <a:r>
              <a:rPr lang="cs-CZ" dirty="0" smtClean="0"/>
              <a:t>)-parazituje na klíčních rostlinách brukvovitých, způsobuje tzv. padání klíčních rostlin, ty pak později odumírají</a:t>
            </a:r>
          </a:p>
          <a:p>
            <a:pPr lvl="2">
              <a:buFont typeface="Courier New" pitchFamily="49" charset="0"/>
              <a:buChar char="o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</TotalTime>
  <Words>1421</Words>
  <Application>Microsoft Office PowerPoint</Application>
  <PresentationFormat>Předvádění na obrazovce (4:3)</PresentationFormat>
  <Paragraphs>200</Paragraphs>
  <Slides>52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Tok</vt:lpstr>
      <vt:lpstr>Houby (Fungi) </vt:lpstr>
      <vt:lpstr>Houby (Fungi)</vt:lpstr>
      <vt:lpstr>Charakteristika hub</vt:lpstr>
      <vt:lpstr>Stavba </vt:lpstr>
      <vt:lpstr>Rozmnožování</vt:lpstr>
      <vt:lpstr>Systém hub</vt:lpstr>
      <vt:lpstr>Oddělení Hlenky (Myxomycota)</vt:lpstr>
      <vt:lpstr>vlčí mléko  (Lycogala epidendron) </vt:lpstr>
      <vt:lpstr>Oddělení Chytridiomycety</vt:lpstr>
      <vt:lpstr>rakovinec bramborový  (Synchytrium  endobioticum)</vt:lpstr>
      <vt:lpstr>lahvičkovka (Olpidium brassicae) </vt:lpstr>
      <vt:lpstr>Oddělení Oomycety</vt:lpstr>
      <vt:lpstr>vřetenatka révová  (Plasmopara viticola) </vt:lpstr>
      <vt:lpstr>Oddělení Eumycety</vt:lpstr>
      <vt:lpstr>Třída Zygomycety</vt:lpstr>
      <vt:lpstr>kropidlovec černavý  (Rhizopus nigricans)</vt:lpstr>
      <vt:lpstr>Třída houby vřeckovýtrusé (Ascomycetes)</vt:lpstr>
      <vt:lpstr>Pohlavní rozmnožování</vt:lpstr>
      <vt:lpstr>Schéma pohlavního rozmnožování</vt:lpstr>
      <vt:lpstr> Nepohlavní rozmnožování</vt:lpstr>
      <vt:lpstr>Zástupci</vt:lpstr>
      <vt:lpstr>kvasinka vinná</vt:lpstr>
      <vt:lpstr>Snímek 23</vt:lpstr>
      <vt:lpstr>kropidlák</vt:lpstr>
      <vt:lpstr>štětičkovec</vt:lpstr>
      <vt:lpstr>Snímek 26</vt:lpstr>
      <vt:lpstr>Další zástupci</vt:lpstr>
      <vt:lpstr>paličkovice nachová</vt:lpstr>
      <vt:lpstr>Třída houby stopkovýtrusé (Basidiomycetes)</vt:lpstr>
      <vt:lpstr>Stavba  </vt:lpstr>
      <vt:lpstr>Snímek 31</vt:lpstr>
      <vt:lpstr>Rozmnožování</vt:lpstr>
      <vt:lpstr>Schéma pohlavního rozmnožování</vt:lpstr>
      <vt:lpstr>Zástupci</vt:lpstr>
      <vt:lpstr>Snímek 35</vt:lpstr>
      <vt:lpstr>Snímek 36</vt:lpstr>
      <vt:lpstr>Snímek 37</vt:lpstr>
      <vt:lpstr>Snímek 38</vt:lpstr>
      <vt:lpstr>Lišejníky</vt:lpstr>
      <vt:lpstr>Charakteristika</vt:lpstr>
      <vt:lpstr>Charakteristika –  Mutualistický vztah </vt:lpstr>
      <vt:lpstr>Charakteristika –  Poloparazitický vztah </vt:lpstr>
      <vt:lpstr>Stavba</vt:lpstr>
      <vt:lpstr>Stavba</vt:lpstr>
      <vt:lpstr>Rozmnožování</vt:lpstr>
      <vt:lpstr>Klasifikace lišejníků</vt:lpstr>
      <vt:lpstr>Tužnatka slizká - bazidiolišejník</vt:lpstr>
      <vt:lpstr>Klasifikace askolišejníků (zástupci)</vt:lpstr>
      <vt:lpstr>řád misničkotvaré - (Lecanorales), např. terčovka bublinatá(Hypogymnia physodes)</vt:lpstr>
      <vt:lpstr>řád hávnatkotvaré (Peltigerales), např. hávnatka psí(Peltigera canina)</vt:lpstr>
      <vt:lpstr>řád krásníkotvaré - (Teloschistales), např. terčovník zední (Xanthoria parietina)</vt:lpstr>
      <vt:lpstr>ZDROJE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Houby</dc:title>
  <dc:creator>Hanicka</dc:creator>
  <cp:lastModifiedBy>Alena</cp:lastModifiedBy>
  <cp:revision>33</cp:revision>
  <dcterms:created xsi:type="dcterms:W3CDTF">2010-11-29T16:12:00Z</dcterms:created>
  <dcterms:modified xsi:type="dcterms:W3CDTF">2010-12-01T22:03:26Z</dcterms:modified>
</cp:coreProperties>
</file>