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6" r:id="rId5"/>
    <p:sldId id="275" r:id="rId6"/>
    <p:sldId id="27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9" r:id="rId23"/>
    <p:sldId id="280" r:id="rId24"/>
    <p:sldId id="284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1" r:id="rId64"/>
    <p:sldId id="320" r:id="rId65"/>
    <p:sldId id="272" r:id="rId66"/>
    <p:sldId id="273" r:id="rId67"/>
    <p:sldId id="322" r:id="rId68"/>
    <p:sldId id="331" r:id="rId69"/>
    <p:sldId id="328" r:id="rId70"/>
    <p:sldId id="329" r:id="rId71"/>
    <p:sldId id="330" r:id="rId72"/>
    <p:sldId id="327" r:id="rId7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2E85-1B18-474D-83C1-4301313CAC49}" type="datetimeFigureOut">
              <a:rPr lang="cs-CZ" smtClean="0"/>
              <a:pPr/>
              <a:t>30.11.2010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67B2E-1FB7-4E5F-AAD0-54D66526DAB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476672" y="2060848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u="sng" dirty="0" smtClean="0"/>
              <a:t>Léčivé rostliny</a:t>
            </a:r>
            <a:endParaRPr lang="cs-CZ" sz="6000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8640960" cy="103252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tx1"/>
                </a:solidFill>
              </a:rPr>
              <a:t>Pilařová Lucie, </a:t>
            </a:r>
            <a:r>
              <a:rPr lang="cs-CZ" sz="2800" dirty="0" err="1" smtClean="0">
                <a:solidFill>
                  <a:schemeClr val="tx1"/>
                </a:solidFill>
              </a:rPr>
              <a:t>Reitharová</a:t>
            </a:r>
            <a:r>
              <a:rPr lang="cs-CZ" sz="2800" dirty="0" smtClean="0">
                <a:solidFill>
                  <a:schemeClr val="tx1"/>
                </a:solidFill>
              </a:rPr>
              <a:t> Anna, Smejkalová Zdeňka, </a:t>
            </a:r>
            <a:r>
              <a:rPr lang="cs-CZ" sz="2800" dirty="0" err="1" smtClean="0">
                <a:solidFill>
                  <a:schemeClr val="tx1"/>
                </a:solidFill>
              </a:rPr>
              <a:t>Sovišová</a:t>
            </a:r>
            <a:r>
              <a:rPr lang="cs-CZ" sz="2800" dirty="0" smtClean="0">
                <a:solidFill>
                  <a:schemeClr val="tx1"/>
                </a:solidFill>
              </a:rPr>
              <a:t> Monika, Zichová Zuzana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6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4)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098" name="Picture 2" descr="C:\Users\Ance\Desktop\herbar\mata pep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8" y="590550"/>
            <a:ext cx="4200525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5)</a:t>
            </a:r>
            <a:endParaRPr lang="cs-CZ" dirty="0"/>
          </a:p>
        </p:txBody>
      </p:sp>
      <p:pic>
        <p:nvPicPr>
          <p:cNvPr id="5122" name="Picture 2" descr="C:\Users\Ance\Desktop\herbar\podbel obec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90550"/>
            <a:ext cx="4114800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6)</a:t>
            </a:r>
            <a:endParaRPr lang="cs-CZ" dirty="0"/>
          </a:p>
        </p:txBody>
      </p:sp>
      <p:pic>
        <p:nvPicPr>
          <p:cNvPr id="6146" name="Picture 2" descr="C:\Users\Ance\Desktop\herbar\kren sel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571500"/>
            <a:ext cx="41529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7)</a:t>
            </a:r>
            <a:endParaRPr lang="cs-CZ" dirty="0"/>
          </a:p>
        </p:txBody>
      </p:sp>
      <p:pic>
        <p:nvPicPr>
          <p:cNvPr id="7170" name="Picture 2" descr="C:\Users\Ance\Desktop\herbar\divizna velkokv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5715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8)</a:t>
            </a:r>
            <a:endParaRPr lang="cs-CZ" dirty="0"/>
          </a:p>
        </p:txBody>
      </p:sp>
      <p:pic>
        <p:nvPicPr>
          <p:cNvPr id="8194" name="Picture 2" descr="C:\Users\Ance\Desktop\herbar\chm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90550"/>
            <a:ext cx="4572000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9)</a:t>
            </a:r>
            <a:endParaRPr lang="cs-CZ" dirty="0"/>
          </a:p>
        </p:txBody>
      </p:sp>
      <p:pic>
        <p:nvPicPr>
          <p:cNvPr id="9218" name="Picture 2" descr="C:\Users\Ance\Desktop\herbar\trezalka teckov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950" y="594320"/>
            <a:ext cx="38481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10)</a:t>
            </a:r>
            <a:endParaRPr lang="cs-CZ" dirty="0"/>
          </a:p>
        </p:txBody>
      </p:sp>
      <p:pic>
        <p:nvPicPr>
          <p:cNvPr id="10242" name="Picture 2" descr="C:\Users\Ance\Desktop\herbar\jitrocel kopin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571500"/>
            <a:ext cx="42481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11)</a:t>
            </a:r>
            <a:endParaRPr lang="cs-CZ" dirty="0"/>
          </a:p>
        </p:txBody>
      </p:sp>
      <p:pic>
        <p:nvPicPr>
          <p:cNvPr id="11268" name="Picture 4" descr="C:\Users\Ance\Desktop\herbar\majoranka zahrad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71500"/>
            <a:ext cx="31051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12)</a:t>
            </a:r>
            <a:endParaRPr lang="cs-CZ" dirty="0"/>
          </a:p>
        </p:txBody>
      </p:sp>
      <p:pic>
        <p:nvPicPr>
          <p:cNvPr id="12290" name="Picture 2" descr="C:\Users\Ance\Desktop\herbar\hluchavka b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571500"/>
            <a:ext cx="3581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13)</a:t>
            </a:r>
            <a:endParaRPr lang="cs-CZ" dirty="0"/>
          </a:p>
        </p:txBody>
      </p:sp>
      <p:pic>
        <p:nvPicPr>
          <p:cNvPr id="13314" name="Picture 2" descr="C:\Users\Ance\Desktop\herbar\hermanek pr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590550"/>
            <a:ext cx="4010025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u="sng" dirty="0" smtClean="0"/>
              <a:t>Historie</a:t>
            </a:r>
            <a:endParaRPr lang="cs-CZ" sz="36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první zmínky o sběru léčivých rostlin od 4.tis. před n. l.</a:t>
            </a:r>
          </a:p>
          <a:p>
            <a:pPr>
              <a:buFontTx/>
              <a:buChar char="-"/>
            </a:pPr>
            <a:r>
              <a:rPr lang="cs-CZ" dirty="0" smtClean="0"/>
              <a:t>během doby se poznatky a použití léčivých rostlin mění; později se i záměrně pěstují</a:t>
            </a:r>
          </a:p>
          <a:p>
            <a:pPr>
              <a:buFontTx/>
              <a:buChar char="-"/>
            </a:pPr>
            <a:r>
              <a:rPr lang="cs-CZ" dirty="0" smtClean="0"/>
              <a:t>z celkového počtu 250 000 druhů léč. </a:t>
            </a:r>
            <a:r>
              <a:rPr lang="cs-CZ" dirty="0" err="1" smtClean="0"/>
              <a:t>rost</a:t>
            </a:r>
            <a:r>
              <a:rPr lang="cs-CZ" dirty="0" smtClean="0"/>
              <a:t>. využíváme jen 10% </a:t>
            </a:r>
          </a:p>
          <a:p>
            <a:pPr>
              <a:buFontTx/>
              <a:buChar char="-"/>
            </a:pPr>
            <a:r>
              <a:rPr lang="cs-CZ" dirty="0" smtClean="0"/>
              <a:t>v současné době je 1 a ¼  léčiv vyráběna z těchto rostlin</a:t>
            </a:r>
          </a:p>
          <a:p>
            <a:pPr>
              <a:buFontTx/>
              <a:buChar char="-"/>
            </a:pPr>
            <a:r>
              <a:rPr lang="cs-CZ" dirty="0" smtClean="0"/>
              <a:t>zájem o léčiva z rostlin stále stoupá a to podmiňuje i vývoj v této oblasti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14)</a:t>
            </a:r>
            <a:endParaRPr lang="cs-CZ" dirty="0"/>
          </a:p>
        </p:txBody>
      </p:sp>
      <p:pic>
        <p:nvPicPr>
          <p:cNvPr id="14338" name="Picture 2" descr="C:\Users\Ance\Desktop\herbar\cesn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663" y="571500"/>
            <a:ext cx="23526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15)</a:t>
            </a:r>
            <a:endParaRPr lang="cs-CZ" dirty="0"/>
          </a:p>
        </p:txBody>
      </p:sp>
      <p:pic>
        <p:nvPicPr>
          <p:cNvPr id="15362" name="Picture 2" descr="C:\Users\Ance\Desktop\herbar\rozmaryna lekar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590550"/>
            <a:ext cx="4352925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u="sng" dirty="0" smtClean="0"/>
              <a:t>Sbírané části rostlin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- </a:t>
            </a:r>
            <a:r>
              <a:rPr lang="cs-CZ" u="sng" dirty="0" smtClean="0"/>
              <a:t>nať</a:t>
            </a:r>
            <a:r>
              <a:rPr lang="cs-CZ" dirty="0" smtClean="0"/>
              <a:t> (</a:t>
            </a:r>
            <a:r>
              <a:rPr lang="cs-CZ" i="1" dirty="0" err="1" smtClean="0"/>
              <a:t>herba</a:t>
            </a:r>
            <a:r>
              <a:rPr lang="cs-CZ" dirty="0" smtClean="0"/>
              <a:t>) - nadzemní část rostliny, spojující kořen s</a:t>
            </a:r>
          </a:p>
          <a:p>
            <a:pPr>
              <a:buNone/>
            </a:pPr>
            <a:r>
              <a:rPr lang="cs-CZ" dirty="0" smtClean="0"/>
              <a:t>                           listy</a:t>
            </a:r>
          </a:p>
          <a:p>
            <a:pPr>
              <a:buNone/>
            </a:pPr>
            <a:r>
              <a:rPr lang="cs-CZ" dirty="0" smtClean="0"/>
              <a:t>        - sbíráme např. u </a:t>
            </a:r>
            <a:r>
              <a:rPr lang="cs-CZ" i="1" dirty="0" smtClean="0"/>
              <a:t>pelyňku, mateřídoušk</a:t>
            </a:r>
            <a:r>
              <a:rPr lang="cs-CZ" dirty="0" smtClean="0"/>
              <a:t>y či </a:t>
            </a:r>
            <a:r>
              <a:rPr lang="cs-CZ" i="1" dirty="0" smtClean="0"/>
              <a:t>rout</a:t>
            </a:r>
          </a:p>
          <a:p>
            <a:pPr>
              <a:buNone/>
            </a:pPr>
            <a:r>
              <a:rPr lang="cs-CZ" dirty="0" smtClean="0"/>
              <a:t>- </a:t>
            </a:r>
            <a:r>
              <a:rPr lang="cs-CZ" u="sng" dirty="0" smtClean="0"/>
              <a:t>listy</a:t>
            </a:r>
            <a:r>
              <a:rPr lang="cs-CZ" dirty="0" smtClean="0"/>
              <a:t> (</a:t>
            </a:r>
            <a:r>
              <a:rPr lang="cs-CZ" i="1" dirty="0" err="1" smtClean="0"/>
              <a:t>folium</a:t>
            </a:r>
            <a:r>
              <a:rPr lang="cs-CZ" dirty="0" smtClean="0"/>
              <a:t>) - postranní orgán rostliny, ve kterém probíhá fotosyntéza</a:t>
            </a:r>
          </a:p>
          <a:p>
            <a:pPr>
              <a:buNone/>
            </a:pPr>
            <a:r>
              <a:rPr lang="cs-CZ" dirty="0" smtClean="0"/>
              <a:t>          - listovou drogu poskytuje např</a:t>
            </a:r>
            <a:r>
              <a:rPr lang="cs-CZ" i="1" dirty="0" smtClean="0"/>
              <a:t>.: ostružiník, medvědice, brusinka</a:t>
            </a:r>
          </a:p>
          <a:p>
            <a:pPr>
              <a:buNone/>
            </a:pPr>
            <a:r>
              <a:rPr lang="cs-CZ" dirty="0" smtClean="0"/>
              <a:t>- </a:t>
            </a:r>
            <a:r>
              <a:rPr lang="cs-CZ" u="sng" dirty="0" smtClean="0"/>
              <a:t>květ</a:t>
            </a:r>
            <a:r>
              <a:rPr lang="cs-CZ" dirty="0" smtClean="0"/>
              <a:t> (</a:t>
            </a:r>
            <a:r>
              <a:rPr lang="cs-CZ" i="1" dirty="0" err="1" smtClean="0"/>
              <a:t>flos</a:t>
            </a:r>
            <a:r>
              <a:rPr lang="cs-CZ" dirty="0" smtClean="0"/>
              <a:t>) - rozmnožovací orgán vyšších rostlin, který vznikl přeměnou listů a koncové části stonku</a:t>
            </a:r>
          </a:p>
          <a:p>
            <a:pPr>
              <a:buNone/>
            </a:pPr>
            <a:r>
              <a:rPr lang="cs-CZ" dirty="0" smtClean="0"/>
              <a:t>        - příklady: </a:t>
            </a:r>
            <a:r>
              <a:rPr lang="cs-CZ" i="1" dirty="0" smtClean="0"/>
              <a:t>hloh, lípa, třezalka</a:t>
            </a:r>
          </a:p>
          <a:p>
            <a:pPr>
              <a:buNone/>
            </a:pPr>
            <a:r>
              <a:rPr lang="cs-CZ" dirty="0" smtClean="0"/>
              <a:t>- </a:t>
            </a:r>
            <a:r>
              <a:rPr lang="cs-CZ" u="sng" dirty="0" smtClean="0"/>
              <a:t>plod</a:t>
            </a:r>
            <a:r>
              <a:rPr lang="cs-CZ" dirty="0" smtClean="0"/>
              <a:t> (</a:t>
            </a:r>
            <a:r>
              <a:rPr lang="cs-CZ" i="1" dirty="0" err="1" smtClean="0"/>
              <a:t>fructus</a:t>
            </a:r>
            <a:r>
              <a:rPr lang="cs-CZ" dirty="0" smtClean="0"/>
              <a:t>) - konečná část vývoje rozmnožovacích orgánů rostliny</a:t>
            </a:r>
          </a:p>
          <a:p>
            <a:pPr>
              <a:buNone/>
            </a:pPr>
            <a:r>
              <a:rPr lang="cs-CZ" dirty="0" smtClean="0"/>
              <a:t>     - sbíráme např. </a:t>
            </a:r>
            <a:r>
              <a:rPr lang="cs-CZ" i="1" dirty="0" smtClean="0"/>
              <a:t>u černého rybízu, bezu černého, moruše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u="sng" dirty="0" smtClean="0"/>
              <a:t>semeno</a:t>
            </a:r>
            <a:r>
              <a:rPr lang="cs-CZ" dirty="0" smtClean="0"/>
              <a:t> (</a:t>
            </a:r>
            <a:r>
              <a:rPr lang="cs-CZ" i="1" dirty="0" smtClean="0"/>
              <a:t>semen</a:t>
            </a:r>
            <a:r>
              <a:rPr lang="cs-CZ" dirty="0" smtClean="0"/>
              <a:t>) - vznikají přeměnou vajíček v semeníku</a:t>
            </a:r>
          </a:p>
          <a:p>
            <a:pPr>
              <a:buNone/>
            </a:pPr>
            <a:r>
              <a:rPr lang="cs-CZ" dirty="0" smtClean="0"/>
              <a:t>        -semenné drogy jsou </a:t>
            </a:r>
            <a:r>
              <a:rPr lang="cs-CZ" i="1" dirty="0" smtClean="0"/>
              <a:t>mák setý, kmín, kaštan </a:t>
            </a:r>
            <a:r>
              <a:rPr lang="cs-CZ" dirty="0" smtClean="0"/>
              <a:t>a jiné.</a:t>
            </a:r>
          </a:p>
          <a:p>
            <a:pPr>
              <a:buFontTx/>
              <a:buChar char="-"/>
            </a:pPr>
            <a:r>
              <a:rPr lang="cs-CZ" u="sng" dirty="0" smtClean="0"/>
              <a:t>kůra</a:t>
            </a:r>
            <a:r>
              <a:rPr lang="cs-CZ" dirty="0" smtClean="0"/>
              <a:t> (</a:t>
            </a:r>
            <a:r>
              <a:rPr lang="cs-CZ" i="1" dirty="0" err="1" smtClean="0"/>
              <a:t>cortex</a:t>
            </a:r>
            <a:r>
              <a:rPr lang="cs-CZ" dirty="0" smtClean="0"/>
              <a:t>) - zvenku kryje kmeny a větve stromů a keřů. </a:t>
            </a:r>
          </a:p>
          <a:p>
            <a:pPr>
              <a:buNone/>
            </a:pPr>
            <a:r>
              <a:rPr lang="cs-CZ" dirty="0" smtClean="0"/>
              <a:t>        -kůru sbíráme </a:t>
            </a:r>
            <a:r>
              <a:rPr lang="cs-CZ" i="1" dirty="0" smtClean="0"/>
              <a:t>u vrby, dubu, trnky </a:t>
            </a:r>
            <a:r>
              <a:rPr lang="cs-CZ" dirty="0" smtClean="0"/>
              <a:t>apod.</a:t>
            </a:r>
          </a:p>
          <a:p>
            <a:pPr>
              <a:buFontTx/>
              <a:buChar char="-"/>
            </a:pPr>
            <a:r>
              <a:rPr lang="cs-CZ" u="sng" dirty="0" smtClean="0"/>
              <a:t>dřevo</a:t>
            </a:r>
            <a:r>
              <a:rPr lang="cs-CZ" dirty="0" smtClean="0"/>
              <a:t> (</a:t>
            </a:r>
            <a:r>
              <a:rPr lang="cs-CZ" i="1" dirty="0" err="1" smtClean="0"/>
              <a:t>lignum</a:t>
            </a:r>
            <a:r>
              <a:rPr lang="cs-CZ" dirty="0" smtClean="0"/>
              <a:t>) - vnitřní část kmenů a větví stromů a keřů</a:t>
            </a:r>
          </a:p>
          <a:p>
            <a:pPr>
              <a:buNone/>
            </a:pPr>
            <a:r>
              <a:rPr lang="cs-CZ" dirty="0" smtClean="0"/>
              <a:t>      - sbírá se jen výjimečně, drogy poskytují např. </a:t>
            </a:r>
            <a:r>
              <a:rPr lang="cs-CZ" i="1" dirty="0" smtClean="0"/>
              <a:t>jalovec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       či </a:t>
            </a:r>
            <a:r>
              <a:rPr lang="cs-CZ" i="1" dirty="0" smtClean="0"/>
              <a:t>santal</a:t>
            </a:r>
          </a:p>
          <a:p>
            <a:pPr>
              <a:buFontTx/>
              <a:buChar char="-"/>
            </a:pPr>
            <a:r>
              <a:rPr lang="cs-CZ" u="sng" dirty="0" smtClean="0"/>
              <a:t>kořen</a:t>
            </a:r>
            <a:r>
              <a:rPr lang="cs-CZ" dirty="0" smtClean="0"/>
              <a:t> (</a:t>
            </a:r>
            <a:r>
              <a:rPr lang="cs-CZ" i="1" dirty="0" smtClean="0"/>
              <a:t>radix</a:t>
            </a:r>
            <a:r>
              <a:rPr lang="cs-CZ" dirty="0" smtClean="0"/>
              <a:t>) - podzemní část rostlin, který upevňuje rostlinu v zemi a přijímá živiny z půdy</a:t>
            </a:r>
          </a:p>
          <a:p>
            <a:pPr>
              <a:buNone/>
            </a:pPr>
            <a:r>
              <a:rPr lang="cs-CZ" dirty="0" smtClean="0"/>
              <a:t>       - kořenové drogy např. </a:t>
            </a:r>
            <a:r>
              <a:rPr lang="cs-CZ" i="1" dirty="0" smtClean="0"/>
              <a:t>kostival, křen, proskurník lékařský</a:t>
            </a:r>
          </a:p>
          <a:p>
            <a:pPr>
              <a:buFontTx/>
              <a:buChar char="-"/>
            </a:pPr>
            <a:r>
              <a:rPr lang="cs-CZ" u="sng" dirty="0" smtClean="0"/>
              <a:t>oddenek</a:t>
            </a:r>
            <a:r>
              <a:rPr lang="cs-CZ" dirty="0" smtClean="0"/>
              <a:t> (</a:t>
            </a:r>
            <a:r>
              <a:rPr lang="cs-CZ" i="1" dirty="0" err="1" smtClean="0"/>
              <a:t>rhizoma</a:t>
            </a:r>
            <a:r>
              <a:rPr lang="cs-CZ" dirty="0" smtClean="0"/>
              <a:t>) - je vlastně podzemní část stonku, pomocí něhož rostlina překonává nepříznivé období</a:t>
            </a:r>
          </a:p>
          <a:p>
            <a:pPr>
              <a:buNone/>
            </a:pPr>
            <a:r>
              <a:rPr lang="cs-CZ" dirty="0" smtClean="0"/>
              <a:t>      - oddenky sbíráme </a:t>
            </a:r>
            <a:r>
              <a:rPr lang="cs-CZ" i="1" dirty="0" smtClean="0"/>
              <a:t>u kosatce, pýru, puškvorce </a:t>
            </a:r>
            <a:r>
              <a:rPr lang="cs-CZ" dirty="0" smtClean="0"/>
              <a:t>a dalších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u="sng" dirty="0" smtClean="0"/>
              <a:t>cibule</a:t>
            </a:r>
            <a:r>
              <a:rPr lang="cs-CZ" dirty="0" smtClean="0"/>
              <a:t> (</a:t>
            </a:r>
            <a:r>
              <a:rPr lang="cs-CZ" i="1" dirty="0" err="1" smtClean="0"/>
              <a:t>bulbus</a:t>
            </a:r>
            <a:r>
              <a:rPr lang="cs-CZ" dirty="0" smtClean="0"/>
              <a:t>) - zkrácený stonek se zdužnatělou šupinami nebo spodinami listů</a:t>
            </a:r>
          </a:p>
          <a:p>
            <a:pPr>
              <a:buNone/>
            </a:pPr>
            <a:r>
              <a:rPr lang="cs-CZ" dirty="0" smtClean="0"/>
              <a:t>   - cibule poskytují </a:t>
            </a:r>
            <a:r>
              <a:rPr lang="cs-CZ" i="1" dirty="0" smtClean="0"/>
              <a:t>česnek medvědí, česnek kuchyňský či cibule kuchyňská</a:t>
            </a:r>
          </a:p>
          <a:p>
            <a:pPr>
              <a:buFontTx/>
              <a:buChar char="-"/>
            </a:pPr>
            <a:r>
              <a:rPr lang="cs-CZ" u="sng" dirty="0" smtClean="0"/>
              <a:t>hlíza</a:t>
            </a:r>
            <a:r>
              <a:rPr lang="cs-CZ" dirty="0" smtClean="0"/>
              <a:t> (</a:t>
            </a:r>
            <a:r>
              <a:rPr lang="cs-CZ" i="1" dirty="0" smtClean="0"/>
              <a:t>tuber</a:t>
            </a:r>
            <a:r>
              <a:rPr lang="cs-CZ" dirty="0" smtClean="0"/>
              <a:t>) - rostlinný orgán různého původu, v němž se ukládají živiny</a:t>
            </a:r>
          </a:p>
          <a:p>
            <a:pPr>
              <a:buNone/>
            </a:pPr>
            <a:r>
              <a:rPr lang="cs-CZ" dirty="0" smtClean="0"/>
              <a:t>    - příkladem hlízových drog jsou </a:t>
            </a:r>
            <a:r>
              <a:rPr lang="cs-CZ" i="1" dirty="0" smtClean="0"/>
              <a:t>slunečnice topinambur </a:t>
            </a:r>
            <a:r>
              <a:rPr lang="cs-CZ" dirty="0" smtClean="0"/>
              <a:t>a </a:t>
            </a:r>
            <a:r>
              <a:rPr lang="cs-CZ" i="1" dirty="0" smtClean="0"/>
              <a:t>brambory</a:t>
            </a:r>
          </a:p>
          <a:p>
            <a:pPr>
              <a:buFontTx/>
              <a:buChar char="-"/>
            </a:pPr>
            <a:r>
              <a:rPr lang="cs-CZ" u="sng" dirty="0" smtClean="0"/>
              <a:t>plodnice</a:t>
            </a:r>
            <a:r>
              <a:rPr lang="cs-CZ" dirty="0" smtClean="0"/>
              <a:t> (</a:t>
            </a:r>
            <a:r>
              <a:rPr lang="cs-CZ" i="1" dirty="0" err="1" smtClean="0"/>
              <a:t>carposoma</a:t>
            </a:r>
            <a:r>
              <a:rPr lang="cs-CZ" dirty="0" smtClean="0"/>
              <a:t>) - část hub, která slouží k tvorbě spor a následnému rozmnožování</a:t>
            </a:r>
          </a:p>
          <a:p>
            <a:pPr>
              <a:buNone/>
            </a:pPr>
            <a:r>
              <a:rPr lang="cs-CZ" dirty="0" smtClean="0"/>
              <a:t>    - příklady sbíraných plodnic jsou </a:t>
            </a:r>
            <a:r>
              <a:rPr lang="cs-CZ" i="1" dirty="0" err="1" smtClean="0"/>
              <a:t>rezavec</a:t>
            </a:r>
            <a:r>
              <a:rPr lang="cs-CZ" i="1" dirty="0" smtClean="0"/>
              <a:t> šikmý, penízovka sametonohá</a:t>
            </a:r>
            <a:r>
              <a:rPr lang="cs-CZ" dirty="0" smtClean="0"/>
              <a:t> a </a:t>
            </a:r>
            <a:r>
              <a:rPr lang="cs-CZ" i="1" dirty="0" smtClean="0"/>
              <a:t>pečárka polní</a:t>
            </a:r>
          </a:p>
          <a:p>
            <a:pPr>
              <a:buFontTx/>
              <a:buChar char="-"/>
            </a:pPr>
            <a:r>
              <a:rPr lang="cs-CZ" u="sng" dirty="0" smtClean="0"/>
              <a:t>pupen</a:t>
            </a:r>
            <a:r>
              <a:rPr lang="cs-CZ" dirty="0" smtClean="0"/>
              <a:t> (</a:t>
            </a:r>
            <a:r>
              <a:rPr lang="cs-CZ" i="1" dirty="0" err="1" smtClean="0"/>
              <a:t>gemma</a:t>
            </a:r>
            <a:r>
              <a:rPr lang="cs-CZ" dirty="0" smtClean="0"/>
              <a:t>) - nejmladší stadium stonku nebo květu rostlin</a:t>
            </a:r>
          </a:p>
          <a:p>
            <a:pPr>
              <a:buNone/>
            </a:pPr>
            <a:r>
              <a:rPr lang="cs-CZ" dirty="0" smtClean="0"/>
              <a:t>    - </a:t>
            </a:r>
            <a:r>
              <a:rPr lang="cs-CZ" dirty="0" err="1" smtClean="0"/>
              <a:t>oupeny</a:t>
            </a:r>
            <a:r>
              <a:rPr lang="cs-CZ" dirty="0" smtClean="0"/>
              <a:t> sbíráme u </a:t>
            </a:r>
            <a:r>
              <a:rPr lang="cs-CZ" i="1" dirty="0" smtClean="0"/>
              <a:t>buku lesního, jedle bělokoré, topolu </a:t>
            </a:r>
            <a:r>
              <a:rPr lang="cs-CZ" dirty="0" smtClean="0"/>
              <a:t>a dalších rostlin</a:t>
            </a:r>
          </a:p>
          <a:p>
            <a:pPr>
              <a:buNone/>
            </a:pPr>
            <a:r>
              <a:rPr lang="cs-CZ" dirty="0" smtClean="0"/>
              <a:t>     - léčením pomocí pupenů se zabývá </a:t>
            </a:r>
            <a:r>
              <a:rPr lang="cs-CZ" dirty="0" err="1" smtClean="0"/>
              <a:t>gemmoterapie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Druhy léčivých rostlin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600" b="1" dirty="0" smtClean="0"/>
              <a:t>Aloe pravá (Aloe </a:t>
            </a:r>
            <a:r>
              <a:rPr lang="cs-CZ" sz="4600" b="1" dirty="0" err="1" smtClean="0"/>
              <a:t>vera</a:t>
            </a:r>
            <a:r>
              <a:rPr lang="cs-CZ" sz="4600" b="1" dirty="0" smtClean="0"/>
              <a:t>) </a:t>
            </a:r>
            <a:endParaRPr lang="cs-CZ" sz="4600" dirty="0" smtClean="0"/>
          </a:p>
          <a:p>
            <a:pPr>
              <a:buNone/>
            </a:pPr>
            <a:r>
              <a:rPr lang="cs-CZ" b="1" dirty="0" smtClean="0"/>
              <a:t>  </a:t>
            </a:r>
            <a:r>
              <a:rPr lang="cs-CZ" dirty="0" smtClean="0"/>
              <a:t>-  užívaná část: dužina</a:t>
            </a:r>
            <a:r>
              <a:rPr lang="cs-CZ" b="1" dirty="0" smtClean="0"/>
              <a:t>					                            </a:t>
            </a:r>
            <a:endParaRPr lang="cs-CZ" dirty="0" smtClean="0"/>
          </a:p>
          <a:p>
            <a:pPr lvl="0">
              <a:buNone/>
            </a:pPr>
            <a:r>
              <a:rPr lang="cs-CZ" dirty="0" smtClean="0"/>
              <a:t>  -  čeleď: liliovité, víceletá, stále zelená rostlina, dorůstá až 30 cm</a:t>
            </a:r>
          </a:p>
          <a:p>
            <a:pPr lvl="0">
              <a:buNone/>
            </a:pPr>
            <a:r>
              <a:rPr lang="cs-CZ" dirty="0" smtClean="0"/>
              <a:t>  -   listy jsou velké, masivní, modrozelené barvy, velké množství bílých skvrn na nich, sytě žluté květy, kvete v létě. 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   -  v listech je schopna uchovávat velké množství vody -) je schopna vydržet bez vody několik měsíců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   -  obsahuje steroidy, vitaminy A, C, E, B – i vitamin B12 a kyselinu listovou, minerály – hořčík, mangan, zinek, měď, chrom, vápník, sodík a draslík, aminokyseliny, glykosidy trávicí enzymy </a:t>
            </a:r>
          </a:p>
          <a:p>
            <a:pPr lvl="0">
              <a:buNone/>
            </a:pPr>
            <a:r>
              <a:rPr lang="cs-CZ" dirty="0" smtClean="0"/>
              <a:t>   </a:t>
            </a:r>
          </a:p>
          <a:p>
            <a:pPr lvl="0">
              <a:buNone/>
            </a:pPr>
            <a:r>
              <a:rPr lang="cs-CZ" dirty="0" smtClean="0"/>
              <a:t>-  posiluje imunitu, tonizuje organismus, odstraňuje stres, zpomaluje proces stárnutí, potlačuje rakovinné onemocnění, snižuje a odstraňuje bolest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608512" cy="614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600" b="1" dirty="0" smtClean="0"/>
              <a:t>Bazalka pravá (</a:t>
            </a:r>
            <a:r>
              <a:rPr lang="cs-CZ" sz="4600" b="1" dirty="0" err="1" smtClean="0"/>
              <a:t>Ocimum</a:t>
            </a:r>
            <a:r>
              <a:rPr lang="cs-CZ" sz="4600" b="1" dirty="0" smtClean="0"/>
              <a:t> </a:t>
            </a:r>
            <a:r>
              <a:rPr lang="cs-CZ" sz="4600" b="1" dirty="0" err="1" smtClean="0"/>
              <a:t>basilicum</a:t>
            </a:r>
            <a:r>
              <a:rPr lang="cs-CZ" sz="4600" b="1" dirty="0" smtClean="0"/>
              <a:t>) </a:t>
            </a:r>
          </a:p>
          <a:p>
            <a:pPr>
              <a:buNone/>
            </a:pPr>
            <a:r>
              <a:rPr lang="cs-CZ" dirty="0" smtClean="0"/>
              <a:t> -   užívaná část: list, kvetoucí nať</a:t>
            </a:r>
            <a:r>
              <a:rPr lang="cs-CZ" b="1" dirty="0" smtClean="0"/>
              <a:t> 					</a:t>
            </a:r>
            <a:endParaRPr lang="cs-CZ" dirty="0" smtClean="0"/>
          </a:p>
          <a:p>
            <a:pPr lvl="0">
              <a:buFontTx/>
              <a:buChar char="-"/>
            </a:pPr>
            <a:r>
              <a:rPr lang="cs-CZ" dirty="0" smtClean="0"/>
              <a:t>známá především jako koření</a:t>
            </a:r>
          </a:p>
          <a:p>
            <a:pPr lvl="0">
              <a:buFontTx/>
              <a:buChar char="-"/>
            </a:pPr>
            <a:endParaRPr lang="cs-CZ" dirty="0" smtClean="0"/>
          </a:p>
          <a:p>
            <a:pPr lvl="0">
              <a:buFontTx/>
              <a:buChar char="-"/>
            </a:pPr>
            <a:r>
              <a:rPr lang="cs-CZ" dirty="0" smtClean="0"/>
              <a:t>má mimořádný účinek proti křečím a bolestem ze špatného trávení a nadýmání</a:t>
            </a:r>
          </a:p>
          <a:p>
            <a:pPr lvl="0">
              <a:buFontTx/>
              <a:buChar char="-"/>
            </a:pPr>
            <a:endParaRPr lang="cs-CZ" dirty="0" smtClean="0"/>
          </a:p>
          <a:p>
            <a:pPr lvl="0">
              <a:buFontTx/>
              <a:buChar char="-"/>
            </a:pPr>
            <a:r>
              <a:rPr lang="cs-CZ" dirty="0" smtClean="0"/>
              <a:t>podporuje zažívání, srdeční činnost, uklidňuje nervy, pomáhá při nespavosti a při kašli </a:t>
            </a:r>
          </a:p>
          <a:p>
            <a:pPr lvl="0">
              <a:buFontTx/>
              <a:buChar char="-"/>
            </a:pPr>
            <a:endParaRPr lang="cs-CZ" dirty="0" smtClean="0"/>
          </a:p>
          <a:p>
            <a:pPr lvl="0">
              <a:buFontTx/>
              <a:buChar char="-"/>
            </a:pPr>
            <a:r>
              <a:rPr lang="cs-CZ" dirty="0" smtClean="0"/>
              <a:t>má protizánětlivé a mírně antibiotické účinky</a:t>
            </a:r>
            <a:r>
              <a:rPr lang="cs-CZ" b="1" dirty="0" smtClean="0"/>
              <a:t> </a:t>
            </a:r>
          </a:p>
          <a:p>
            <a:pPr lvl="0">
              <a:buFontTx/>
              <a:buChar char="-"/>
            </a:pPr>
            <a:endParaRPr lang="cs-CZ" dirty="0" smtClean="0"/>
          </a:p>
          <a:p>
            <a:pPr lvl="0">
              <a:buFontTx/>
              <a:buChar char="-"/>
            </a:pPr>
            <a:r>
              <a:rPr lang="cs-CZ" dirty="0" smtClean="0"/>
              <a:t>zevně se bazalka používá k omývání špatně se hojících ran, a také jako součást bylinných koupelí pro osvěžení a proti křečím</a:t>
            </a:r>
          </a:p>
          <a:p>
            <a:pPr lvl="0">
              <a:buFontTx/>
              <a:buChar char="-"/>
            </a:pPr>
            <a:endParaRPr lang="cs-CZ" dirty="0" smtClean="0"/>
          </a:p>
          <a:p>
            <a:pPr lvl="0">
              <a:buFontTx/>
              <a:buChar char="-"/>
            </a:pPr>
            <a:r>
              <a:rPr lang="cs-CZ" dirty="0" smtClean="0"/>
              <a:t> listy bazalky obsahují silice, které pomáhají snížit svědění při bodnutí hmyzem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azalka pra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62780"/>
            <a:ext cx="3240360" cy="6262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600" b="1" dirty="0" smtClean="0"/>
              <a:t>Brusinka obecná (</a:t>
            </a:r>
            <a:r>
              <a:rPr lang="cs-CZ" sz="4600" b="1" i="1" dirty="0" err="1" smtClean="0"/>
              <a:t>Rhodococcus</a:t>
            </a:r>
            <a:r>
              <a:rPr lang="cs-CZ" sz="4600" b="1" i="1" dirty="0" smtClean="0"/>
              <a:t> </a:t>
            </a:r>
            <a:r>
              <a:rPr lang="cs-CZ" sz="4600" b="1" i="1" dirty="0" err="1" smtClean="0"/>
              <a:t>vitis</a:t>
            </a:r>
            <a:r>
              <a:rPr lang="cs-CZ" sz="4600" b="1" i="1" dirty="0" smtClean="0"/>
              <a:t>-</a:t>
            </a:r>
            <a:r>
              <a:rPr lang="cs-CZ" sz="4600" b="1" i="1" dirty="0" err="1" smtClean="0"/>
              <a:t>ideae</a:t>
            </a:r>
            <a:r>
              <a:rPr lang="cs-CZ" sz="4600" b="1" i="1" dirty="0" smtClean="0"/>
              <a:t>)</a:t>
            </a:r>
            <a:endParaRPr lang="cs-CZ" sz="4600" dirty="0" smtClean="0"/>
          </a:p>
          <a:p>
            <a:pPr>
              <a:buFontTx/>
              <a:buChar char="-"/>
            </a:pPr>
            <a:r>
              <a:rPr lang="cs-CZ" dirty="0" smtClean="0"/>
              <a:t>užívaná část: list, plod</a:t>
            </a:r>
          </a:p>
          <a:p>
            <a:pPr>
              <a:buFontTx/>
              <a:buChar char="-"/>
            </a:pPr>
            <a:r>
              <a:rPr lang="cs-CZ" dirty="0" smtClean="0"/>
              <a:t> čeleď: </a:t>
            </a:r>
            <a:r>
              <a:rPr lang="cs-CZ" dirty="0" err="1" smtClean="0"/>
              <a:t>vřesovcovité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stálezelený nízký (10–20 cm), hustě větvený keřík</a:t>
            </a:r>
          </a:p>
          <a:p>
            <a:pPr>
              <a:buFontTx/>
              <a:buChar char="-"/>
            </a:pPr>
            <a:r>
              <a:rPr lang="cs-CZ" dirty="0" smtClean="0"/>
              <a:t> listy jsou shora lesklé a tmavě zelené barvy, spodní strana je matná, s hnědavými tečkami</a:t>
            </a:r>
          </a:p>
          <a:p>
            <a:pPr>
              <a:buFontTx/>
              <a:buChar char="-"/>
            </a:pPr>
            <a:r>
              <a:rPr lang="cs-CZ" dirty="0" smtClean="0"/>
              <a:t> květy rostou v hustých převislých hroznech, jsou bílé nebo narůžovělé barvy a slabě voní</a:t>
            </a:r>
          </a:p>
          <a:p>
            <a:pPr>
              <a:buFontTx/>
              <a:buChar char="-"/>
            </a:pPr>
            <a:r>
              <a:rPr lang="cs-CZ" dirty="0" smtClean="0"/>
              <a:t> plody jsou jasně červené, lesklé kulaté bobule</a:t>
            </a:r>
          </a:p>
          <a:p>
            <a:pPr>
              <a:buFontTx/>
              <a:buChar char="-"/>
            </a:pPr>
            <a:r>
              <a:rPr lang="cs-CZ" dirty="0" smtClean="0"/>
              <a:t> kvete od konce května do července. </a:t>
            </a:r>
          </a:p>
          <a:p>
            <a:pPr>
              <a:buFontTx/>
              <a:buChar char="-"/>
            </a:pPr>
            <a:r>
              <a:rPr lang="cs-CZ" dirty="0" smtClean="0"/>
              <a:t>rozšířena po celé chladnější a mírné části Evropy, Asie a Severní Ameriky, zejména v pásmu tajgy, na sever zasahuje až za polární kruh do oblasti tundry, roste i v Grónsku a Japonsku</a:t>
            </a:r>
          </a:p>
          <a:p>
            <a:pPr>
              <a:buFontTx/>
              <a:buChar char="-"/>
            </a:pPr>
            <a:r>
              <a:rPr lang="cs-CZ" dirty="0" smtClean="0"/>
              <a:t> je velice nenáročná a vyskytuje se na sušších písčitých půdách i na rašeliništích, od nížin až vysoko do hor, nesnáší ale vápenné substráty a dává přednost silněji kyselým půdám</a:t>
            </a:r>
          </a:p>
          <a:p>
            <a:pPr>
              <a:buFontTx/>
              <a:buChar char="-"/>
            </a:pPr>
            <a:r>
              <a:rPr lang="cs-CZ" dirty="0" smtClean="0"/>
              <a:t> u nás ji najdeme v suchých borových lesích a na horských stráních. </a:t>
            </a:r>
          </a:p>
          <a:p>
            <a:pPr>
              <a:buFontTx/>
              <a:buChar char="-"/>
            </a:pPr>
            <a:r>
              <a:rPr lang="cs-CZ" dirty="0" smtClean="0"/>
              <a:t>list se používá jako složka čajových směsí s močopudným a dezinfekčním účinkem, Plody obsahují podobné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u="sng" dirty="0" smtClean="0"/>
              <a:t>Proces výroby léčiv</a:t>
            </a:r>
            <a:endParaRPr lang="cs-CZ" sz="36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marL="514350" lvl="0" indent="-514350">
              <a:buAutoNum type="arabicParenR"/>
            </a:pPr>
            <a:r>
              <a:rPr lang="cs-CZ" dirty="0" smtClean="0"/>
              <a:t>Výběr rostliny a její bezpečné určení</a:t>
            </a:r>
          </a:p>
          <a:p>
            <a:pPr lvl="0">
              <a:buNone/>
            </a:pPr>
            <a:r>
              <a:rPr lang="cs-CZ" dirty="0" smtClean="0"/>
              <a:t>2)  Izolace látek a chemická definice</a:t>
            </a:r>
          </a:p>
          <a:p>
            <a:pPr lvl="0">
              <a:buNone/>
            </a:pPr>
            <a:r>
              <a:rPr lang="cs-CZ" dirty="0" smtClean="0"/>
              <a:t>3)  Testování- určení přesné chemické struktury</a:t>
            </a:r>
          </a:p>
          <a:p>
            <a:pPr marL="514350" lvl="0" indent="-514350">
              <a:buAutoNum type="arabicParenR" startAt="4"/>
            </a:pPr>
            <a:r>
              <a:rPr lang="cs-CZ" dirty="0" smtClean="0"/>
              <a:t>Nahrazení účinné přírodní látky látkou uměle </a:t>
            </a:r>
          </a:p>
          <a:p>
            <a:pPr marL="514350" lvl="0" indent="-514350">
              <a:buNone/>
            </a:pPr>
            <a:r>
              <a:rPr lang="cs-CZ" dirty="0" smtClean="0"/>
              <a:t>       vytvořenou</a:t>
            </a:r>
          </a:p>
          <a:p>
            <a:pPr lvl="0">
              <a:buNone/>
            </a:pPr>
            <a:r>
              <a:rPr lang="cs-CZ" dirty="0" smtClean="0"/>
              <a:t>5)  Zkouška účinnosti a nezávadnosti</a:t>
            </a:r>
          </a:p>
          <a:p>
            <a:pPr lvl="0">
              <a:buNone/>
            </a:pPr>
            <a:r>
              <a:rPr lang="cs-CZ" dirty="0" smtClean="0"/>
              <a:t>6)  Průmyslová výroba léčiva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402732" cy="540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65973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600" b="1" dirty="0" smtClean="0"/>
              <a:t>Čekanka obecná (</a:t>
            </a:r>
            <a:r>
              <a:rPr lang="cs-CZ" sz="4600" b="1" dirty="0" err="1" smtClean="0"/>
              <a:t>Cichorium</a:t>
            </a:r>
            <a:r>
              <a:rPr lang="cs-CZ" sz="4600" b="1" dirty="0" smtClean="0"/>
              <a:t> </a:t>
            </a:r>
            <a:r>
              <a:rPr lang="cs-CZ" sz="4600" b="1" dirty="0" err="1" smtClean="0"/>
              <a:t>intybus</a:t>
            </a:r>
            <a:r>
              <a:rPr lang="cs-CZ" sz="4600" b="1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užívaná část: kořen, nať a květ</a:t>
            </a:r>
            <a:r>
              <a:rPr lang="cs-CZ" b="1" dirty="0" smtClean="0"/>
              <a:t>		      		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odvar z kořene nebo z natě podporuje práci srdce, chuť k jídlu a dobré trávení</a:t>
            </a:r>
          </a:p>
          <a:p>
            <a:pPr>
              <a:buFontTx/>
              <a:buChar char="-"/>
            </a:pPr>
            <a:r>
              <a:rPr lang="cs-CZ" dirty="0" smtClean="0"/>
              <a:t>působí močopudně a žlučopudně, vypuzuje močové a ledvinové kameny, upravuje stolici a čistí krev </a:t>
            </a:r>
          </a:p>
          <a:p>
            <a:pPr>
              <a:buFontTx/>
              <a:buChar char="-"/>
            </a:pPr>
            <a:r>
              <a:rPr lang="cs-CZ" dirty="0" smtClean="0"/>
              <a:t>podávání čekanky se doporučuje při žaludečních vředech, při onemocnění jater a žlučníku, žloutence, malárii, při tasemnici a roupech u dětí, při bolestech sleziny a při obtížích při močení 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sz="4600" b="1" dirty="0" smtClean="0"/>
              <a:t>Divizna velkokvětá (</a:t>
            </a:r>
            <a:r>
              <a:rPr lang="cs-CZ" sz="4600" b="1" dirty="0" err="1" smtClean="0"/>
              <a:t>Verbascum</a:t>
            </a:r>
            <a:r>
              <a:rPr lang="cs-CZ" sz="4600" b="1" dirty="0" smtClean="0"/>
              <a:t> </a:t>
            </a:r>
            <a:r>
              <a:rPr lang="cs-CZ" sz="4600" b="1" dirty="0" err="1" smtClean="0"/>
              <a:t>densiflorum</a:t>
            </a:r>
            <a:r>
              <a:rPr lang="cs-CZ" sz="4600" b="1" dirty="0" smtClean="0"/>
              <a:t>)</a:t>
            </a:r>
            <a:r>
              <a:rPr lang="cs-CZ" b="1" dirty="0" smtClean="0"/>
              <a:t>	   </a:t>
            </a:r>
          </a:p>
          <a:p>
            <a:pPr>
              <a:buFontTx/>
              <a:buChar char="-"/>
            </a:pPr>
            <a:r>
              <a:rPr lang="cs-CZ" dirty="0" smtClean="0"/>
              <a:t>užívaná část: květ					</a:t>
            </a:r>
          </a:p>
          <a:p>
            <a:pPr>
              <a:buFontTx/>
              <a:buChar char="-"/>
            </a:pPr>
            <a:r>
              <a:rPr lang="cs-CZ" dirty="0" smtClean="0"/>
              <a:t> květ divizny je vynikající lék na kašel. Podporuje vykašlávání, uvolňuje křeče při zánětech průdušek. Mimo to účinkuje protizánětlivě na zanícené sliznice dýchacích cest </a:t>
            </a:r>
          </a:p>
          <a:p>
            <a:pPr>
              <a:buFontTx/>
              <a:buChar char="-"/>
            </a:pPr>
            <a:r>
              <a:rPr lang="cs-CZ" dirty="0" smtClean="0"/>
              <a:t>působí protizánětlivě a tiší bolest</a:t>
            </a:r>
          </a:p>
          <a:p>
            <a:pPr>
              <a:buFontTx/>
              <a:buChar char="-"/>
            </a:pPr>
            <a:r>
              <a:rPr lang="cs-CZ" dirty="0" smtClean="0"/>
              <a:t> uvolňuje křeče trávicího systému</a:t>
            </a:r>
            <a:r>
              <a:rPr lang="cs-CZ" b="1" dirty="0" smtClean="0"/>
              <a:t>, </a:t>
            </a:r>
            <a:r>
              <a:rPr lang="cs-CZ" dirty="0" smtClean="0"/>
              <a:t>proto ji lze použít při</a:t>
            </a:r>
            <a:r>
              <a:rPr lang="cs-CZ" b="1" dirty="0" smtClean="0"/>
              <a:t> </a:t>
            </a:r>
            <a:r>
              <a:rPr lang="cs-CZ" dirty="0" smtClean="0"/>
              <a:t>zánětech žaludku, střev či jícnu a při poruchách zažívání spojených s průjmy  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Ance\Desktop\herbar\divizna velkokve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486379" cy="493355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Jitrocel kopinatý (</a:t>
            </a:r>
            <a:r>
              <a:rPr lang="cs-CZ" b="1" dirty="0" err="1" smtClean="0"/>
              <a:t>Plantago</a:t>
            </a:r>
            <a:r>
              <a:rPr lang="cs-CZ" b="1" dirty="0" smtClean="0"/>
              <a:t> </a:t>
            </a:r>
            <a:r>
              <a:rPr lang="cs-CZ" b="1" dirty="0" err="1" smtClean="0"/>
              <a:t>lanceolata</a:t>
            </a:r>
            <a:r>
              <a:rPr lang="cs-CZ" b="1" dirty="0" smtClean="0"/>
              <a:t>)</a:t>
            </a:r>
            <a:r>
              <a:rPr lang="cs-CZ" dirty="0" smtClean="0"/>
              <a:t> 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sz="2200" dirty="0" smtClean="0"/>
              <a:t>užívaná část: list						</a:t>
            </a:r>
          </a:p>
          <a:p>
            <a:pPr>
              <a:buFontTx/>
              <a:buChar char="-"/>
            </a:pPr>
            <a:r>
              <a:rPr lang="cs-CZ" sz="2200" dirty="0" smtClean="0"/>
              <a:t>jedna z nejznámějších u nás rostoucích rostlin</a:t>
            </a:r>
          </a:p>
          <a:p>
            <a:pPr>
              <a:buFontTx/>
              <a:buChar char="-"/>
            </a:pPr>
            <a:r>
              <a:rPr lang="cs-CZ" sz="2200" dirty="0" smtClean="0"/>
              <a:t>říká se mu ranhojič a lze říci, že mu tento název patří právem. Úzké listy připomínající malá kopí scelují a hojí malé rány</a:t>
            </a:r>
          </a:p>
          <a:p>
            <a:pPr>
              <a:buFontTx/>
              <a:buChar char="-"/>
            </a:pPr>
            <a:r>
              <a:rPr lang="cs-CZ" sz="2200" dirty="0" smtClean="0"/>
              <a:t>má</a:t>
            </a:r>
            <a:r>
              <a:rPr lang="cs-CZ" sz="2200" b="1" dirty="0" smtClean="0"/>
              <a:t> </a:t>
            </a:r>
            <a:r>
              <a:rPr lang="cs-CZ" sz="2200" dirty="0" smtClean="0"/>
              <a:t>protizánětlivé antibiotické a dezinfekční účinky </a:t>
            </a:r>
          </a:p>
          <a:p>
            <a:pPr>
              <a:buFontTx/>
              <a:buChar char="-"/>
            </a:pPr>
            <a:r>
              <a:rPr lang="cs-CZ" sz="2200" dirty="0" smtClean="0"/>
              <a:t>snižuje tvorbu hlenů, proto je vhodný při kašli,</a:t>
            </a:r>
            <a:r>
              <a:rPr lang="cs-CZ" sz="2200" b="1" dirty="0" smtClean="0"/>
              <a:t> </a:t>
            </a:r>
            <a:r>
              <a:rPr lang="cs-CZ" sz="2200" dirty="0" smtClean="0"/>
              <a:t>na</a:t>
            </a:r>
            <a:r>
              <a:rPr lang="cs-CZ" sz="2200" b="1" dirty="0" smtClean="0"/>
              <a:t> </a:t>
            </a:r>
            <a:r>
              <a:rPr lang="cs-CZ" sz="2200" dirty="0" smtClean="0"/>
              <a:t>rýmu</a:t>
            </a:r>
            <a:r>
              <a:rPr lang="cs-CZ" sz="2200" b="1" dirty="0" smtClean="0"/>
              <a:t>, </a:t>
            </a:r>
            <a:r>
              <a:rPr lang="cs-CZ" sz="2200" dirty="0" smtClean="0"/>
              <a:t>ucpané</a:t>
            </a:r>
            <a:r>
              <a:rPr lang="cs-CZ" sz="2200" b="1" dirty="0" smtClean="0"/>
              <a:t> </a:t>
            </a:r>
            <a:r>
              <a:rPr lang="cs-CZ" sz="2200" dirty="0" smtClean="0"/>
              <a:t>průdušky</a:t>
            </a:r>
            <a:r>
              <a:rPr lang="cs-CZ" sz="2200" b="1" dirty="0" smtClean="0"/>
              <a:t>, </a:t>
            </a:r>
            <a:r>
              <a:rPr lang="cs-CZ" sz="2200" dirty="0" smtClean="0"/>
              <a:t>sennou rýmu,</a:t>
            </a:r>
            <a:r>
              <a:rPr lang="cs-CZ" sz="2200" b="1" dirty="0" smtClean="0"/>
              <a:t> </a:t>
            </a:r>
            <a:r>
              <a:rPr lang="cs-CZ" sz="2200" dirty="0" smtClean="0"/>
              <a:t>astma i bolest uší </a:t>
            </a:r>
          </a:p>
          <a:p>
            <a:pPr>
              <a:buFontTx/>
              <a:buChar char="-"/>
            </a:pPr>
            <a:r>
              <a:rPr lang="cs-CZ" sz="2200" dirty="0" smtClean="0"/>
              <a:t>osvědčuje se také při zánětech močových cest, poruchách žlučníku a jater, při vředových chorobách žaludku a dvanácterníku, při zánětech žaludku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Ance\Desktop\herbar\jitrocel kopina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3842389" cy="6123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600" b="1" dirty="0" smtClean="0"/>
              <a:t>Heřmánek pravý (</a:t>
            </a:r>
            <a:r>
              <a:rPr lang="cs-CZ" sz="4600" b="1" dirty="0" err="1" smtClean="0"/>
              <a:t>Matricaria</a:t>
            </a:r>
            <a:r>
              <a:rPr lang="cs-CZ" sz="4600" b="1" dirty="0" smtClean="0"/>
              <a:t> </a:t>
            </a:r>
            <a:r>
              <a:rPr lang="cs-CZ" sz="4600" b="1" dirty="0" err="1" smtClean="0"/>
              <a:t>chamomilla</a:t>
            </a:r>
            <a:r>
              <a:rPr lang="cs-CZ" sz="4600" b="1" dirty="0" smtClean="0"/>
              <a:t>)</a:t>
            </a:r>
            <a:r>
              <a:rPr lang="cs-CZ" b="1" dirty="0" smtClean="0"/>
              <a:t>			</a:t>
            </a:r>
          </a:p>
          <a:p>
            <a:pPr>
              <a:buFontTx/>
              <a:buChar char="-"/>
            </a:pPr>
            <a:r>
              <a:rPr lang="cs-CZ" dirty="0" smtClean="0"/>
              <a:t>užívaná část: květ		</a:t>
            </a:r>
          </a:p>
          <a:p>
            <a:pPr>
              <a:buFontTx/>
              <a:buChar char="-"/>
            </a:pPr>
            <a:r>
              <a:rPr lang="cs-CZ" dirty="0" smtClean="0"/>
              <a:t>nejužívanější bylinkou pro děti, heřmánkový čaj je nejlepším prostředkem při bolestech bříška kojenců</a:t>
            </a:r>
          </a:p>
          <a:p>
            <a:pPr>
              <a:buFontTx/>
              <a:buChar char="-"/>
            </a:pPr>
            <a:r>
              <a:rPr lang="cs-CZ" dirty="0" smtClean="0"/>
              <a:t>účinná bylina při nachlazení, kdy</a:t>
            </a:r>
            <a:r>
              <a:rPr lang="cs-CZ" b="1" dirty="0" smtClean="0"/>
              <a:t> </a:t>
            </a:r>
            <a:r>
              <a:rPr lang="cs-CZ" dirty="0" smtClean="0"/>
              <a:t>napomáhá pocení, desinfikuje</a:t>
            </a:r>
            <a:r>
              <a:rPr lang="cs-CZ" b="1" dirty="0" smtClean="0"/>
              <a:t>,</a:t>
            </a:r>
            <a:r>
              <a:rPr lang="cs-CZ" dirty="0" smtClean="0"/>
              <a:t> působí protizánětlivě, zklidňuje</a:t>
            </a:r>
          </a:p>
          <a:p>
            <a:pPr>
              <a:buFontTx/>
              <a:buChar char="-"/>
            </a:pPr>
            <a:r>
              <a:rPr lang="cs-CZ" dirty="0" smtClean="0"/>
              <a:t>pomáhá při nadýmání, průjmu, křečích trávicího traktu, při střevních či žaludečních poruchách a kolikách </a:t>
            </a:r>
          </a:p>
          <a:p>
            <a:pPr>
              <a:buFontTx/>
              <a:buChar char="-"/>
            </a:pPr>
            <a:r>
              <a:rPr lang="cs-CZ" dirty="0" smtClean="0"/>
              <a:t>dobrý vliv na nervový systém</a:t>
            </a:r>
            <a:r>
              <a:rPr lang="cs-CZ" b="1" dirty="0" smtClean="0"/>
              <a:t>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zevně se heřmánku používá na obklady při kožních vyrážkách, hemoroidech, různých zánětech, při ošetřování spálenin a na špatně se hojící rány</a:t>
            </a:r>
          </a:p>
          <a:p>
            <a:pPr>
              <a:buFontTx/>
              <a:buChar char="-"/>
            </a:pPr>
            <a:r>
              <a:rPr lang="cs-CZ" dirty="0" smtClean="0"/>
              <a:t>hojné užití v kosmetice - silice se přidává do nejrůznějších krémů a do výrobků vlasové kosmetiky. Tyto výrobky mají </a:t>
            </a:r>
            <a:r>
              <a:rPr lang="cs-CZ" dirty="0" err="1" smtClean="0"/>
              <a:t>blahodárn</a:t>
            </a:r>
            <a:r>
              <a:rPr lang="cs-CZ" dirty="0" smtClean="0"/>
              <a:t> uklidňující a hojivý účinek na pokožku, mají čistící a regenerační vlastnosti. </a:t>
            </a:r>
          </a:p>
          <a:p>
            <a:pPr>
              <a:buFontTx/>
              <a:buChar char="-"/>
            </a:pPr>
            <a:r>
              <a:rPr lang="cs-CZ" dirty="0" smtClean="0"/>
              <a:t>heřmánkové masti mají typicky modrou barvu, kterou heřmánkové silici propůjčuje obsahová látka </a:t>
            </a:r>
            <a:r>
              <a:rPr lang="cs-CZ" dirty="0" err="1" smtClean="0"/>
              <a:t>chamazulén</a:t>
            </a:r>
            <a:r>
              <a:rPr lang="cs-CZ" dirty="0" smtClean="0"/>
              <a:t>. Mast pomáhá při hojení ran.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Ance\Desktop\herbar\hermanek prav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443054" cy="6289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Kopřiva dvoudomá (</a:t>
            </a:r>
            <a:r>
              <a:rPr lang="cs-CZ" b="1" dirty="0" err="1" smtClean="0"/>
              <a:t>Utrica</a:t>
            </a:r>
            <a:r>
              <a:rPr lang="cs-CZ" b="1" dirty="0" smtClean="0"/>
              <a:t> </a:t>
            </a:r>
            <a:r>
              <a:rPr lang="cs-CZ" b="1" dirty="0" err="1" smtClean="0"/>
              <a:t>dioica</a:t>
            </a:r>
            <a:r>
              <a:rPr lang="cs-CZ" b="1" dirty="0" smtClean="0"/>
              <a:t>) </a:t>
            </a:r>
          </a:p>
          <a:p>
            <a:pPr>
              <a:buFontTx/>
              <a:buChar char="-"/>
            </a:pPr>
            <a:r>
              <a:rPr lang="cs-CZ" sz="2200" dirty="0" smtClean="0"/>
              <a:t>užívaná část: list a nať</a:t>
            </a:r>
            <a:r>
              <a:rPr lang="cs-CZ" sz="2200" b="1" dirty="0" smtClean="0"/>
              <a:t>					</a:t>
            </a:r>
            <a:endParaRPr lang="cs-CZ" sz="2200" dirty="0" smtClean="0"/>
          </a:p>
          <a:p>
            <a:pPr>
              <a:buFontTx/>
              <a:buChar char="-"/>
            </a:pPr>
            <a:r>
              <a:rPr lang="cs-CZ" sz="2200" dirty="0" smtClean="0"/>
              <a:t>u nás hojně rozšířena rostlina a již od pradávna se využívala k léčení i v kuchyni, ke krmení domácích zvířat a drůbeže, či jako přadná rostlina pro pevná vlákna</a:t>
            </a:r>
          </a:p>
          <a:p>
            <a:pPr>
              <a:buFontTx/>
              <a:buChar char="-"/>
            </a:pPr>
            <a:r>
              <a:rPr lang="cs-CZ" sz="2200" dirty="0" smtClean="0"/>
              <a:t> mladé kopřivy jsou bohaté na vitamíny a minerály. Vysoký obsah vitaminu C a pomáhá zajistit, aby tělo železo, které se v kopřivě nachází, řádně absorbovalo</a:t>
            </a:r>
          </a:p>
          <a:p>
            <a:pPr>
              <a:buFontTx/>
              <a:buChar char="-"/>
            </a:pPr>
            <a:r>
              <a:rPr lang="cs-CZ" sz="2200" dirty="0" smtClean="0"/>
              <a:t>nejlepší léčivá rostlina na pročištění krve a krvetvorbu </a:t>
            </a:r>
          </a:p>
          <a:p>
            <a:pPr>
              <a:buFontTx/>
              <a:buChar char="-"/>
            </a:pPr>
            <a:r>
              <a:rPr lang="cs-CZ" sz="2200" dirty="0" smtClean="0"/>
              <a:t>vyznačuje se ta protizánětlivými a hojivými účinky</a:t>
            </a:r>
            <a:r>
              <a:rPr lang="cs-CZ" sz="2200" b="1" dirty="0" smtClean="0"/>
              <a:t>- </a:t>
            </a:r>
            <a:r>
              <a:rPr lang="cs-CZ" sz="2200" dirty="0" smtClean="0"/>
              <a:t>urychluje scelování ran</a:t>
            </a:r>
          </a:p>
          <a:p>
            <a:pPr>
              <a:buFontTx/>
              <a:buChar char="-"/>
            </a:pPr>
            <a:r>
              <a:rPr lang="cs-CZ" sz="2200" b="1" dirty="0" smtClean="0"/>
              <a:t> </a:t>
            </a:r>
            <a:r>
              <a:rPr lang="cs-CZ" sz="2200" dirty="0" smtClean="0"/>
              <a:t>snižuje hladinu krevního cukru i vysoký krevní tlak </a:t>
            </a:r>
          </a:p>
          <a:p>
            <a:pPr>
              <a:buFontTx/>
              <a:buChar char="-"/>
            </a:pPr>
            <a:r>
              <a:rPr lang="cs-CZ" sz="2200" dirty="0" smtClean="0"/>
              <a:t>zevně se používá při problémech s padajícími či řídkými vlasy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Ance\Desktop\herbar\kopriva dvoudo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032359" cy="576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600" b="1" dirty="0" smtClean="0"/>
              <a:t>Máta peprná (</a:t>
            </a:r>
            <a:r>
              <a:rPr lang="cs-CZ" sz="4600" b="1" dirty="0" err="1" smtClean="0"/>
              <a:t>Mentha</a:t>
            </a:r>
            <a:r>
              <a:rPr lang="cs-CZ" sz="4600" b="1" dirty="0" smtClean="0"/>
              <a:t> </a:t>
            </a:r>
            <a:r>
              <a:rPr lang="cs-CZ" sz="4600" b="1" dirty="0" err="1" smtClean="0"/>
              <a:t>piperita</a:t>
            </a:r>
            <a:r>
              <a:rPr lang="cs-CZ" sz="4600" b="1" dirty="0" smtClean="0"/>
              <a:t>)			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užívaná část: list a nať					</a:t>
            </a:r>
            <a:r>
              <a:rPr lang="cs-CZ" b="1" dirty="0" smtClean="0"/>
              <a:t>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jedna z nejstarších léčivých bylin. Pěstuje se v různých odrůdách, které se mezi sebou snadno samy kříží </a:t>
            </a:r>
          </a:p>
          <a:p>
            <a:pPr>
              <a:buFontTx/>
              <a:buChar char="-"/>
            </a:pPr>
            <a:r>
              <a:rPr lang="cs-CZ" dirty="0" smtClean="0"/>
              <a:t>účinnou látkou máty je silice s obsahem asi 50% mentolu, který je silně antiseptický a vyvolává pocit chladu a mírně znecitlivuje.</a:t>
            </a:r>
            <a:r>
              <a:rPr lang="cs-CZ" b="1" dirty="0" smtClean="0"/>
              <a:t> </a:t>
            </a:r>
            <a:r>
              <a:rPr lang="cs-CZ" dirty="0" smtClean="0"/>
              <a:t>Mentol se také přidává do zubních past.</a:t>
            </a:r>
          </a:p>
          <a:p>
            <a:pPr>
              <a:buFontTx/>
              <a:buChar char="-"/>
            </a:pPr>
            <a:r>
              <a:rPr lang="cs-CZ" dirty="0" smtClean="0"/>
              <a:t> největší uplatnění máty je při všech druzích žaludečních potíží -uvolňuje křeče, zlepšuje žaludeční nevolnost, zastavuje zvracení, léčí koliky a nemoci střev </a:t>
            </a:r>
          </a:p>
          <a:p>
            <a:pPr>
              <a:buFontTx/>
              <a:buChar char="-"/>
            </a:pPr>
            <a:r>
              <a:rPr lang="cs-CZ" dirty="0" smtClean="0"/>
              <a:t>zlepšuje chuť k jídlu, tiší bolesti při podrážděném žlučníku či žlučových kamenech, celkově zlepšuje vylučování žluče a posiluje celou nervovou soustavu</a:t>
            </a:r>
          </a:p>
          <a:p>
            <a:pPr>
              <a:buFontTx/>
              <a:buChar char="-"/>
            </a:pPr>
            <a:r>
              <a:rPr lang="cs-CZ" dirty="0" smtClean="0"/>
              <a:t>vnější použití - odvar na výplachy při bolestech zubů a dásní, přičemž zpříjemňuje a čistí dech. Čerstvé mátové lístky je možno přidat i do vody na koupel, protože mají osvěžující účinky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u="sng" dirty="0" smtClean="0"/>
              <a:t>Rozdělení rostlin podle obsahu látek</a:t>
            </a:r>
            <a:endParaRPr lang="cs-CZ" sz="36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léčivé rostliny dosahují účinných látek díky </a:t>
            </a:r>
            <a:r>
              <a:rPr lang="cs-CZ" u="sng" dirty="0" smtClean="0"/>
              <a:t>fotosyntéze </a:t>
            </a:r>
          </a:p>
          <a:p>
            <a:pPr>
              <a:buFontTx/>
              <a:buChar char="-"/>
            </a:pPr>
            <a:endParaRPr lang="cs-CZ" u="sng" dirty="0" smtClean="0"/>
          </a:p>
          <a:p>
            <a:pPr lvl="0">
              <a:buNone/>
            </a:pPr>
            <a:r>
              <a:rPr lang="cs-CZ" u="sng" dirty="0" smtClean="0"/>
              <a:t>Alkaloidy</a:t>
            </a:r>
            <a:r>
              <a:rPr lang="cs-CZ" dirty="0" smtClean="0"/>
              <a:t>- nejsilnější rostlinné látky využívané hlavně</a:t>
            </a:r>
          </a:p>
          <a:p>
            <a:pPr lvl="0">
              <a:buNone/>
            </a:pPr>
            <a:r>
              <a:rPr lang="cs-CZ" dirty="0" smtClean="0"/>
              <a:t>               jako jedy, ale v lékařství jsou nepostradatelné</a:t>
            </a:r>
          </a:p>
          <a:p>
            <a:pPr lvl="0">
              <a:buNone/>
            </a:pPr>
            <a:r>
              <a:rPr lang="cs-CZ" dirty="0" smtClean="0"/>
              <a:t>-     výskyt- mák, vlaštovičník, rulík, durman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u="sng" dirty="0" smtClean="0"/>
              <a:t>Glykosidy</a:t>
            </a:r>
            <a:r>
              <a:rPr lang="cs-CZ" dirty="0" smtClean="0"/>
              <a:t>- obsah látky je přímo závislý na správné době sklizně a na způsobu sušení</a:t>
            </a:r>
          </a:p>
          <a:p>
            <a:pPr lvl="0">
              <a:buNone/>
            </a:pPr>
            <a:r>
              <a:rPr lang="cs-CZ" dirty="0" smtClean="0"/>
              <a:t> -    prudce jedovaté- konvalinka a náprstník. </a:t>
            </a:r>
          </a:p>
          <a:p>
            <a:pPr lvl="0">
              <a:buNone/>
            </a:pPr>
            <a:r>
              <a:rPr lang="cs-CZ" dirty="0" smtClean="0"/>
              <a:t>  -   dezinfekční účinky- medvědice, brusnice</a:t>
            </a:r>
          </a:p>
          <a:p>
            <a:pPr lvl="0">
              <a:buNone/>
            </a:pPr>
            <a:r>
              <a:rPr lang="cs-CZ" dirty="0" smtClean="0"/>
              <a:t>  -    prevence proti infekcím a znásobují účinek vitamínu C</a:t>
            </a:r>
          </a:p>
          <a:p>
            <a:pPr lvl="0">
              <a:buNone/>
            </a:pPr>
            <a:r>
              <a:rPr lang="cs-CZ" dirty="0" smtClean="0"/>
              <a:t>              - třezalka, bez, lípa.</a:t>
            </a:r>
          </a:p>
          <a:p>
            <a:pPr>
              <a:buFontTx/>
              <a:buChar char="-"/>
            </a:pPr>
            <a:endParaRPr lang="cs-CZ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Ance\Desktop\herbar\mata pepr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338751" cy="586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600" b="1" dirty="0" smtClean="0"/>
              <a:t>Meduňka lékařská (</a:t>
            </a:r>
            <a:r>
              <a:rPr lang="cs-CZ" sz="4600" b="1" dirty="0" err="1" smtClean="0"/>
              <a:t>Melissa</a:t>
            </a:r>
            <a:r>
              <a:rPr lang="cs-CZ" sz="4600" b="1" dirty="0" smtClean="0"/>
              <a:t> </a:t>
            </a:r>
            <a:r>
              <a:rPr lang="cs-CZ" sz="4600" b="1" dirty="0" err="1" smtClean="0"/>
              <a:t>officinalis</a:t>
            </a:r>
            <a:r>
              <a:rPr lang="cs-CZ" sz="4600" b="1" dirty="0" smtClean="0"/>
              <a:t>)	</a:t>
            </a:r>
            <a:r>
              <a:rPr lang="cs-CZ" b="1" dirty="0" smtClean="0"/>
              <a:t>		</a:t>
            </a:r>
          </a:p>
          <a:p>
            <a:pPr>
              <a:buFontTx/>
              <a:buChar char="-"/>
            </a:pPr>
            <a:r>
              <a:rPr lang="cs-CZ" dirty="0" smtClean="0"/>
              <a:t>užívaná část: list a nať					</a:t>
            </a:r>
          </a:p>
          <a:p>
            <a:pPr>
              <a:buFontTx/>
              <a:buChar char="-"/>
            </a:pPr>
            <a:r>
              <a:rPr lang="cs-CZ" dirty="0" smtClean="0"/>
              <a:t> uvolňuje pocity strachu a zmírňuje úzkost, působí na stavy nervové vyčerpanosti, nespavosti a lehké depresivní nálady</a:t>
            </a:r>
          </a:p>
          <a:p>
            <a:pPr>
              <a:buFontTx/>
              <a:buChar char="-"/>
            </a:pPr>
            <a:r>
              <a:rPr lang="cs-CZ" dirty="0" smtClean="0"/>
              <a:t>pomáhá při žaludečních a střevních neurózách. Má protikřečové působení a zabraňuje nadýmání. </a:t>
            </a:r>
          </a:p>
          <a:p>
            <a:pPr>
              <a:buFontTx/>
              <a:buChar char="-"/>
            </a:pPr>
            <a:r>
              <a:rPr lang="cs-CZ" dirty="0" smtClean="0"/>
              <a:t>ovlivňuje srdeční arytmie, pro posílení mozku a srdce, při těhotenských nevolnostech</a:t>
            </a:r>
          </a:p>
          <a:p>
            <a:pPr>
              <a:buFontTx/>
              <a:buChar char="-"/>
            </a:pPr>
            <a:r>
              <a:rPr lang="cs-CZ" dirty="0" smtClean="0"/>
              <a:t>koupel s meduňkovým nálevem zklidňuje a působí proti nespavosti</a:t>
            </a:r>
          </a:p>
          <a:p>
            <a:pPr>
              <a:buFontTx/>
              <a:buChar char="-"/>
            </a:pPr>
            <a:r>
              <a:rPr lang="cs-CZ" dirty="0" smtClean="0"/>
              <a:t>v aromaterapii se meduňkového oleje používá zevně při poštípání hmyzem a pro jeho odpuzení, při bolestech hlavy, kdy se jím potírají bolavá místa</a:t>
            </a:r>
          </a:p>
          <a:p>
            <a:pPr>
              <a:buFontTx/>
              <a:buChar char="-"/>
            </a:pPr>
            <a:r>
              <a:rPr lang="cs-CZ" dirty="0" smtClean="0"/>
              <a:t>v kosmetice se olej z meduňky přidává do koupelových a sprchových olejů, kosmetických přípravků pro péči o obličej, vlasy, ústní dutinu a zuby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Ance\Desktop\herbar\medunka lekars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516805" cy="624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048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600" b="1" dirty="0" smtClean="0"/>
              <a:t>Měsíček lékařský (</a:t>
            </a:r>
            <a:r>
              <a:rPr lang="cs-CZ" sz="4600" b="1" dirty="0" err="1" smtClean="0"/>
              <a:t>Calendula</a:t>
            </a:r>
            <a:r>
              <a:rPr lang="cs-CZ" sz="4600" b="1" dirty="0" smtClean="0"/>
              <a:t> </a:t>
            </a:r>
            <a:r>
              <a:rPr lang="cs-CZ" sz="4600" b="1" dirty="0" err="1" smtClean="0"/>
              <a:t>officinalis</a:t>
            </a:r>
            <a:r>
              <a:rPr lang="cs-CZ" sz="4600" b="1" dirty="0" smtClean="0"/>
              <a:t>)     		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užívaná část: květ </a:t>
            </a:r>
            <a:r>
              <a:rPr lang="cs-CZ" b="1" dirty="0" smtClean="0"/>
              <a:t>	     				</a:t>
            </a:r>
          </a:p>
          <a:p>
            <a:pPr>
              <a:buFontTx/>
              <a:buChar char="-"/>
            </a:pPr>
            <a:r>
              <a:rPr lang="cs-CZ" dirty="0" smtClean="0"/>
              <a:t>uklidňuje, působí</a:t>
            </a:r>
            <a:r>
              <a:rPr lang="cs-CZ" b="1" dirty="0" smtClean="0"/>
              <a:t> </a:t>
            </a:r>
            <a:r>
              <a:rPr lang="cs-CZ" dirty="0" smtClean="0"/>
              <a:t>antibioticky, protizánětlivě,</a:t>
            </a:r>
            <a:r>
              <a:rPr lang="cs-CZ" b="1" dirty="0" smtClean="0"/>
              <a:t> </a:t>
            </a:r>
            <a:r>
              <a:rPr lang="cs-CZ" dirty="0" smtClean="0"/>
              <a:t>pročišťuje krev</a:t>
            </a:r>
            <a:r>
              <a:rPr lang="cs-CZ" b="1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pomocník při infekční</a:t>
            </a:r>
            <a:r>
              <a:rPr lang="cs-CZ" b="1" dirty="0" smtClean="0"/>
              <a:t> </a:t>
            </a:r>
            <a:r>
              <a:rPr lang="cs-CZ" dirty="0" smtClean="0"/>
              <a:t>žloutence a onemocnění</a:t>
            </a:r>
            <a:r>
              <a:rPr lang="cs-CZ" b="1" dirty="0" smtClean="0"/>
              <a:t> </a:t>
            </a:r>
            <a:r>
              <a:rPr lang="cs-CZ" dirty="0" smtClean="0"/>
              <a:t>jater a žlučníku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podporuje</a:t>
            </a:r>
            <a:r>
              <a:rPr lang="cs-CZ" b="1" dirty="0" smtClean="0"/>
              <a:t> </a:t>
            </a:r>
            <a:r>
              <a:rPr lang="cs-CZ" dirty="0" smtClean="0"/>
              <a:t>krevní oběh,</a:t>
            </a:r>
            <a:r>
              <a:rPr lang="cs-CZ" b="1" dirty="0" smtClean="0"/>
              <a:t> </a:t>
            </a:r>
            <a:r>
              <a:rPr lang="cs-CZ" dirty="0" smtClean="0"/>
              <a:t>napomáhá</a:t>
            </a:r>
            <a:r>
              <a:rPr lang="cs-CZ" b="1" dirty="0" smtClean="0"/>
              <a:t> </a:t>
            </a:r>
            <a:r>
              <a:rPr lang="cs-CZ" dirty="0" smtClean="0"/>
              <a:t>hojení ran, snižuje krevní tlak</a:t>
            </a:r>
            <a:r>
              <a:rPr lang="cs-CZ" b="1" dirty="0" smtClean="0"/>
              <a:t> </a:t>
            </a:r>
            <a:r>
              <a:rPr lang="cs-CZ" dirty="0" smtClean="0"/>
              <a:t>a příznivě působí na žlázy s vnitřní sekrecí</a:t>
            </a:r>
            <a:r>
              <a:rPr lang="cs-CZ" b="1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v některých bylinářích patří mezi nejlepší preventivní i podpůrný prostředek při všech druzích</a:t>
            </a:r>
            <a:r>
              <a:rPr lang="cs-CZ" b="1" dirty="0" smtClean="0"/>
              <a:t> </a:t>
            </a:r>
            <a:r>
              <a:rPr lang="cs-CZ" dirty="0" smtClean="0"/>
              <a:t>rakoviny			   	                       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zevní užití</a:t>
            </a:r>
            <a:r>
              <a:rPr lang="cs-CZ" b="1" dirty="0" smtClean="0"/>
              <a:t> - </a:t>
            </a:r>
            <a:r>
              <a:rPr lang="cs-CZ" dirty="0" smtClean="0"/>
              <a:t>veškeré</a:t>
            </a:r>
            <a:r>
              <a:rPr lang="cs-CZ" b="1" dirty="0" smtClean="0"/>
              <a:t> </a:t>
            </a:r>
            <a:r>
              <a:rPr lang="cs-CZ" dirty="0" smtClean="0"/>
              <a:t>ošetření kůže, zejména</a:t>
            </a:r>
            <a:r>
              <a:rPr lang="cs-CZ" b="1" dirty="0" smtClean="0"/>
              <a:t> </a:t>
            </a:r>
            <a:r>
              <a:rPr lang="cs-CZ" dirty="0" smtClean="0"/>
              <a:t>ran a odřenin, včetně</a:t>
            </a:r>
            <a:r>
              <a:rPr lang="cs-CZ" b="1" dirty="0" smtClean="0"/>
              <a:t> </a:t>
            </a:r>
            <a:r>
              <a:rPr lang="cs-CZ" dirty="0" smtClean="0"/>
              <a:t>popálení sluncem, lišejů a akné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mast rychle pomáhá při</a:t>
            </a:r>
            <a:r>
              <a:rPr lang="cs-CZ" b="1" dirty="0" smtClean="0"/>
              <a:t> </a:t>
            </a:r>
            <a:r>
              <a:rPr lang="cs-CZ" dirty="0" smtClean="0"/>
              <a:t>zánětu žil</a:t>
            </a:r>
            <a:r>
              <a:rPr lang="cs-CZ" b="1" dirty="0" smtClean="0"/>
              <a:t>, </a:t>
            </a:r>
            <a:r>
              <a:rPr lang="cs-CZ" dirty="0" smtClean="0"/>
              <a:t>nehojících se</a:t>
            </a:r>
            <a:r>
              <a:rPr lang="cs-CZ" b="1" dirty="0" smtClean="0"/>
              <a:t> </a:t>
            </a:r>
            <a:r>
              <a:rPr lang="cs-CZ" dirty="0" smtClean="0"/>
              <a:t>bércových vředech</a:t>
            </a:r>
            <a:r>
              <a:rPr lang="cs-CZ" b="1" dirty="0" smtClean="0"/>
              <a:t>, </a:t>
            </a:r>
            <a:r>
              <a:rPr lang="cs-CZ" dirty="0" smtClean="0"/>
              <a:t>omrzlinách a spáleninách					       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měsíčku se používá i v různých kosmetických přípravcích - zjemňuje a zvláčňuje pleť. Tato bylina je vhodná i pro dětskou kosmetiku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447" y="620688"/>
            <a:ext cx="6209106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4100" b="1" dirty="0" smtClean="0"/>
              <a:t>Podběl lékařský (</a:t>
            </a:r>
            <a:r>
              <a:rPr lang="cs-CZ" sz="4100" b="1" dirty="0" err="1" smtClean="0"/>
              <a:t>Tussilago</a:t>
            </a:r>
            <a:r>
              <a:rPr lang="cs-CZ" sz="4100" b="1" dirty="0" smtClean="0"/>
              <a:t> </a:t>
            </a:r>
            <a:r>
              <a:rPr lang="cs-CZ" sz="4100" b="1" dirty="0" err="1" smtClean="0"/>
              <a:t>farfara</a:t>
            </a:r>
            <a:r>
              <a:rPr lang="cs-CZ" sz="4100" b="1" dirty="0" smtClean="0"/>
              <a:t>)</a:t>
            </a:r>
            <a:r>
              <a:rPr lang="cs-CZ" sz="4100" dirty="0" smtClean="0"/>
              <a:t> </a:t>
            </a:r>
            <a:endParaRPr lang="cs-CZ" sz="4100" b="1" dirty="0" smtClean="0"/>
          </a:p>
          <a:p>
            <a:pPr>
              <a:buFontTx/>
              <a:buChar char="-"/>
            </a:pPr>
            <a:r>
              <a:rPr lang="cs-CZ" sz="2200" dirty="0" smtClean="0"/>
              <a:t>užívaná část: květ, list					</a:t>
            </a:r>
          </a:p>
          <a:p>
            <a:pPr>
              <a:buFontTx/>
              <a:buChar char="-"/>
            </a:pPr>
            <a:r>
              <a:rPr lang="cs-CZ" sz="2200" dirty="0" smtClean="0"/>
              <a:t>z květů se připravuje čaj pro léčbu kašle, chrapotu a dalších respiračních potíží</a:t>
            </a:r>
            <a:r>
              <a:rPr lang="cs-CZ" sz="2200" b="1" dirty="0" smtClean="0"/>
              <a:t>, </a:t>
            </a:r>
            <a:r>
              <a:rPr lang="cs-CZ" sz="2200" dirty="0" smtClean="0"/>
              <a:t>především</a:t>
            </a:r>
            <a:r>
              <a:rPr lang="cs-CZ" sz="2200" b="1" dirty="0" smtClean="0"/>
              <a:t> </a:t>
            </a:r>
            <a:r>
              <a:rPr lang="cs-CZ" sz="2200" dirty="0" smtClean="0"/>
              <a:t>zánětlivých onemocnění horních cest dýchacích </a:t>
            </a:r>
          </a:p>
          <a:p>
            <a:pPr>
              <a:buFontTx/>
              <a:buChar char="-"/>
            </a:pPr>
            <a:r>
              <a:rPr lang="cs-CZ" sz="2200" dirty="0" smtClean="0"/>
              <a:t>pomáhá rozpouštět a uvolňovat usazený sekret a potlačuje zánět, tím usnadňuje odkašlávání a urychluje léčení </a:t>
            </a:r>
          </a:p>
          <a:p>
            <a:pPr>
              <a:buFontTx/>
              <a:buChar char="-"/>
            </a:pPr>
            <a:r>
              <a:rPr lang="cs-CZ" sz="2200" dirty="0" smtClean="0"/>
              <a:t>působí podpůrně proti cukrovce</a:t>
            </a:r>
          </a:p>
          <a:p>
            <a:pPr>
              <a:buFontTx/>
              <a:buChar char="-"/>
            </a:pPr>
            <a:r>
              <a:rPr lang="cs-CZ" sz="2200" dirty="0" smtClean="0"/>
              <a:t> listy podbělu nachází své uplatnění při vnějším užití. Dříve se z podrcených listů dělaly obklady na prsa pro podporu léčby plicních a průduškových onemocnění. Také při revmatických bolestech se aplikoval zábal z listů na postižené klouby. Dále se z odvaru z listů připravovaly koupele a zábaly na kůži při ekzémech, zánětech a vyrážkách nebo při zánětech žil.</a:t>
            </a:r>
          </a:p>
          <a:p>
            <a:pPr>
              <a:buFontTx/>
              <a:buChar char="-"/>
            </a:pPr>
            <a:r>
              <a:rPr lang="cs-CZ" sz="2200" dirty="0" smtClean="0"/>
              <a:t>ve vyšších dávkách působí podběl toxicky na játra!</a:t>
            </a:r>
          </a:p>
          <a:p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Ance\Desktop\herbar\podbel obec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520602" cy="6236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800" b="1" dirty="0" smtClean="0"/>
              <a:t>Prvosenka jarní (</a:t>
            </a:r>
            <a:r>
              <a:rPr lang="cs-CZ" sz="3800" b="1" dirty="0" err="1" smtClean="0"/>
              <a:t>Primula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veris</a:t>
            </a:r>
            <a:r>
              <a:rPr lang="cs-CZ" sz="3800" b="1" dirty="0" smtClean="0"/>
              <a:t>) </a:t>
            </a:r>
          </a:p>
          <a:p>
            <a:pPr>
              <a:buFontTx/>
              <a:buChar char="-"/>
            </a:pPr>
            <a:r>
              <a:rPr lang="cs-CZ" sz="2200" dirty="0" smtClean="0"/>
              <a:t>Užívaná část: květ s kalichem, někdy také list</a:t>
            </a:r>
            <a:r>
              <a:rPr lang="cs-CZ" sz="2200" b="1" dirty="0" smtClean="0"/>
              <a:t>	</a:t>
            </a:r>
            <a:endParaRPr lang="cs-CZ" sz="2200" dirty="0" smtClean="0"/>
          </a:p>
          <a:p>
            <a:pPr>
              <a:buFontTx/>
              <a:buChar char="-"/>
            </a:pPr>
            <a:r>
              <a:rPr lang="cs-CZ" sz="2200" dirty="0" smtClean="0"/>
              <a:t>při bronchiálním</a:t>
            </a:r>
            <a:r>
              <a:rPr lang="cs-CZ" sz="2200" b="1" dirty="0" smtClean="0"/>
              <a:t> </a:t>
            </a:r>
            <a:r>
              <a:rPr lang="cs-CZ" sz="2200" dirty="0" smtClean="0"/>
              <a:t>zánětu, chřipce, prochladnutí a podobných obtížích, kdy</a:t>
            </a:r>
            <a:r>
              <a:rPr lang="cs-CZ" sz="2200" b="1" dirty="0" smtClean="0"/>
              <a:t> </a:t>
            </a:r>
            <a:r>
              <a:rPr lang="cs-CZ" sz="2200" dirty="0" smtClean="0"/>
              <a:t>usnadňuje odkašlávání, ředí hleny, tlumí kašel </a:t>
            </a:r>
          </a:p>
          <a:p>
            <a:pPr>
              <a:buFontTx/>
              <a:buChar char="-"/>
            </a:pPr>
            <a:r>
              <a:rPr lang="cs-CZ" sz="2200" dirty="0" smtClean="0"/>
              <a:t>květ prvosenky je vynikajícím prostředkem na posílení nervů, zmírňuje migrénu a bolesti hlavy při nervozitě, je používán při nespavosti, hysterii a depresích spojených s nepokojem a podrážděností</a:t>
            </a:r>
            <a:r>
              <a:rPr lang="cs-CZ" sz="2200" b="1" dirty="0" smtClean="0"/>
              <a:t> </a:t>
            </a:r>
            <a:endParaRPr lang="cs-CZ" sz="2200" dirty="0" smtClean="0"/>
          </a:p>
          <a:p>
            <a:pPr>
              <a:buFontTx/>
              <a:buChar char="-"/>
            </a:pPr>
            <a:r>
              <a:rPr lang="cs-CZ" sz="2200" dirty="0" smtClean="0"/>
              <a:t>svými pročišťujícími účinky vylučuje všechny jedy, </a:t>
            </a:r>
            <a:r>
              <a:rPr lang="cs-CZ" sz="2200" dirty="0" err="1" smtClean="0"/>
              <a:t>kter</a:t>
            </a:r>
            <a:r>
              <a:rPr lang="cs-CZ" sz="2200" dirty="0" smtClean="0"/>
              <a:t> způsobují dnu a revmatická onemocnění </a:t>
            </a:r>
          </a:p>
          <a:p>
            <a:pPr>
              <a:buFontTx/>
              <a:buChar char="-"/>
            </a:pPr>
            <a:r>
              <a:rPr lang="cs-CZ" sz="2200" dirty="0" smtClean="0"/>
              <a:t>močopudný účinek, ničí močové kameny </a:t>
            </a:r>
          </a:p>
          <a:p>
            <a:pPr>
              <a:buFontTx/>
              <a:buChar char="-"/>
            </a:pPr>
            <a:r>
              <a:rPr lang="cs-CZ" sz="2200" dirty="0" smtClean="0"/>
              <a:t>posiluje srdce</a:t>
            </a:r>
            <a:r>
              <a:rPr lang="cs-CZ" sz="2200" b="1" dirty="0" smtClean="0"/>
              <a:t>,</a:t>
            </a:r>
            <a:r>
              <a:rPr lang="cs-CZ" sz="2200" dirty="0" smtClean="0"/>
              <a:t> působí při zánětech srdečního svalu a je účinným prostředkem při náchylnosti k mrtvici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4032448" cy="610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Přeslička rolní (</a:t>
            </a:r>
            <a:r>
              <a:rPr lang="cs-CZ" b="1" dirty="0" err="1" smtClean="0"/>
              <a:t>Equisetum</a:t>
            </a:r>
            <a:r>
              <a:rPr lang="cs-CZ" b="1" dirty="0" smtClean="0"/>
              <a:t> </a:t>
            </a:r>
            <a:r>
              <a:rPr lang="cs-CZ" b="1" dirty="0" err="1" smtClean="0"/>
              <a:t>arvense</a:t>
            </a:r>
            <a:r>
              <a:rPr lang="cs-CZ" b="1" dirty="0" smtClean="0"/>
              <a:t>)    </a:t>
            </a:r>
          </a:p>
          <a:p>
            <a:pPr>
              <a:buFontTx/>
              <a:buChar char="-"/>
            </a:pPr>
            <a:r>
              <a:rPr lang="cs-CZ" sz="2200" dirty="0" smtClean="0"/>
              <a:t>užívaná část: nať						</a:t>
            </a:r>
          </a:p>
          <a:p>
            <a:pPr>
              <a:buFontTx/>
              <a:buChar char="-"/>
            </a:pPr>
            <a:r>
              <a:rPr lang="cs-CZ" sz="2200" dirty="0" smtClean="0"/>
              <a:t>příznivě ovlivňuje pružnost a pevnost cévních stěn, má výborné hojivé účinky </a:t>
            </a:r>
          </a:p>
          <a:p>
            <a:pPr>
              <a:buFontTx/>
              <a:buChar char="-"/>
            </a:pPr>
            <a:r>
              <a:rPr lang="cs-CZ" sz="2200" dirty="0" smtClean="0"/>
              <a:t>při léčbě</a:t>
            </a:r>
            <a:r>
              <a:rPr lang="cs-CZ" sz="2200" b="1" dirty="0" smtClean="0"/>
              <a:t> </a:t>
            </a:r>
            <a:r>
              <a:rPr lang="cs-CZ" sz="2200" dirty="0" smtClean="0"/>
              <a:t>plicních chorob včetně TBC</a:t>
            </a:r>
            <a:r>
              <a:rPr lang="cs-CZ" sz="2200" b="1" dirty="0" smtClean="0"/>
              <a:t>-</a:t>
            </a:r>
            <a:r>
              <a:rPr lang="cs-CZ" sz="2200" dirty="0" smtClean="0"/>
              <a:t> umí výrazně regenerovat postižené tkáně</a:t>
            </a:r>
          </a:p>
          <a:p>
            <a:pPr>
              <a:buFontTx/>
              <a:buChar char="-"/>
            </a:pPr>
            <a:r>
              <a:rPr lang="cs-CZ" sz="2200" dirty="0" smtClean="0"/>
              <a:t>vhodná k léčbě a prevenci močových kamenů a zánětů.</a:t>
            </a:r>
          </a:p>
          <a:p>
            <a:pPr>
              <a:buFontTx/>
              <a:buChar char="-"/>
            </a:pPr>
            <a:r>
              <a:rPr lang="cs-CZ" sz="2200" dirty="0" smtClean="0"/>
              <a:t>účinně zastavuje krvácení, protirevmatické účinky, hlavně při kombinovaném vnitřním a vnějším použití. </a:t>
            </a:r>
          </a:p>
          <a:p>
            <a:pPr>
              <a:buFontTx/>
              <a:buChar char="-"/>
            </a:pPr>
            <a:r>
              <a:rPr lang="cs-CZ" sz="2200" dirty="0" smtClean="0"/>
              <a:t>podporuje tvorbu bílých krvinek při jejich nedostatku a také krvinek červených při anémii</a:t>
            </a:r>
            <a:r>
              <a:rPr lang="cs-CZ" sz="2200" b="1" dirty="0" smtClean="0"/>
              <a:t> </a:t>
            </a:r>
            <a:endParaRPr lang="cs-CZ" sz="2200" dirty="0" smtClean="0"/>
          </a:p>
          <a:p>
            <a:pPr>
              <a:buFontTx/>
              <a:buChar char="-"/>
            </a:pPr>
            <a:r>
              <a:rPr lang="cs-CZ" sz="2200" dirty="0" smtClean="0"/>
              <a:t>zvyšuje p plodnost, a proto je vhodnou součástí do směsí, podávaných na podporu otěhotnění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332656"/>
            <a:ext cx="7931224" cy="619268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cs-CZ" u="sng" dirty="0" smtClean="0"/>
              <a:t>Silice</a:t>
            </a:r>
            <a:r>
              <a:rPr lang="cs-CZ" dirty="0" smtClean="0"/>
              <a:t>- rostliny s těmito látkami mají pronikavou vůni </a:t>
            </a:r>
          </a:p>
          <a:p>
            <a:pPr lvl="0">
              <a:buNone/>
            </a:pPr>
            <a:r>
              <a:rPr lang="cs-CZ" dirty="0" smtClean="0"/>
              <a:t>       a mnohostranné využití bez vedlejších příznaků</a:t>
            </a:r>
          </a:p>
          <a:p>
            <a:pPr lvl="0">
              <a:buNone/>
            </a:pPr>
            <a:r>
              <a:rPr lang="cs-CZ" dirty="0" smtClean="0"/>
              <a:t> -   v léčitelství jsou využívány nejvíce</a:t>
            </a:r>
          </a:p>
          <a:p>
            <a:pPr lvl="0">
              <a:buNone/>
            </a:pPr>
            <a:r>
              <a:rPr lang="cs-CZ" dirty="0" smtClean="0"/>
              <a:t> -   zvyšují tvorbu žaludečních šťáv, chuť k jídlu, působí</a:t>
            </a:r>
          </a:p>
          <a:p>
            <a:pPr lvl="0">
              <a:buNone/>
            </a:pPr>
            <a:r>
              <a:rPr lang="cs-CZ" dirty="0" smtClean="0"/>
              <a:t>        proti nadýmání, dezinfikují a pomáhají proti křečím</a:t>
            </a:r>
          </a:p>
          <a:p>
            <a:pPr lvl="0">
              <a:buNone/>
            </a:pPr>
            <a:r>
              <a:rPr lang="cs-CZ" dirty="0" smtClean="0"/>
              <a:t> -   využití jako koření- kmín, fenykl, tymián, máta,  </a:t>
            </a:r>
          </a:p>
          <a:p>
            <a:pPr lvl="0">
              <a:buNone/>
            </a:pPr>
            <a:r>
              <a:rPr lang="cs-CZ" dirty="0" smtClean="0"/>
              <a:t>         anýz, hřebíček, zázvor</a:t>
            </a:r>
          </a:p>
          <a:p>
            <a:pPr lvl="0">
              <a:buNone/>
            </a:pPr>
            <a:r>
              <a:rPr lang="cs-CZ" dirty="0" smtClean="0"/>
              <a:t> -    další: eukalyptus, mentol, heřmánek, šalvěj a</a:t>
            </a:r>
          </a:p>
          <a:p>
            <a:pPr lvl="0">
              <a:buNone/>
            </a:pPr>
            <a:r>
              <a:rPr lang="cs-CZ" dirty="0" smtClean="0"/>
              <a:t>          tymián</a:t>
            </a:r>
          </a:p>
          <a:p>
            <a:pPr lvl="0">
              <a:buNone/>
            </a:pPr>
            <a:r>
              <a:rPr lang="cs-CZ" u="sng" dirty="0" smtClean="0"/>
              <a:t>Třísloviny</a:t>
            </a:r>
            <a:r>
              <a:rPr lang="cs-CZ" dirty="0" smtClean="0"/>
              <a:t>- charakteristické antibakteriální účinky, snižují</a:t>
            </a:r>
          </a:p>
          <a:p>
            <a:pPr lvl="0">
              <a:buNone/>
            </a:pPr>
            <a:r>
              <a:rPr lang="cs-CZ" dirty="0" smtClean="0"/>
              <a:t>            dráždivost a tlumí bolest při zánětech</a:t>
            </a:r>
          </a:p>
          <a:p>
            <a:pPr lvl="0">
              <a:buNone/>
            </a:pPr>
            <a:r>
              <a:rPr lang="cs-CZ" dirty="0" smtClean="0"/>
              <a:t> -  mohou zastavit drobné krvácení a urychlují </a:t>
            </a:r>
          </a:p>
          <a:p>
            <a:pPr lvl="0">
              <a:buNone/>
            </a:pPr>
            <a:r>
              <a:rPr lang="cs-CZ" dirty="0" smtClean="0"/>
              <a:t>          obnovu poškozených tkání</a:t>
            </a:r>
          </a:p>
          <a:p>
            <a:pPr lvl="0">
              <a:buNone/>
            </a:pPr>
            <a:r>
              <a:rPr lang="cs-CZ" dirty="0" smtClean="0"/>
              <a:t>  -   využívají se při  otravách alkaloidy a těžkými kovy</a:t>
            </a:r>
          </a:p>
          <a:p>
            <a:pPr lvl="0">
              <a:buNone/>
            </a:pPr>
            <a:r>
              <a:rPr lang="cs-CZ" dirty="0" smtClean="0"/>
              <a:t>  -   vyskytují se v borůvkách, ostružinách a řepíku.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48680"/>
            <a:ext cx="3329905" cy="56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Růže šípková, šípek (Rosa </a:t>
            </a:r>
            <a:r>
              <a:rPr lang="cs-CZ" b="1" dirty="0" err="1" smtClean="0"/>
              <a:t>canina</a:t>
            </a:r>
            <a:r>
              <a:rPr lang="cs-CZ" b="1" dirty="0" smtClean="0"/>
              <a:t>)</a:t>
            </a:r>
          </a:p>
          <a:p>
            <a:pPr>
              <a:buFontTx/>
              <a:buChar char="-"/>
            </a:pPr>
            <a:r>
              <a:rPr lang="cs-CZ" sz="2200" dirty="0" smtClean="0"/>
              <a:t>užívaná část: plod, květ</a:t>
            </a:r>
            <a:r>
              <a:rPr lang="cs-CZ" sz="2200" b="1" dirty="0" smtClean="0"/>
              <a:t>				 </a:t>
            </a:r>
            <a:endParaRPr lang="cs-CZ" sz="2200" dirty="0" smtClean="0"/>
          </a:p>
          <a:p>
            <a:pPr>
              <a:buFontTx/>
              <a:buChar char="-"/>
            </a:pPr>
            <a:r>
              <a:rPr lang="cs-CZ" sz="2200" dirty="0" smtClean="0"/>
              <a:t>šípkový čaj se užívá k celkovému posílení organismu a vzhledem k tomu, že působí i mírně močopudně, lze jej využít i při zánětlivých onemocněních močového ústrojí nebo při ledvinových či močových kaméncích</a:t>
            </a:r>
          </a:p>
          <a:p>
            <a:pPr>
              <a:buFontTx/>
              <a:buChar char="-"/>
            </a:pPr>
            <a:r>
              <a:rPr lang="cs-CZ" sz="2200" b="1" dirty="0" smtClean="0"/>
              <a:t> </a:t>
            </a:r>
            <a:r>
              <a:rPr lang="cs-CZ" sz="2200" dirty="0" smtClean="0"/>
              <a:t>květy</a:t>
            </a:r>
            <a:r>
              <a:rPr lang="cs-CZ" sz="2200" b="1" dirty="0" smtClean="0"/>
              <a:t> </a:t>
            </a:r>
            <a:r>
              <a:rPr lang="cs-CZ" sz="2200" dirty="0" smtClean="0"/>
              <a:t>mají protizánětlivý a protirevmatický účinek, léčí průjem, pomáhají při kašli,</a:t>
            </a:r>
            <a:r>
              <a:rPr lang="cs-CZ" sz="2200" b="1" dirty="0" smtClean="0"/>
              <a:t> </a:t>
            </a:r>
            <a:r>
              <a:rPr lang="cs-CZ" sz="2200" dirty="0" smtClean="0"/>
              <a:t>upravují střevní mikroflóru po užívání antibiotik. Pomáhají při silné menstruaci a posilují játra a nervy.</a:t>
            </a:r>
          </a:p>
          <a:p>
            <a:pPr>
              <a:buFontTx/>
              <a:buChar char="-"/>
            </a:pPr>
            <a:r>
              <a:rPr lang="cs-CZ" sz="2200" b="1" dirty="0" smtClean="0"/>
              <a:t> </a:t>
            </a:r>
            <a:r>
              <a:rPr lang="cs-CZ" sz="2200" dirty="0" smtClean="0"/>
              <a:t>esence z různých druhů růží se používají v aromaterapii a v kosmetice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322864" cy="546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 </a:t>
            </a:r>
            <a:r>
              <a:rPr lang="cs-CZ" b="1" dirty="0" smtClean="0"/>
              <a:t>Řebříček obecný (Achillea </a:t>
            </a:r>
            <a:r>
              <a:rPr lang="cs-CZ" b="1" dirty="0" err="1" smtClean="0"/>
              <a:t>millefolium</a:t>
            </a:r>
            <a:r>
              <a:rPr lang="cs-CZ" b="1" dirty="0" smtClean="0"/>
              <a:t>)</a:t>
            </a:r>
            <a:r>
              <a:rPr lang="cs-CZ" dirty="0" smtClean="0"/>
              <a:t> 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sz="2200" dirty="0" smtClean="0"/>
              <a:t>užívaná část: kvetoucí nať				</a:t>
            </a:r>
          </a:p>
          <a:p>
            <a:pPr>
              <a:buFontTx/>
              <a:buChar char="-"/>
            </a:pPr>
            <a:r>
              <a:rPr lang="cs-CZ" sz="2200" dirty="0" smtClean="0"/>
              <a:t>povzbuzuje chuť k jídlu, příznivě působí na trávení, střevní činnost, vylučování moče</a:t>
            </a:r>
          </a:p>
          <a:p>
            <a:pPr>
              <a:buFontTx/>
              <a:buChar char="-"/>
            </a:pPr>
            <a:r>
              <a:rPr lang="cs-CZ" sz="2200" dirty="0" smtClean="0"/>
              <a:t> protirevmatický, mírně uklidňující a dezinfekční účinek</a:t>
            </a:r>
          </a:p>
          <a:p>
            <a:pPr>
              <a:buFontTx/>
              <a:buChar char="-"/>
            </a:pPr>
            <a:r>
              <a:rPr lang="cs-CZ" sz="2200" dirty="0" smtClean="0"/>
              <a:t> tlumí krvácení a potlačuje křečovité bolesti při menstruaci</a:t>
            </a:r>
            <a:r>
              <a:rPr lang="cs-CZ" sz="2200" b="1" dirty="0" smtClean="0"/>
              <a:t> </a:t>
            </a:r>
            <a:r>
              <a:rPr lang="cs-CZ" sz="2200" dirty="0" smtClean="0"/>
              <a:t>a v trávicím traktu</a:t>
            </a:r>
          </a:p>
          <a:p>
            <a:pPr>
              <a:buFontTx/>
              <a:buChar char="-"/>
            </a:pPr>
            <a:r>
              <a:rPr lang="cs-CZ" sz="2200" dirty="0" smtClean="0"/>
              <a:t>obsahuje silici s </a:t>
            </a:r>
            <a:r>
              <a:rPr lang="cs-CZ" sz="2200" dirty="0" err="1" smtClean="0"/>
              <a:t>azulenem</a:t>
            </a:r>
            <a:r>
              <a:rPr lang="cs-CZ" sz="2200" dirty="0" smtClean="0"/>
              <a:t>, připomínající silici heřmánkovou, která má protizánětlivé účinky</a:t>
            </a:r>
          </a:p>
          <a:p>
            <a:pPr>
              <a:buFontTx/>
              <a:buChar char="-"/>
            </a:pPr>
            <a:r>
              <a:rPr lang="cs-CZ" sz="2200" dirty="0" smtClean="0"/>
              <a:t> zevně pomáhá ve formě výplachů a koupelí na ženské </a:t>
            </a:r>
          </a:p>
          <a:p>
            <a:pPr>
              <a:buFontTx/>
              <a:buChar char="-"/>
            </a:pPr>
            <a:r>
              <a:rPr lang="cs-CZ" sz="2200" dirty="0" smtClean="0"/>
              <a:t>potíže, hemeroidy, na nehojící se rány a jako kloktadlo při zánětech dutiny </a:t>
            </a:r>
            <a:r>
              <a:rPr lang="cs-CZ" sz="2200" dirty="0" err="1" smtClean="0"/>
              <a:t>ústnípři</a:t>
            </a:r>
            <a:r>
              <a:rPr lang="cs-CZ" sz="2200" dirty="0" smtClean="0"/>
              <a:t> užívání je třeba opatrnosti, neboť mírně snižuje krevní tlak a při větších dávkách může vyvolat příznaky otravy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608512" cy="622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Sedmikráska obecná (</a:t>
            </a:r>
            <a:r>
              <a:rPr lang="cs-CZ" b="1" dirty="0" err="1" smtClean="0"/>
              <a:t>Bellis</a:t>
            </a:r>
            <a:r>
              <a:rPr lang="cs-CZ" b="1" dirty="0" smtClean="0"/>
              <a:t> </a:t>
            </a:r>
            <a:r>
              <a:rPr lang="cs-CZ" b="1" dirty="0" err="1" smtClean="0"/>
              <a:t>perennis</a:t>
            </a:r>
            <a:r>
              <a:rPr lang="cs-CZ" b="1" dirty="0" smtClean="0"/>
              <a:t>)</a:t>
            </a:r>
          </a:p>
          <a:p>
            <a:pPr>
              <a:buFontTx/>
              <a:buChar char="-"/>
            </a:pPr>
            <a:r>
              <a:rPr lang="cs-CZ" sz="2200" dirty="0" smtClean="0"/>
              <a:t>užívaná část: květ</a:t>
            </a:r>
            <a:r>
              <a:rPr lang="cs-CZ" sz="2200" b="1" dirty="0" smtClean="0"/>
              <a:t> 			 </a:t>
            </a:r>
            <a:endParaRPr lang="cs-CZ" sz="2200" dirty="0" smtClean="0"/>
          </a:p>
          <a:p>
            <a:pPr>
              <a:buFontTx/>
              <a:buChar char="-"/>
            </a:pPr>
            <a:r>
              <a:rPr lang="cs-CZ" sz="2200" dirty="0" smtClean="0"/>
              <a:t>podporuje vykašlávání, působí protizánětlivě a hojivě</a:t>
            </a:r>
          </a:p>
          <a:p>
            <a:pPr>
              <a:buFontTx/>
              <a:buChar char="-"/>
            </a:pPr>
            <a:r>
              <a:rPr lang="cs-CZ" sz="2200" dirty="0" smtClean="0"/>
              <a:t> používá se do kloktadel a směsí určených pro snadné vykašlávání</a:t>
            </a:r>
          </a:p>
          <a:p>
            <a:pPr>
              <a:buFontTx/>
              <a:buChar char="-"/>
            </a:pPr>
            <a:r>
              <a:rPr lang="cs-CZ" sz="2200" dirty="0" smtClean="0"/>
              <a:t> pomáhá ke zvýšení látkové výměny v játrech</a:t>
            </a:r>
          </a:p>
          <a:p>
            <a:pPr>
              <a:buFontTx/>
              <a:buChar char="-"/>
            </a:pPr>
            <a:r>
              <a:rPr lang="cs-CZ" sz="2200" dirty="0" smtClean="0"/>
              <a:t>lehce podporuje pocení, čistí krev</a:t>
            </a:r>
          </a:p>
          <a:p>
            <a:pPr>
              <a:buFontTx/>
              <a:buChar char="-"/>
            </a:pPr>
            <a:r>
              <a:rPr lang="cs-CZ" sz="2200" dirty="0" smtClean="0"/>
              <a:t> ve formě koupelí či obkladů se využívá na vyrážky či akné a na špatně se hojící rány</a:t>
            </a:r>
          </a:p>
          <a:p>
            <a:pPr>
              <a:buFontTx/>
              <a:buChar char="-"/>
            </a:pPr>
            <a:r>
              <a:rPr lang="cs-CZ" sz="2200" dirty="0" smtClean="0"/>
              <a:t> kloktáním napomáhá léčbě zánětů hrdla a dásní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 descr="C:\Users\Ance\Desktop\herbar\sedmikraska chudob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3835888" cy="594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Smetánka lékařská (</a:t>
            </a:r>
            <a:r>
              <a:rPr lang="cs-CZ" b="1" dirty="0" err="1" smtClean="0"/>
              <a:t>Taraxacum</a:t>
            </a:r>
            <a:r>
              <a:rPr lang="cs-CZ" b="1" dirty="0" smtClean="0"/>
              <a:t> </a:t>
            </a:r>
            <a:r>
              <a:rPr lang="cs-CZ" b="1" dirty="0" err="1" smtClean="0"/>
              <a:t>officinale</a:t>
            </a:r>
            <a:r>
              <a:rPr lang="cs-CZ" b="1" dirty="0" smtClean="0"/>
              <a:t>)</a:t>
            </a:r>
            <a:r>
              <a:rPr lang="cs-CZ" dirty="0" smtClean="0"/>
              <a:t> 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sz="2200" dirty="0" smtClean="0"/>
              <a:t>užívaná část: List, kořen a kvetoucí nať</a:t>
            </a:r>
            <a:r>
              <a:rPr lang="cs-CZ" sz="2200" b="1" dirty="0" smtClean="0"/>
              <a:t>		</a:t>
            </a:r>
            <a:endParaRPr lang="cs-CZ" sz="2200" dirty="0" smtClean="0"/>
          </a:p>
          <a:p>
            <a:pPr>
              <a:buFontTx/>
              <a:buChar char="-"/>
            </a:pPr>
            <a:r>
              <a:rPr lang="cs-CZ" sz="2200" dirty="0" smtClean="0"/>
              <a:t>čistící jarní jaterní kůry - čistí krev, odstraňuje škodliviny z těla, podporuje trávení a látkovou výměnu, je silně močopudná</a:t>
            </a:r>
          </a:p>
          <a:p>
            <a:pPr>
              <a:buFontTx/>
              <a:buChar char="-"/>
            </a:pPr>
            <a:r>
              <a:rPr lang="cs-CZ" sz="2200" dirty="0" smtClean="0"/>
              <a:t>užívá se při poruchách ledvin a močových cest, žlučníku a jater -</a:t>
            </a:r>
            <a:r>
              <a:rPr lang="cs-CZ" sz="2200" b="1" dirty="0" smtClean="0"/>
              <a:t> </a:t>
            </a:r>
            <a:r>
              <a:rPr lang="cs-CZ" sz="2200" dirty="0" smtClean="0"/>
              <a:t>zvyšuje tvorbu a vylučování žluči</a:t>
            </a:r>
          </a:p>
          <a:p>
            <a:pPr>
              <a:buFontTx/>
              <a:buChar char="-"/>
            </a:pPr>
            <a:r>
              <a:rPr lang="cs-CZ" sz="2200" b="1" dirty="0" smtClean="0"/>
              <a:t> </a:t>
            </a:r>
            <a:r>
              <a:rPr lang="cs-CZ" sz="2200" dirty="0" smtClean="0"/>
              <a:t>snižuje hladinu krevního cukru u diabetiků</a:t>
            </a:r>
          </a:p>
          <a:p>
            <a:pPr>
              <a:buFontTx/>
              <a:buChar char="-"/>
            </a:pPr>
            <a:r>
              <a:rPr lang="cs-CZ" sz="2200" dirty="0" smtClean="0"/>
              <a:t> vnitřně i zevně pomáhá při kožních chorobách, zklidňuje a omlazuje pleť</a:t>
            </a:r>
          </a:p>
          <a:p>
            <a:pPr>
              <a:buFontTx/>
              <a:buChar char="-"/>
            </a:pPr>
            <a:r>
              <a:rPr lang="cs-CZ" sz="2200" dirty="0" smtClean="0"/>
              <a:t> pomáhá při chronické únavě a revmatických obtížích </a:t>
            </a:r>
          </a:p>
          <a:p>
            <a:pPr>
              <a:buFontTx/>
              <a:buChar char="-"/>
            </a:pPr>
            <a:r>
              <a:rPr lang="cs-CZ" sz="2200" dirty="0" smtClean="0"/>
              <a:t>pampeliškový sirup pomáhá v zimě proti kašli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4171204" cy="590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600" b="1" dirty="0" smtClean="0"/>
              <a:t>Šalvěj lékařská (</a:t>
            </a:r>
            <a:r>
              <a:rPr lang="cs-CZ" sz="4600" b="1" dirty="0" err="1" smtClean="0"/>
              <a:t>Salvia</a:t>
            </a:r>
            <a:r>
              <a:rPr lang="cs-CZ" sz="4600" b="1" dirty="0" smtClean="0"/>
              <a:t> </a:t>
            </a:r>
            <a:r>
              <a:rPr lang="cs-CZ" sz="4600" b="1" dirty="0" err="1" smtClean="0"/>
              <a:t>officinalis</a:t>
            </a:r>
            <a:r>
              <a:rPr lang="cs-CZ" sz="4600" b="1" dirty="0" smtClean="0"/>
              <a:t>)</a:t>
            </a:r>
            <a:r>
              <a:rPr lang="cs-CZ" b="1" dirty="0" smtClean="0"/>
              <a:t>			</a:t>
            </a:r>
          </a:p>
          <a:p>
            <a:pPr>
              <a:buFontTx/>
              <a:buChar char="-"/>
            </a:pPr>
            <a:r>
              <a:rPr lang="cs-CZ" dirty="0" smtClean="0"/>
              <a:t>užívaná část: list a nať					</a:t>
            </a:r>
            <a:r>
              <a:rPr lang="cs-CZ" b="1" dirty="0" smtClean="0"/>
              <a:t>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snižuje vylučování potu</a:t>
            </a:r>
            <a:r>
              <a:rPr lang="cs-CZ" b="1" dirty="0" smtClean="0"/>
              <a:t> </a:t>
            </a:r>
            <a:r>
              <a:rPr lang="cs-CZ" dirty="0" smtClean="0"/>
              <a:t>a podporuje vylučování moči</a:t>
            </a:r>
          </a:p>
          <a:p>
            <a:pPr>
              <a:buFontTx/>
              <a:buChar char="-"/>
            </a:pPr>
            <a:r>
              <a:rPr lang="cs-CZ" dirty="0" smtClean="0"/>
              <a:t>antibioticky</a:t>
            </a:r>
            <a:r>
              <a:rPr lang="cs-CZ" b="1" dirty="0" smtClean="0"/>
              <a:t> </a:t>
            </a:r>
            <a:r>
              <a:rPr lang="cs-CZ" dirty="0" smtClean="0"/>
              <a:t>působí na široké spektrum mikrobů</a:t>
            </a:r>
          </a:p>
          <a:p>
            <a:pPr>
              <a:buFontTx/>
              <a:buChar char="-"/>
            </a:pPr>
            <a:r>
              <a:rPr lang="cs-CZ" dirty="0" smtClean="0"/>
              <a:t>zlepšuje činnost nervové soustavy, bystří smysly a paměť, tlumí</a:t>
            </a:r>
            <a:r>
              <a:rPr lang="cs-CZ" b="1" dirty="0" smtClean="0"/>
              <a:t> </a:t>
            </a:r>
            <a:r>
              <a:rPr lang="cs-CZ" dirty="0" smtClean="0"/>
              <a:t>stařecký třes, má uklidňující účinky na náš organismus</a:t>
            </a:r>
          </a:p>
          <a:p>
            <a:pPr>
              <a:buFontTx/>
              <a:buChar char="-"/>
            </a:pPr>
            <a:r>
              <a:rPr lang="cs-CZ" dirty="0" smtClean="0"/>
              <a:t>u kojících žen snižuje nadměrnou tvorbu mateřského mléka, či vede k úplnému zastavení laktačního procesu. </a:t>
            </a:r>
          </a:p>
          <a:p>
            <a:pPr>
              <a:buFontTx/>
              <a:buChar char="-"/>
            </a:pPr>
            <a:r>
              <a:rPr lang="cs-CZ" dirty="0" smtClean="0"/>
              <a:t>výplachy odvarem - při zánětu dásní, </a:t>
            </a:r>
            <a:r>
              <a:rPr lang="cs-CZ" dirty="0" err="1" smtClean="0"/>
              <a:t>aftech</a:t>
            </a:r>
            <a:r>
              <a:rPr lang="cs-CZ" dirty="0" smtClean="0"/>
              <a:t>, otocích v dutině ústní a bolestech v krku</a:t>
            </a:r>
            <a:r>
              <a:rPr lang="cs-CZ" b="1" dirty="0" smtClean="0"/>
              <a:t>,</a:t>
            </a:r>
            <a:r>
              <a:rPr lang="cs-CZ" dirty="0" smtClean="0"/>
              <a:t> zejména u angíny. Po vytržení zubu vyplachujeme ústní dutinu odvarem ze šalvěje, čímž dosáhneme toho, že rána se rychle zahojí a nebude hnisat. </a:t>
            </a:r>
          </a:p>
          <a:p>
            <a:pPr>
              <a:buFontTx/>
              <a:buChar char="-"/>
            </a:pPr>
            <a:r>
              <a:rPr lang="cs-CZ" dirty="0" smtClean="0"/>
              <a:t>výtažky ze šalvěje se přidávají do ústních vod a past na zuby, podporují léčbu zánětů v ústní dutině a zároveň potlačují nepříjemný zápach z úst</a:t>
            </a:r>
          </a:p>
          <a:p>
            <a:pPr>
              <a:buFontTx/>
              <a:buChar char="-"/>
            </a:pPr>
            <a:r>
              <a:rPr lang="cs-CZ" dirty="0" smtClean="0"/>
              <a:t>není vhodná k dlouhodobému užívání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cs-CZ" u="sng" dirty="0" smtClean="0"/>
              <a:t>Saponiny</a:t>
            </a:r>
            <a:r>
              <a:rPr lang="cs-CZ" dirty="0" smtClean="0"/>
              <a:t>-ve větším množství způsobují rozklad červených krvinek</a:t>
            </a:r>
          </a:p>
          <a:p>
            <a:pPr lvl="0">
              <a:buFontTx/>
              <a:buChar char="-"/>
            </a:pPr>
            <a:r>
              <a:rPr lang="cs-CZ" dirty="0" smtClean="0"/>
              <a:t>mají příznivý vliv na vykašlávání a trávení, prokázané  účinky jsou močopudnost, pojímavost a antimikrobiální účinky</a:t>
            </a:r>
          </a:p>
          <a:p>
            <a:pPr lvl="0">
              <a:buFontTx/>
              <a:buChar char="-"/>
            </a:pPr>
            <a:r>
              <a:rPr lang="cs-CZ" dirty="0" smtClean="0"/>
              <a:t>vyskytují se v divizně, lékořici, prvosence a bříze.</a:t>
            </a:r>
          </a:p>
          <a:p>
            <a:pPr lvl="0">
              <a:buNone/>
            </a:pPr>
            <a:r>
              <a:rPr lang="cs-CZ" u="sng" dirty="0" smtClean="0"/>
              <a:t>Hořčiny</a:t>
            </a:r>
            <a:r>
              <a:rPr lang="cs-CZ" dirty="0" smtClean="0"/>
              <a:t>- látky hořké chuti, dráždí chuťové buňky a podporují činnost trávicího traktu a žláz s vnitřní sekrecí</a:t>
            </a:r>
          </a:p>
          <a:p>
            <a:pPr lvl="0">
              <a:buFontTx/>
              <a:buChar char="-"/>
            </a:pPr>
            <a:r>
              <a:rPr lang="cs-CZ" dirty="0" smtClean="0"/>
              <a:t>využívají se ve formě čajů, tinktur a extraktů</a:t>
            </a:r>
          </a:p>
          <a:p>
            <a:pPr lvl="0">
              <a:buNone/>
            </a:pPr>
            <a:r>
              <a:rPr lang="cs-CZ" dirty="0" smtClean="0"/>
              <a:t> -   výskyt : pampeliška, pelyněk, hořec a zeměžluč</a:t>
            </a:r>
          </a:p>
          <a:p>
            <a:pPr lvl="0">
              <a:buNone/>
            </a:pPr>
            <a:r>
              <a:rPr lang="cs-CZ" u="sng" dirty="0" err="1" smtClean="0"/>
              <a:t>Sytoncidy</a:t>
            </a:r>
            <a:r>
              <a:rPr lang="cs-CZ" dirty="0" smtClean="0"/>
              <a:t>- jsou to rostlinná antibiotika, působí proti bakteriím, virům a plísním</a:t>
            </a:r>
          </a:p>
          <a:p>
            <a:pPr lvl="0">
              <a:buFontTx/>
              <a:buChar char="-"/>
            </a:pPr>
            <a:r>
              <a:rPr lang="cs-CZ" dirty="0" smtClean="0"/>
              <a:t>některé rostliny s těmito látkami snižují obsah cukru v krvi</a:t>
            </a:r>
          </a:p>
          <a:p>
            <a:pPr lvl="0">
              <a:buFontTx/>
              <a:buChar char="-"/>
            </a:pPr>
            <a:r>
              <a:rPr lang="cs-CZ" dirty="0" smtClean="0"/>
              <a:t>vyskytují  se v jeřabinách, brusinkách, česneku a třezalce.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C:\Users\Ance\Desktop\herbar\salvej lekars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126390" cy="581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Třezalka tečkovaná (</a:t>
            </a:r>
            <a:r>
              <a:rPr lang="cs-CZ" b="1" dirty="0" err="1" smtClean="0"/>
              <a:t>Hypericum</a:t>
            </a:r>
            <a:r>
              <a:rPr lang="cs-CZ" b="1" dirty="0" smtClean="0"/>
              <a:t> </a:t>
            </a:r>
            <a:r>
              <a:rPr lang="cs-CZ" b="1" dirty="0" err="1" smtClean="0"/>
              <a:t>perforatum</a:t>
            </a:r>
            <a:r>
              <a:rPr lang="cs-CZ" b="1" dirty="0" smtClean="0"/>
              <a:t>)</a:t>
            </a:r>
          </a:p>
          <a:p>
            <a:pPr>
              <a:buFontTx/>
              <a:buChar char="-"/>
            </a:pPr>
            <a:r>
              <a:rPr lang="cs-CZ" sz="2200" dirty="0" smtClean="0"/>
              <a:t>užívaná část: květ nebo kvetoucí nať</a:t>
            </a:r>
            <a:r>
              <a:rPr lang="cs-CZ" sz="2200" b="1" dirty="0" smtClean="0"/>
              <a:t>		</a:t>
            </a:r>
            <a:endParaRPr lang="cs-CZ" sz="2200" dirty="0" smtClean="0"/>
          </a:p>
          <a:p>
            <a:pPr>
              <a:buFontTx/>
              <a:buChar char="-"/>
            </a:pPr>
            <a:r>
              <a:rPr lang="cs-CZ" sz="2200" dirty="0" smtClean="0"/>
              <a:t>čistí krev a podporuje látkovou výměnu</a:t>
            </a:r>
            <a:r>
              <a:rPr lang="cs-CZ" sz="2200" b="1" dirty="0" smtClean="0"/>
              <a:t> </a:t>
            </a:r>
            <a:endParaRPr lang="cs-CZ" sz="2200" dirty="0" smtClean="0"/>
          </a:p>
          <a:p>
            <a:pPr>
              <a:buFontTx/>
              <a:buChar char="-"/>
            </a:pPr>
            <a:r>
              <a:rPr lang="cs-CZ" sz="2200" dirty="0" smtClean="0"/>
              <a:t>silné protizánětlivé účinky, obsahuje složky s protivirovým působením a látky posilující nervový systém - je silným a účinným přírodním prostředkem proti depresím, </a:t>
            </a:r>
            <a:r>
              <a:rPr lang="cs-CZ" sz="2200" dirty="0" err="1" smtClean="0"/>
              <a:t>fóbiím</a:t>
            </a:r>
            <a:r>
              <a:rPr lang="cs-CZ" sz="2200" dirty="0" smtClean="0"/>
              <a:t> a syndromu chronické únavy</a:t>
            </a:r>
          </a:p>
          <a:p>
            <a:pPr>
              <a:buFontTx/>
              <a:buChar char="-"/>
            </a:pPr>
            <a:r>
              <a:rPr lang="cs-CZ" sz="2200" b="1" dirty="0" smtClean="0"/>
              <a:t> </a:t>
            </a:r>
            <a:r>
              <a:rPr lang="cs-CZ" sz="2200" dirty="0" smtClean="0"/>
              <a:t>pomáhá při melancholii, nespavosti, neurózách, migrénách a při nervové vyčerpanosti</a:t>
            </a:r>
          </a:p>
          <a:p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C:\Users\Ance\Desktop\herbar\trezalka teckov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900005" cy="579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600" b="1" dirty="0" smtClean="0"/>
              <a:t>Tymián obecný (</a:t>
            </a:r>
            <a:r>
              <a:rPr lang="cs-CZ" sz="4600" b="1" dirty="0" err="1" smtClean="0"/>
              <a:t>Thymus</a:t>
            </a:r>
            <a:r>
              <a:rPr lang="cs-CZ" sz="4600" b="1" dirty="0" smtClean="0"/>
              <a:t> </a:t>
            </a:r>
            <a:r>
              <a:rPr lang="cs-CZ" sz="4600" b="1" dirty="0" err="1" smtClean="0"/>
              <a:t>vulgaris</a:t>
            </a:r>
            <a:r>
              <a:rPr lang="cs-CZ" sz="4600" b="1" dirty="0" smtClean="0"/>
              <a:t>)</a:t>
            </a:r>
            <a:r>
              <a:rPr lang="cs-CZ" sz="4600" dirty="0" smtClean="0"/>
              <a:t> </a:t>
            </a:r>
            <a:endParaRPr lang="cs-CZ" sz="4600" b="1" dirty="0" smtClean="0"/>
          </a:p>
          <a:p>
            <a:pPr>
              <a:buFontTx/>
              <a:buChar char="-"/>
            </a:pPr>
            <a:r>
              <a:rPr lang="cs-CZ" dirty="0" smtClean="0"/>
              <a:t>užívaná část:  nať, kvetoucí nať				</a:t>
            </a:r>
          </a:p>
          <a:p>
            <a:pPr>
              <a:buFontTx/>
              <a:buChar char="-"/>
            </a:pPr>
            <a:r>
              <a:rPr lang="cs-CZ" dirty="0" smtClean="0"/>
              <a:t>jedno z nejsilnějších rostlinných antibiotik má antiseptické a desinfekční účinky </a:t>
            </a:r>
            <a:r>
              <a:rPr lang="cs-CZ" b="1" dirty="0" smtClean="0"/>
              <a:t>-</a:t>
            </a:r>
            <a:r>
              <a:rPr lang="cs-CZ" dirty="0" smtClean="0"/>
              <a:t> při nemocech z</a:t>
            </a:r>
            <a:r>
              <a:rPr lang="cs-CZ" b="1" dirty="0" smtClean="0"/>
              <a:t> </a:t>
            </a:r>
            <a:r>
              <a:rPr lang="cs-CZ" dirty="0" smtClean="0"/>
              <a:t>nachlazení, zánětech dýchacích cest a pro trávicí ústrojí </a:t>
            </a:r>
          </a:p>
          <a:p>
            <a:pPr>
              <a:buFontTx/>
              <a:buChar char="-"/>
            </a:pPr>
            <a:r>
              <a:rPr lang="cs-CZ" dirty="0" smtClean="0"/>
              <a:t>usnadňuje vykašlávání hlenů</a:t>
            </a:r>
            <a:r>
              <a:rPr lang="cs-CZ" b="1" dirty="0" smtClean="0"/>
              <a:t>, </a:t>
            </a:r>
            <a:r>
              <a:rPr lang="cs-CZ" dirty="0" smtClean="0"/>
              <a:t>působí proti křečím, střevním parazitům i plísním</a:t>
            </a:r>
            <a:r>
              <a:rPr lang="cs-CZ" b="1" dirty="0" smtClean="0"/>
              <a:t>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povzbuzuje organismus fyzicky i psychicky, ovlivňuje krevní oběh ve vlásečnicích a posiluje nervový systém </a:t>
            </a:r>
          </a:p>
          <a:p>
            <a:pPr>
              <a:buFontTx/>
              <a:buChar char="-"/>
            </a:pPr>
            <a:r>
              <a:rPr lang="cs-CZ" dirty="0" smtClean="0"/>
              <a:t>dodavatele železa</a:t>
            </a:r>
            <a:r>
              <a:rPr lang="cs-CZ" b="1" dirty="0" smtClean="0"/>
              <a:t> -</a:t>
            </a:r>
            <a:r>
              <a:rPr lang="cs-CZ" dirty="0" smtClean="0"/>
              <a:t> podporuje tvorbu červených krvinek</a:t>
            </a:r>
          </a:p>
          <a:p>
            <a:pPr>
              <a:buFontTx/>
              <a:buChar char="-"/>
            </a:pPr>
            <a:r>
              <a:rPr lang="cs-CZ" dirty="0" smtClean="0"/>
              <a:t>zevně - k horkým koupelím rukou či nohou, které působí protirevmaticky, celkově zlepšují metabolismus a pomáhají při únavě končetin. Vhodný na špatně se hojící nebo zhnisané rány, vředy a proleženiny. </a:t>
            </a:r>
          </a:p>
          <a:p>
            <a:pPr>
              <a:buFontTx/>
              <a:buChar char="-"/>
            </a:pPr>
            <a:r>
              <a:rPr lang="cs-CZ" dirty="0" smtClean="0"/>
              <a:t>v zubním lékařství, při výrobě past a ústních vod je tymián výborným prostředkem na zanícené dásně, po vytržení zubu a pro svěží dech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56997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Spojte správně </a:t>
            </a:r>
            <a:r>
              <a:rPr lang="cs-CZ" u="sng" dirty="0" smtClean="0"/>
              <a:t>lidový</a:t>
            </a:r>
            <a:r>
              <a:rPr lang="cs-CZ" dirty="0" smtClean="0"/>
              <a:t> a                   </a:t>
            </a:r>
            <a:r>
              <a:rPr lang="cs-CZ" u="sng" dirty="0" smtClean="0"/>
              <a:t>botanický</a:t>
            </a:r>
            <a:r>
              <a:rPr lang="cs-CZ" dirty="0" smtClean="0"/>
              <a:t> název: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83264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sz="9800" dirty="0" smtClean="0"/>
              <a:t>myší ouško (</a:t>
            </a:r>
            <a:r>
              <a:rPr lang="cs-CZ" sz="9800" dirty="0" err="1" smtClean="0"/>
              <a:t>ránocel</a:t>
            </a:r>
            <a:r>
              <a:rPr lang="cs-CZ" sz="9800" dirty="0" smtClean="0"/>
              <a:t>)                        prvosenka</a:t>
            </a:r>
          </a:p>
          <a:p>
            <a:r>
              <a:rPr lang="cs-CZ" sz="9800" dirty="0" smtClean="0"/>
              <a:t>cikorka                                                heřmánek</a:t>
            </a:r>
          </a:p>
          <a:p>
            <a:r>
              <a:rPr lang="cs-CZ" sz="9800" dirty="0" smtClean="0"/>
              <a:t>Petrova hůl	                                  bazalka</a:t>
            </a:r>
          </a:p>
          <a:p>
            <a:r>
              <a:rPr lang="cs-CZ" sz="9800" dirty="0" smtClean="0"/>
              <a:t>žahavka                                              máta</a:t>
            </a:r>
          </a:p>
          <a:p>
            <a:r>
              <a:rPr lang="cs-CZ" sz="9800" dirty="0" smtClean="0"/>
              <a:t>německý pepř                                   jitrocel                           </a:t>
            </a:r>
          </a:p>
          <a:p>
            <a:r>
              <a:rPr lang="cs-CZ" sz="9800" dirty="0" smtClean="0"/>
              <a:t>kamilky                                               meduňka     </a:t>
            </a:r>
          </a:p>
          <a:p>
            <a:r>
              <a:rPr lang="cs-CZ" sz="9800" dirty="0" smtClean="0"/>
              <a:t>melisa                                                 kopřiva</a:t>
            </a:r>
          </a:p>
          <a:p>
            <a:r>
              <a:rPr lang="cs-CZ" sz="9800" dirty="0" err="1" smtClean="0"/>
              <a:t>fefrminc</a:t>
            </a:r>
            <a:r>
              <a:rPr lang="cs-CZ" sz="9800" dirty="0" smtClean="0"/>
              <a:t>	                                            přeslička</a:t>
            </a:r>
          </a:p>
          <a:p>
            <a:r>
              <a:rPr lang="cs-CZ" sz="9800" dirty="0" smtClean="0"/>
              <a:t>petrklíč	                                            divizna</a:t>
            </a:r>
          </a:p>
          <a:p>
            <a:r>
              <a:rPr lang="cs-CZ" sz="9800" dirty="0" err="1" smtClean="0"/>
              <a:t>šmirglová</a:t>
            </a:r>
            <a:r>
              <a:rPr lang="cs-CZ" sz="9800" dirty="0" smtClean="0"/>
              <a:t> tráva	                        čekanka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Správné odpovědi: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myší ouško – jitrocel</a:t>
            </a:r>
          </a:p>
          <a:p>
            <a:r>
              <a:rPr lang="cs-CZ" dirty="0" smtClean="0"/>
              <a:t>cikorka – čekanka</a:t>
            </a:r>
          </a:p>
          <a:p>
            <a:r>
              <a:rPr lang="cs-CZ" dirty="0" smtClean="0"/>
              <a:t>Petrova hůl – divizna</a:t>
            </a:r>
          </a:p>
          <a:p>
            <a:r>
              <a:rPr lang="cs-CZ" dirty="0" smtClean="0"/>
              <a:t>žahavka – kopřiva</a:t>
            </a:r>
          </a:p>
          <a:p>
            <a:r>
              <a:rPr lang="cs-CZ" dirty="0" smtClean="0"/>
              <a:t>německý pepř – bazalka</a:t>
            </a:r>
          </a:p>
          <a:p>
            <a:r>
              <a:rPr lang="cs-CZ" dirty="0" smtClean="0"/>
              <a:t>kamilky – heřmánek</a:t>
            </a:r>
          </a:p>
          <a:p>
            <a:r>
              <a:rPr lang="cs-CZ" dirty="0" smtClean="0"/>
              <a:t>melisa – meduňka</a:t>
            </a:r>
          </a:p>
          <a:p>
            <a:r>
              <a:rPr lang="cs-CZ" dirty="0" err="1" smtClean="0"/>
              <a:t>fefrminc</a:t>
            </a:r>
            <a:r>
              <a:rPr lang="cs-CZ" dirty="0" smtClean="0"/>
              <a:t> – máta</a:t>
            </a:r>
          </a:p>
          <a:p>
            <a:r>
              <a:rPr lang="cs-CZ" dirty="0" smtClean="0"/>
              <a:t>petrklíč – prvosenka </a:t>
            </a:r>
          </a:p>
          <a:p>
            <a:r>
              <a:rPr lang="cs-CZ" dirty="0" err="1" smtClean="0"/>
              <a:t>šmirglová</a:t>
            </a:r>
            <a:r>
              <a:rPr lang="cs-CZ" dirty="0" smtClean="0"/>
              <a:t> tráva - přeslička 								      								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u="sng" dirty="0" smtClean="0"/>
              <a:t>Příprava bylin k použití</a:t>
            </a:r>
            <a:endParaRPr lang="cs-CZ" sz="36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1. Čaj</a:t>
            </a:r>
            <a:endParaRPr lang="cs-CZ" dirty="0" smtClean="0"/>
          </a:p>
          <a:p>
            <a:r>
              <a:rPr lang="cs-CZ" dirty="0" smtClean="0"/>
              <a:t>Čaj je rostlinný výluh připravený za tepla a patří k nejjednodušším způsobům jejich využití. Bylinky přelijeme vodou, která právě přešla varem, nádobu zakryjeme a necháme 10 - 15 minut vyluhovat.</a:t>
            </a:r>
            <a:br>
              <a:rPr lang="cs-CZ" dirty="0" smtClean="0"/>
            </a:br>
            <a:r>
              <a:rPr lang="cs-CZ" dirty="0" smtClean="0"/>
              <a:t>Dávkujeme zhruba 1 </a:t>
            </a:r>
            <a:r>
              <a:rPr lang="cs-CZ" dirty="0" err="1" smtClean="0"/>
              <a:t>pol</a:t>
            </a:r>
            <a:r>
              <a:rPr lang="cs-CZ" dirty="0" smtClean="0"/>
              <a:t>. lžíci sušených bylinek na 1/4 litru vody.</a:t>
            </a:r>
          </a:p>
          <a:p>
            <a:pPr>
              <a:buNone/>
            </a:pPr>
            <a:r>
              <a:rPr lang="cs-CZ" b="1" dirty="0" smtClean="0"/>
              <a:t>2. Odvar</a:t>
            </a:r>
            <a:endParaRPr lang="cs-CZ" dirty="0" smtClean="0"/>
          </a:p>
          <a:p>
            <a:r>
              <a:rPr lang="cs-CZ" dirty="0" smtClean="0"/>
              <a:t>Odvarem rozumíme naložení bylin do studené vody, kterou přivedeme k varu, asi 10 min. vaříme, potom odvar odstavíme, ale ještě 10 - 15 min. jej necháme ustát a až potom scedíme.</a:t>
            </a:r>
          </a:p>
          <a:p>
            <a:pPr>
              <a:buNone/>
            </a:pPr>
            <a:r>
              <a:rPr lang="cs-CZ" b="1" dirty="0" smtClean="0"/>
              <a:t>3. Výluh</a:t>
            </a:r>
            <a:endParaRPr lang="cs-CZ" dirty="0" smtClean="0"/>
          </a:p>
          <a:p>
            <a:r>
              <a:rPr lang="cs-CZ" dirty="0" smtClean="0"/>
              <a:t>Jsou druhy bylin (</a:t>
            </a:r>
            <a:r>
              <a:rPr lang="cs-CZ" i="1" dirty="0" smtClean="0"/>
              <a:t>kozlík lékařský, lněné semínko, kostival lékařský</a:t>
            </a:r>
            <a:r>
              <a:rPr lang="cs-CZ" dirty="0" smtClean="0"/>
              <a:t> apod.), z nichž je vhodnější připravit výluh, než je vystavovat vysokým teplotám, protože obsahují </a:t>
            </a:r>
            <a:r>
              <a:rPr lang="cs-CZ" i="1" dirty="0" smtClean="0"/>
              <a:t>slizy</a:t>
            </a:r>
            <a:r>
              <a:rPr lang="cs-CZ" dirty="0" smtClean="0"/>
              <a:t>, které by se takto zničily.</a:t>
            </a:r>
            <a:br>
              <a:rPr lang="cs-CZ" dirty="0" smtClean="0"/>
            </a:br>
            <a:r>
              <a:rPr lang="cs-CZ" dirty="0" smtClean="0"/>
              <a:t>Výluh neboli </a:t>
            </a:r>
            <a:r>
              <a:rPr lang="cs-CZ" i="1" dirty="0" err="1" smtClean="0"/>
              <a:t>macerát</a:t>
            </a:r>
            <a:r>
              <a:rPr lang="cs-CZ" dirty="0" smtClean="0"/>
              <a:t> </a:t>
            </a:r>
            <a:r>
              <a:rPr lang="cs-CZ" dirty="0" err="1" smtClean="0"/>
              <a:t>připravíta</a:t>
            </a:r>
            <a:r>
              <a:rPr lang="cs-CZ" dirty="0" smtClean="0"/>
              <a:t> tak, že usušené byliny (zhruba 2 polévkové lžíce na 1/2 litru vody) zalijete studenou vodou na dobu 8 - 10 hod. (nejlépe přes noc). Potom výluh sceďte a užívejte studený (i když je možné jej zahřát, ale nejvýše na 30 </a:t>
            </a:r>
            <a:r>
              <a:rPr lang="cs-CZ" dirty="0" err="1" smtClean="0"/>
              <a:t>st.C</a:t>
            </a:r>
            <a:r>
              <a:rPr lang="cs-CZ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4. Tinktura</a:t>
            </a:r>
            <a:endParaRPr lang="cs-CZ" dirty="0" smtClean="0"/>
          </a:p>
          <a:p>
            <a:r>
              <a:rPr lang="cs-CZ" dirty="0" smtClean="0"/>
              <a:t>Tinktura se vyrábí naložením bylinky do lihu v případě, že obsahuje účinné látky nerozpustné ve vodě.</a:t>
            </a:r>
            <a:br>
              <a:rPr lang="cs-CZ" dirty="0" smtClean="0"/>
            </a:br>
            <a:r>
              <a:rPr lang="cs-CZ" dirty="0" err="1" smtClean="0"/>
              <a:t>Tinkuru</a:t>
            </a:r>
            <a:r>
              <a:rPr lang="cs-CZ" dirty="0" smtClean="0"/>
              <a:t> vyrobíme tak, že přelijeme 1 díl byliny 5 díly 60 - 70 % potravinářského lihu, a za občasného protřepání necháme 7 - 14 dní vyluhovat. Potom směs přefiltrujeme přes papírový filtr.</a:t>
            </a:r>
            <a:br>
              <a:rPr lang="cs-CZ" dirty="0" smtClean="0"/>
            </a:br>
            <a:r>
              <a:rPr lang="cs-CZ" dirty="0" smtClean="0"/>
              <a:t>Alkohol obsažený v tinktuře můžeme (například při podávání dětem) odstranit tak, že ji nakapeme (20 - 25 kapek) do horké vody či čaje a necháme vychladnout. Alkohol se tak bezezbytku odpaří.</a:t>
            </a:r>
          </a:p>
          <a:p>
            <a:pPr>
              <a:buNone/>
            </a:pPr>
            <a:r>
              <a:rPr lang="cs-CZ" b="1" dirty="0" smtClean="0"/>
              <a:t>5. Šťávy</a:t>
            </a:r>
            <a:endParaRPr lang="cs-CZ" dirty="0" smtClean="0"/>
          </a:p>
          <a:p>
            <a:r>
              <a:rPr lang="cs-CZ" dirty="0" smtClean="0"/>
              <a:t>Šťávy připravíme z čerstvých bylin jednoduše v odšťavňovači nebo jejich pomletím a následným vylisováním. V chladničce nám potom takto vydrží 2 - 3 dny. Podávají se v množství 20 - 100 ml, 2 - 3x denně. I zde je však užívání individuální, protože kupříkladu mrkvovou šťávu můžeme pít, oproti jiným (třeba petrželové), v jakémkoliv množství - více u jednotlivých bylin.</a:t>
            </a:r>
          </a:p>
          <a:p>
            <a:pPr>
              <a:buNone/>
            </a:pPr>
            <a:r>
              <a:rPr lang="cs-CZ" b="1" dirty="0" smtClean="0"/>
              <a:t>6. Masti</a:t>
            </a:r>
            <a:endParaRPr lang="cs-CZ" dirty="0" smtClean="0"/>
          </a:p>
          <a:p>
            <a:r>
              <a:rPr lang="cs-CZ" dirty="0" smtClean="0"/>
              <a:t>Masti se obvykle připravují vmícháním jemně mletých bylin do masťového základu, kupříkladu do čistého vepřového sádla (to musí být bez jakýchkoliv dalších přísad - sůl, mléko, kmín apod.!).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7. Oleje</a:t>
            </a:r>
            <a:endParaRPr lang="cs-CZ" dirty="0" smtClean="0"/>
          </a:p>
          <a:p>
            <a:r>
              <a:rPr lang="cs-CZ" dirty="0" smtClean="0"/>
              <a:t>Bylinné oleje připravíme vylouhováním bylinek v oleji. Ideální je arašídový, olivový, slunečnicový (označení Extra </a:t>
            </a:r>
            <a:r>
              <a:rPr lang="cs-CZ" dirty="0" err="1" smtClean="0"/>
              <a:t>Virgin</a:t>
            </a:r>
            <a:r>
              <a:rPr lang="cs-CZ" dirty="0" smtClean="0"/>
              <a:t>). Nejobvyklejší je užít 1 díl bylin na 7 dílů oleje, který zahříváme ve vodní lázni asi 1/2 hod., potom necháme vychladnout, nádobu uzavřeme a po 7-denním louhování směs přefiltrujeme. Takto získaný bylinný olej je vhodný pro vnější i vnitřní použití.</a:t>
            </a:r>
          </a:p>
          <a:p>
            <a:pPr>
              <a:buNone/>
            </a:pPr>
            <a:r>
              <a:rPr lang="cs-CZ" b="1" dirty="0" smtClean="0"/>
              <a:t>8. Sirupy</a:t>
            </a:r>
            <a:endParaRPr lang="cs-CZ" dirty="0" smtClean="0"/>
          </a:p>
          <a:p>
            <a:r>
              <a:rPr lang="cs-CZ" dirty="0" smtClean="0"/>
              <a:t>Bylinné sirupy jsou extrakty konzervované nerafinovaným (hnědým nebo třtinovým) cukrem. Ve sklenici prokládáme střídavě vrstvu bylin vrstvou cukru tak dlouho, dokud není plná. Potom ji uzavřeme a dáme na dobu zhruba 6 týdnů do prostředí se stálou teplotou. Po této době hmotu přefiltrujeme a získáme tak velice lahodný a účinný sirup.</a:t>
            </a:r>
          </a:p>
          <a:p>
            <a:pPr>
              <a:buNone/>
            </a:pPr>
            <a:r>
              <a:rPr lang="cs-CZ" b="1" dirty="0" smtClean="0"/>
              <a:t>9. Léčivá vína</a:t>
            </a:r>
            <a:endParaRPr lang="cs-CZ" dirty="0" smtClean="0"/>
          </a:p>
          <a:p>
            <a:r>
              <a:rPr lang="cs-CZ" dirty="0" smtClean="0"/>
              <a:t>Léčivá vína připravíme tak, že příslušné byliny necháme louhovat v červeném nebo bílém víně. Dávkujeme obvykle stejně, jako v případě čaje, výluhu či odvaru. Zhruba po 7 dnech víno scedíme a užíváme 2 - 3x denně v dávkách 50 - 100 ml. Výhodou je rychlý účinek </a:t>
            </a:r>
            <a:r>
              <a:rPr lang="cs-CZ" dirty="0" err="1" smtClean="0"/>
              <a:t>způsbený</a:t>
            </a:r>
            <a:r>
              <a:rPr lang="cs-CZ" dirty="0" smtClean="0"/>
              <a:t> jejich dobrým vstřebáváním.</a:t>
            </a:r>
            <a:br>
              <a:rPr lang="cs-CZ" dirty="0" smtClean="0"/>
            </a:br>
            <a:r>
              <a:rPr lang="cs-CZ" dirty="0" smtClean="0"/>
              <a:t>V případě </a:t>
            </a:r>
            <a:r>
              <a:rPr lang="cs-CZ" dirty="0" err="1" smtClean="0"/>
              <a:t>bílehé</a:t>
            </a:r>
            <a:r>
              <a:rPr lang="cs-CZ" dirty="0" smtClean="0"/>
              <a:t> vína je vhodné použít </a:t>
            </a:r>
            <a:r>
              <a:rPr lang="cs-CZ" dirty="0" err="1" smtClean="0"/>
              <a:t>rylink</a:t>
            </a:r>
            <a:r>
              <a:rPr lang="cs-CZ" dirty="0" smtClean="0"/>
              <a:t>, u červeného vína není odrůda důležitá.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léčivou rostlinu?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C:\Users\Ance\Desktop\herbar\kopriva dvoud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40005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10. Inhalace</a:t>
            </a:r>
            <a:endParaRPr lang="cs-CZ" dirty="0" smtClean="0"/>
          </a:p>
          <a:p>
            <a:r>
              <a:rPr lang="cs-CZ" dirty="0" smtClean="0"/>
              <a:t>Při některých onemocněních, zejména dýchacích cest, jako je astma, bronchitida nebo rýma, je vhodné využít bylinné inhalace. Nejběžnější se tzv. </a:t>
            </a:r>
            <a:r>
              <a:rPr lang="cs-CZ" i="1" dirty="0" smtClean="0"/>
              <a:t>vlhká inhalace</a:t>
            </a:r>
            <a:r>
              <a:rPr lang="cs-CZ" dirty="0" smtClean="0"/>
              <a:t>, kdy do vřelé vody dáme hrst bylin a přes plachetku vdechujeme páry. Ideálními bylinkami pro tento způsob použití jsou: </a:t>
            </a:r>
            <a:r>
              <a:rPr lang="cs-CZ" i="1" dirty="0" smtClean="0"/>
              <a:t>aloe pravá, blahovičník eukalyptový, heřmánek pravý, máta peprná, kustovnice cizí, podběl lékařský, skořicovník lékařský</a:t>
            </a:r>
            <a:r>
              <a:rPr lang="cs-CZ" dirty="0" smtClean="0"/>
              <a:t> a další.</a:t>
            </a:r>
            <a:br>
              <a:rPr lang="cs-CZ" dirty="0" smtClean="0"/>
            </a:br>
            <a:r>
              <a:rPr lang="cs-CZ" dirty="0" smtClean="0"/>
              <a:t>Pokud sneseme vyšší teplotu, může se bylinná směs mírně vařit - pozor na opaření!</a:t>
            </a:r>
          </a:p>
          <a:p>
            <a:pPr>
              <a:buNone/>
            </a:pPr>
            <a:r>
              <a:rPr lang="cs-CZ" b="1" dirty="0" smtClean="0"/>
              <a:t>11. Obklady</a:t>
            </a:r>
          </a:p>
          <a:p>
            <a:r>
              <a:rPr lang="cs-CZ" dirty="0" smtClean="0"/>
              <a:t>Obklady se obvykle zhotovují namočením čistého plátna v bylinném čaji, odvaru či výluhu a jeho přiložením na postižené místo.</a:t>
            </a:r>
            <a:br>
              <a:rPr lang="cs-CZ" dirty="0" smtClean="0"/>
            </a:br>
            <a:r>
              <a:rPr lang="cs-CZ" dirty="0" smtClean="0"/>
              <a:t>Dalším způsobem je přímé obložení postiženého místa omytými a naklepanými čerstvými bylinami (</a:t>
            </a:r>
            <a:r>
              <a:rPr lang="cs-CZ" i="1" dirty="0" smtClean="0"/>
              <a:t>brukev zelná, lopuch větší</a:t>
            </a:r>
            <a:r>
              <a:rPr lang="cs-CZ" dirty="0" smtClean="0"/>
              <a:t>) nebo kašovité obklady připravené buď z bylin samotných nebo pomocí přidané mouky či škrobu (např. z </a:t>
            </a:r>
            <a:r>
              <a:rPr lang="cs-CZ" i="1" dirty="0" smtClean="0"/>
              <a:t>jitrocele kopinatého</a:t>
            </a:r>
            <a:r>
              <a:rPr lang="cs-CZ" dirty="0" smtClean="0"/>
              <a:t> nebo </a:t>
            </a:r>
            <a:r>
              <a:rPr lang="cs-CZ" i="1" dirty="0" smtClean="0"/>
              <a:t>slézu přehlíženého</a:t>
            </a:r>
            <a:r>
              <a:rPr lang="cs-CZ" dirty="0" smtClean="0"/>
              <a:t>).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 b="1" dirty="0" smtClean="0"/>
              <a:t>12. Koupele</a:t>
            </a:r>
            <a:endParaRPr lang="cs-CZ" sz="2200" dirty="0" smtClean="0"/>
          </a:p>
          <a:p>
            <a:r>
              <a:rPr lang="cs-CZ" sz="2200" dirty="0" smtClean="0"/>
              <a:t>Bylinné koupele jsou velice vhodné, protože tělo vstřebává léčivé látky celou svou plochou a účinek může být velice rychlý a to tak, že reakce nemusí být tak úplně příjemná - je dobré s tím počítat.</a:t>
            </a:r>
            <a:br>
              <a:rPr lang="cs-CZ" sz="2200" dirty="0" smtClean="0"/>
            </a:br>
            <a:r>
              <a:rPr lang="cs-CZ" sz="2200" dirty="0" smtClean="0"/>
              <a:t>Ideální je dát potřebné bylinky do plátěného pytlíku a vložit je do napuštěné vody, která by měla mít teplotu lidského těla (cca 37 </a:t>
            </a:r>
            <a:r>
              <a:rPr lang="cs-CZ" sz="2200" dirty="0" err="1" smtClean="0"/>
              <a:t>st.C</a:t>
            </a:r>
            <a:r>
              <a:rPr lang="cs-CZ" sz="2200" dirty="0" smtClean="0"/>
              <a:t>) celá koupel by neměla trvat déle jako 1/2 hodiny.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u="sng" dirty="0" smtClean="0"/>
              <a:t>Hádanka na závěr:</a:t>
            </a:r>
            <a:endParaRPr lang="cs-CZ" sz="32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i="1" dirty="0" smtClean="0"/>
              <a:t>„Mohl bys mi někde sehnat babské ucho?“</a:t>
            </a:r>
            <a:endParaRPr lang="cs-CZ" sz="2400" dirty="0" smtClean="0"/>
          </a:p>
          <a:p>
            <a:pPr>
              <a:buNone/>
            </a:pPr>
            <a:r>
              <a:rPr lang="cs-CZ" sz="2400" i="1" dirty="0" smtClean="0"/>
              <a:t>„Blázníš, to se přece nedá sehnat!“</a:t>
            </a:r>
            <a:endParaRPr lang="cs-CZ" sz="2400" dirty="0" smtClean="0"/>
          </a:p>
          <a:p>
            <a:pPr>
              <a:buNone/>
            </a:pPr>
            <a:r>
              <a:rPr lang="cs-CZ" sz="2400" i="1" dirty="0" smtClean="0"/>
              <a:t>„Když ho seženu, tak tady budu moct zůstat…“</a:t>
            </a:r>
            <a:endParaRPr lang="cs-CZ" sz="24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200" dirty="0" smtClean="0"/>
              <a:t>Film, z něhož jsme </a:t>
            </a:r>
            <a:r>
              <a:rPr lang="cs-CZ" sz="2200" smtClean="0"/>
              <a:t>ukázku </a:t>
            </a:r>
            <a:r>
              <a:rPr lang="cs-CZ" sz="2200" smtClean="0"/>
              <a:t>vybraly, </a:t>
            </a:r>
            <a:r>
              <a:rPr lang="cs-CZ" sz="2200" dirty="0" smtClean="0"/>
              <a:t>pravděpodobně znáte, je to …….. </a:t>
            </a:r>
          </a:p>
          <a:p>
            <a:pPr>
              <a:buNone/>
            </a:pPr>
            <a:r>
              <a:rPr lang="cs-CZ" sz="2200" dirty="0" smtClean="0"/>
              <a:t> </a:t>
            </a:r>
          </a:p>
          <a:p>
            <a:pPr>
              <a:buNone/>
            </a:pPr>
            <a:r>
              <a:rPr lang="cs-CZ" sz="2200" dirty="0" smtClean="0"/>
              <a:t>Víte, proč se dá babské ucho ve skutečnosti snadno sehnat? Jedná se totiž o lidový název byliny …...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2)</a:t>
            </a:r>
            <a:endParaRPr lang="cs-CZ" dirty="0"/>
          </a:p>
        </p:txBody>
      </p:sp>
      <p:pic>
        <p:nvPicPr>
          <p:cNvPr id="2050" name="Picture 2" descr="C:\Users\Ance\Desktop\herbar\sedmikraska chudo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13" y="571500"/>
            <a:ext cx="36861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3)</a:t>
            </a:r>
            <a:endParaRPr lang="cs-CZ" dirty="0"/>
          </a:p>
        </p:txBody>
      </p:sp>
      <p:pic>
        <p:nvPicPr>
          <p:cNvPr id="3074" name="Picture 2" descr="C:\Users\Ance\Desktop\herbar\bez cer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88" y="590550"/>
            <a:ext cx="4162425" cy="5676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1409</Words>
  <Application>Microsoft Office PowerPoint</Application>
  <PresentationFormat>Předvádění na obrazovce (4:3)</PresentationFormat>
  <Paragraphs>324</Paragraphs>
  <Slides>72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3" baseType="lpstr">
      <vt:lpstr>Motiv sady Office</vt:lpstr>
      <vt:lpstr>Léčivé rostliny</vt:lpstr>
      <vt:lpstr>Historie</vt:lpstr>
      <vt:lpstr>Proces výroby léčiv</vt:lpstr>
      <vt:lpstr>Rozdělení rostlin podle obsahu látek</vt:lpstr>
      <vt:lpstr>Snímek 5</vt:lpstr>
      <vt:lpstr>Snímek 6</vt:lpstr>
      <vt:lpstr>Poznáš léčivou rostlinu?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Sbírané části rostlin</vt:lpstr>
      <vt:lpstr>Snímek 23</vt:lpstr>
      <vt:lpstr>Snímek 24</vt:lpstr>
      <vt:lpstr>Druhy léčivých rostlin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Spojte správně lidový a                   botanický název: </vt:lpstr>
      <vt:lpstr>Správné odpovědi:</vt:lpstr>
      <vt:lpstr>Příprava bylin k použití</vt:lpstr>
      <vt:lpstr>Snímek 68</vt:lpstr>
      <vt:lpstr>Snímek 69</vt:lpstr>
      <vt:lpstr>Snímek 70</vt:lpstr>
      <vt:lpstr>Snímek 71</vt:lpstr>
      <vt:lpstr>Hádanka na závěr: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Léčivé rostliny</dc:title>
  <dc:creator>Ance</dc:creator>
  <cp:lastModifiedBy>Ance</cp:lastModifiedBy>
  <cp:revision>23</cp:revision>
  <dcterms:created xsi:type="dcterms:W3CDTF">2010-11-29T17:33:34Z</dcterms:created>
  <dcterms:modified xsi:type="dcterms:W3CDTF">2010-11-30T18:13:23Z</dcterms:modified>
</cp:coreProperties>
</file>