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11D83-AEB4-4628-B399-A9CB1CA89766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BA74-C0F0-4ED3-B52E-3D39AA127D0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5B0E2D-A45C-4B37-A512-357A22227CB1}" type="datetimeFigureOut">
              <a:rPr lang="cs-CZ" smtClean="0"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441FBD-9415-4976-AD0F-4CA4DF3816E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05400" y="3356992"/>
            <a:ext cx="8077200" cy="1673352"/>
          </a:xfrm>
        </p:spPr>
        <p:txBody>
          <a:bodyPr>
            <a:normAutofit/>
          </a:bodyPr>
          <a:lstStyle/>
          <a:p>
            <a:r>
              <a:rPr lang="cs-CZ" sz="6000" dirty="0" smtClean="0"/>
              <a:t>Plazi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077200" cy="1499616"/>
          </a:xfrm>
        </p:spPr>
        <p:txBody>
          <a:bodyPr/>
          <a:lstStyle/>
          <a:p>
            <a:r>
              <a:rPr lang="cs-CZ" dirty="0" smtClean="0"/>
              <a:t>Zuzana Ježková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ŽELVA  ŽLUTOHNĚDÁ</a:t>
            </a:r>
            <a:endParaRPr lang="cs-CZ" dirty="0"/>
          </a:p>
        </p:txBody>
      </p:sp>
      <p:pic>
        <p:nvPicPr>
          <p:cNvPr id="4" name="Obrázek 3" descr="z_herman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703514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ŽELVA SLONÍ</a:t>
            </a:r>
            <a:endParaRPr lang="cs-CZ" dirty="0"/>
          </a:p>
        </p:txBody>
      </p:sp>
      <p:pic>
        <p:nvPicPr>
          <p:cNvPr id="4" name="Obrázek 3" descr="c6d28dcc94_10778933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610597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KARETA  OBROVSKÁ</a:t>
            </a:r>
            <a:endParaRPr lang="cs-CZ" dirty="0"/>
          </a:p>
        </p:txBody>
      </p:sp>
      <p:pic>
        <p:nvPicPr>
          <p:cNvPr id="4" name="Obrázek 3" descr="green-tur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45531"/>
            <a:ext cx="5616624" cy="421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KOŽATKA  VELKÁ</a:t>
            </a:r>
            <a:endParaRPr lang="cs-CZ" dirty="0"/>
          </a:p>
        </p:txBody>
      </p:sp>
      <p:pic>
        <p:nvPicPr>
          <p:cNvPr id="4" name="Obrázek 3" descr="leatherback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48887"/>
            <a:ext cx="5904656" cy="42091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35696" y="6597352"/>
            <a:ext cx="792088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Krokodýlové </a:t>
            </a:r>
            <a:r>
              <a:rPr lang="cs-CZ" sz="1800" dirty="0" smtClean="0"/>
              <a:t>(podtřída)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22336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600" dirty="0" smtClean="0"/>
              <a:t>  obojživelní</a:t>
            </a:r>
          </a:p>
          <a:p>
            <a:pPr>
              <a:buFont typeface="Wingdings" pitchFamily="2" charset="2"/>
              <a:buChar char="q"/>
            </a:pPr>
            <a:r>
              <a:rPr lang="cs-CZ" sz="2600" dirty="0" smtClean="0"/>
              <a:t>  přední končetiny-5 prstů , zadní končetiny – 4 prsty s blánou</a:t>
            </a:r>
          </a:p>
          <a:p>
            <a:pPr>
              <a:buFont typeface="Wingdings" pitchFamily="2" charset="2"/>
              <a:buChar char="q"/>
            </a:pPr>
            <a:r>
              <a:rPr lang="cs-CZ" sz="2600" dirty="0" smtClean="0"/>
              <a:t>  na břiše kostěné destičky</a:t>
            </a:r>
          </a:p>
          <a:p>
            <a:pPr>
              <a:buFont typeface="Wingdings" pitchFamily="2" charset="2"/>
              <a:buChar char="q"/>
            </a:pPr>
            <a:r>
              <a:rPr lang="cs-CZ" sz="2600" dirty="0" smtClean="0"/>
              <a:t>  uzavíratelné nozdry   </a:t>
            </a:r>
          </a:p>
          <a:p>
            <a:pPr>
              <a:buFont typeface="Wingdings" pitchFamily="2" charset="2"/>
              <a:buChar char="q"/>
            </a:pPr>
            <a:r>
              <a:rPr lang="cs-CZ" sz="2600" dirty="0" smtClean="0"/>
              <a:t>  mláďata se proklubávají vaječným zubem</a:t>
            </a:r>
          </a:p>
          <a:p>
            <a:pPr>
              <a:buFont typeface="Wingdings" pitchFamily="2" charset="2"/>
              <a:buChar char="q"/>
            </a:pPr>
            <a:endParaRPr lang="cs-CZ" sz="2600" dirty="0" smtClean="0"/>
          </a:p>
          <a:p>
            <a:pPr>
              <a:buFont typeface="Wingdings" pitchFamily="2" charset="2"/>
              <a:buChar char="q"/>
            </a:pPr>
            <a:endParaRPr lang="cs-CZ" sz="2600" dirty="0" smtClean="0"/>
          </a:p>
          <a:p>
            <a:pPr>
              <a:buFont typeface="Wingdings" pitchFamily="2" charset="2"/>
              <a:buChar char="q"/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ALIGÁTOR SEVEROAMERICKÝ</a:t>
            </a:r>
            <a:endParaRPr lang="cs-CZ" dirty="0"/>
          </a:p>
        </p:txBody>
      </p:sp>
      <p:pic>
        <p:nvPicPr>
          <p:cNvPr id="4" name="Obrázek 3" descr="image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8063733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KROKODÝL NILSKÝ</a:t>
            </a:r>
            <a:endParaRPr lang="cs-CZ" dirty="0"/>
          </a:p>
        </p:txBody>
      </p:sp>
      <p:pic>
        <p:nvPicPr>
          <p:cNvPr id="4" name="Obrázek 3" descr="9c06f740c5_9616835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204864"/>
            <a:ext cx="6204181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GAVIÁL INDICKÝ</a:t>
            </a:r>
            <a:endParaRPr lang="cs-CZ" dirty="0"/>
          </a:p>
        </p:txBody>
      </p:sp>
      <p:pic>
        <p:nvPicPr>
          <p:cNvPr id="4" name="Obrázek 3" descr="125803_4_gavial_ind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636912"/>
            <a:ext cx="6139763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Šupinatí </a:t>
            </a:r>
            <a:r>
              <a:rPr lang="cs-CZ" sz="1800" dirty="0" smtClean="0"/>
              <a:t>(podtřída)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Ještěři (řád)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2708920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>
                <a:solidFill>
                  <a:srgbClr val="FFFF00"/>
                </a:solidFill>
              </a:rPr>
              <a:t>Ještěrky</a:t>
            </a:r>
            <a:r>
              <a:rPr lang="cs-CZ" sz="2200" b="1" u="sng" dirty="0" smtClean="0"/>
              <a:t>:  </a:t>
            </a:r>
            <a:r>
              <a:rPr lang="cs-CZ" sz="2200" b="1" dirty="0" smtClean="0"/>
              <a:t>ještěrka obecná</a:t>
            </a:r>
            <a:endParaRPr lang="cs-CZ" sz="2200" dirty="0" smtClean="0"/>
          </a:p>
          <a:p>
            <a:r>
              <a:rPr lang="cs-CZ" sz="2200" dirty="0" smtClean="0"/>
              <a:t>	     </a:t>
            </a:r>
            <a:r>
              <a:rPr lang="cs-CZ" sz="2200" b="1" dirty="0" smtClean="0"/>
              <a:t>ještěrka živorodá</a:t>
            </a:r>
            <a:endParaRPr lang="cs-CZ" sz="2200" dirty="0" smtClean="0"/>
          </a:p>
          <a:p>
            <a:r>
              <a:rPr lang="cs-CZ" sz="2200" dirty="0" smtClean="0"/>
              <a:t>	     </a:t>
            </a:r>
            <a:r>
              <a:rPr lang="cs-CZ" sz="2200" b="1" dirty="0" smtClean="0"/>
              <a:t>ještěrka zelená</a:t>
            </a:r>
            <a:endParaRPr lang="cs-CZ" sz="2200" dirty="0" smtClean="0"/>
          </a:p>
          <a:p>
            <a:r>
              <a:rPr lang="cs-CZ" sz="2200" dirty="0" smtClean="0"/>
              <a:t>	     </a:t>
            </a:r>
            <a:r>
              <a:rPr lang="cs-CZ" sz="2200" b="1" dirty="0" smtClean="0"/>
              <a:t>ještěrka zední</a:t>
            </a:r>
            <a:endParaRPr lang="cs-CZ" sz="2200" dirty="0" smtClean="0"/>
          </a:p>
          <a:p>
            <a:r>
              <a:rPr lang="cs-CZ" sz="2200" dirty="0" smtClean="0"/>
              <a:t>	     </a:t>
            </a:r>
            <a:r>
              <a:rPr lang="cs-CZ" sz="2200" b="1" dirty="0" smtClean="0"/>
              <a:t>slepýš křehký</a:t>
            </a:r>
          </a:p>
          <a:p>
            <a:r>
              <a:rPr lang="cs-CZ" sz="2200" b="1" u="sng" dirty="0" err="1" smtClean="0">
                <a:solidFill>
                  <a:srgbClr val="FFFF00"/>
                </a:solidFill>
              </a:rPr>
              <a:t>Leguánovití</a:t>
            </a:r>
            <a:r>
              <a:rPr lang="cs-CZ" sz="2200" b="1" u="sng" dirty="0" smtClean="0"/>
              <a:t>:  </a:t>
            </a:r>
            <a:r>
              <a:rPr lang="cs-CZ" sz="2200" dirty="0" smtClean="0"/>
              <a:t> </a:t>
            </a:r>
            <a:r>
              <a:rPr lang="cs-CZ" sz="2200" b="1" dirty="0"/>
              <a:t>leguán </a:t>
            </a:r>
            <a:r>
              <a:rPr lang="cs-CZ" sz="2200" b="1" dirty="0" smtClean="0"/>
              <a:t>mořský</a:t>
            </a:r>
            <a:endParaRPr lang="cs-CZ" sz="2200" dirty="0"/>
          </a:p>
          <a:p>
            <a:r>
              <a:rPr lang="cs-CZ" sz="2200" b="1" u="sng" dirty="0" err="1">
                <a:solidFill>
                  <a:srgbClr val="FFFF00"/>
                </a:solidFill>
              </a:rPr>
              <a:t>Agamovití</a:t>
            </a:r>
            <a:r>
              <a:rPr lang="cs-CZ" sz="2200" dirty="0" smtClean="0"/>
              <a:t>:  </a:t>
            </a:r>
            <a:r>
              <a:rPr lang="cs-CZ" sz="2200" b="1" dirty="0"/>
              <a:t>agama </a:t>
            </a:r>
            <a:r>
              <a:rPr lang="cs-CZ" sz="2200" b="1" dirty="0" smtClean="0"/>
              <a:t>límcová</a:t>
            </a:r>
            <a:endParaRPr lang="cs-CZ" sz="2200" dirty="0"/>
          </a:p>
          <a:p>
            <a:r>
              <a:rPr lang="cs-CZ" sz="2200" b="1" u="sng" dirty="0" err="1">
                <a:solidFill>
                  <a:srgbClr val="FFFF00"/>
                </a:solidFill>
              </a:rPr>
              <a:t>Gekonovití</a:t>
            </a:r>
            <a:r>
              <a:rPr lang="cs-CZ" sz="2200" dirty="0" smtClean="0"/>
              <a:t>:  </a:t>
            </a:r>
            <a:r>
              <a:rPr lang="cs-CZ" sz="2200" b="1" dirty="0"/>
              <a:t>gekon </a:t>
            </a:r>
            <a:r>
              <a:rPr lang="cs-CZ" sz="2200" b="1" dirty="0" smtClean="0"/>
              <a:t>zední</a:t>
            </a:r>
            <a:endParaRPr lang="cs-CZ" sz="2200" dirty="0"/>
          </a:p>
          <a:p>
            <a:r>
              <a:rPr lang="cs-CZ" sz="2200" b="1" u="sng" dirty="0">
                <a:solidFill>
                  <a:srgbClr val="FFFF00"/>
                </a:solidFill>
              </a:rPr>
              <a:t>Varani</a:t>
            </a:r>
            <a:r>
              <a:rPr lang="cs-CZ" sz="2200" dirty="0" smtClean="0"/>
              <a:t>:  </a:t>
            </a:r>
            <a:r>
              <a:rPr lang="cs-CZ" sz="2200" b="1" dirty="0"/>
              <a:t>varan </a:t>
            </a:r>
            <a:r>
              <a:rPr lang="cs-CZ" sz="2200" b="1" dirty="0" smtClean="0"/>
              <a:t>komodský</a:t>
            </a:r>
            <a:endParaRPr lang="cs-CZ" sz="2200" dirty="0"/>
          </a:p>
          <a:p>
            <a:r>
              <a:rPr lang="cs-CZ" sz="2200" b="1" u="sng" dirty="0" err="1">
                <a:solidFill>
                  <a:srgbClr val="FFFF00"/>
                </a:solidFill>
              </a:rPr>
              <a:t>Chameleonovití</a:t>
            </a:r>
            <a:r>
              <a:rPr lang="cs-CZ" sz="2200" dirty="0"/>
              <a:t>: </a:t>
            </a:r>
            <a:r>
              <a:rPr lang="cs-CZ" sz="2200" dirty="0" smtClean="0"/>
              <a:t> </a:t>
            </a:r>
            <a:r>
              <a:rPr lang="cs-CZ" sz="2200" b="1" dirty="0" smtClean="0"/>
              <a:t>chameleon </a:t>
            </a:r>
            <a:r>
              <a:rPr lang="cs-CZ" sz="2200" b="1" dirty="0"/>
              <a:t>obecný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JEŠTĚRKA  OBECNÁ</a:t>
            </a:r>
            <a:endParaRPr lang="cs-CZ" dirty="0"/>
          </a:p>
        </p:txBody>
      </p:sp>
      <p:pic>
        <p:nvPicPr>
          <p:cNvPr id="4" name="Obrázek 3" descr="dd200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610817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13192" cy="1636776"/>
          </a:xfrm>
        </p:spPr>
        <p:txBody>
          <a:bodyPr/>
          <a:lstStyle/>
          <a:p>
            <a:r>
              <a:rPr lang="cs-CZ" dirty="0" smtClean="0"/>
              <a:t>PLAZI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8022336" cy="3528392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cs-CZ" dirty="0" smtClean="0"/>
              <a:t>  </a:t>
            </a:r>
            <a:r>
              <a:rPr lang="cs-CZ" sz="2300" dirty="0" smtClean="0"/>
              <a:t>obratlovci přizpůsobeni k suchozemskému životu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cs-CZ" sz="2300" dirty="0" smtClean="0"/>
              <a:t>  zárodky nepotřebují  k vývoji vodu ( tekutina uvnitř obalů)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cs-CZ" sz="2300" dirty="0" smtClean="0"/>
              <a:t>  vajíčka se vyvíjejí samostatně bez péče rodičů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cs-CZ" sz="2300" dirty="0" smtClean="0"/>
              <a:t>  plazí se vyznačují dokonalým pohybem a  aktivitou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cs-CZ" sz="2300" dirty="0" smtClean="0"/>
              <a:t>  aktivita je závislá na  teplotě okolního </a:t>
            </a:r>
            <a:r>
              <a:rPr lang="cs-CZ" sz="2300" dirty="0" err="1" smtClean="0"/>
              <a:t>protředí</a:t>
            </a:r>
            <a:endParaRPr lang="cs-CZ" sz="2300" dirty="0" smtClean="0"/>
          </a:p>
          <a:p>
            <a:pPr>
              <a:buSzPct val="100000"/>
              <a:buFont typeface="Wingdings" pitchFamily="2" charset="2"/>
              <a:buChar char="q"/>
            </a:pPr>
            <a:r>
              <a:rPr lang="cs-CZ" sz="2300" dirty="0" smtClean="0"/>
              <a:t> </a:t>
            </a:r>
            <a:r>
              <a:rPr lang="cs-CZ" sz="2300" dirty="0" err="1" smtClean="0"/>
              <a:t>amniota</a:t>
            </a:r>
            <a:r>
              <a:rPr lang="cs-CZ" sz="2300" dirty="0" smtClean="0"/>
              <a:t> - zárodečné obaly-amnion, </a:t>
            </a:r>
            <a:r>
              <a:rPr lang="cs-CZ" sz="2300" dirty="0" err="1" smtClean="0"/>
              <a:t>allantois</a:t>
            </a:r>
            <a:r>
              <a:rPr lang="cs-CZ" sz="2300" dirty="0" smtClean="0"/>
              <a:t>, chorion= </a:t>
            </a:r>
            <a:r>
              <a:rPr lang="cs-CZ" sz="2300" dirty="0" err="1" smtClean="0"/>
              <a:t>seroza</a:t>
            </a:r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LEGUÁN MOŘSKÝ</a:t>
            </a:r>
            <a:endParaRPr lang="cs-CZ" dirty="0"/>
          </a:p>
        </p:txBody>
      </p:sp>
      <p:pic>
        <p:nvPicPr>
          <p:cNvPr id="4" name="Obrázek 3" descr="marine-igu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645463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AGAMA LÍMCOVÁ</a:t>
            </a:r>
            <a:endParaRPr lang="cs-CZ" dirty="0"/>
          </a:p>
        </p:txBody>
      </p:sp>
      <p:pic>
        <p:nvPicPr>
          <p:cNvPr id="4" name="Obrázek 3" descr="27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6571124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GEKON ZEDNÍ</a:t>
            </a:r>
            <a:endParaRPr lang="cs-CZ" dirty="0"/>
          </a:p>
        </p:txBody>
      </p:sp>
      <p:pic>
        <p:nvPicPr>
          <p:cNvPr id="4" name="Obrázek 3" descr="tarentola maurita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59465"/>
            <a:ext cx="5998046" cy="449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VARAN KOMODSKÝ</a:t>
            </a:r>
            <a:endParaRPr lang="cs-CZ" dirty="0"/>
          </a:p>
        </p:txBody>
      </p:sp>
      <p:pic>
        <p:nvPicPr>
          <p:cNvPr id="4" name="Obrázek 3" descr="varan_4a1a586f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2636912"/>
            <a:ext cx="6458265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CHAMELEON OBECNÝ</a:t>
            </a:r>
            <a:endParaRPr lang="cs-CZ" dirty="0"/>
          </a:p>
        </p:txBody>
      </p:sp>
      <p:pic>
        <p:nvPicPr>
          <p:cNvPr id="4" name="Obrázek 3" descr="47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5822190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Hadi (řád)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92494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dirty="0" smtClean="0"/>
              <a:t>  pohyb – plazením (někteří plavou ve vodě)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  kořist polykají vcelku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  redukce jedné plíce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  pokožku svlékají vcelku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  rozeklaný jazyk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  někteří mají jedové žlázy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UŽOVKA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708920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 podplamatá</a:t>
            </a:r>
          </a:p>
          <a:p>
            <a:r>
              <a:rPr lang="cs-CZ" sz="2000" dirty="0" smtClean="0"/>
              <a:t>-  stromová</a:t>
            </a:r>
          </a:p>
          <a:p>
            <a:pPr>
              <a:buFontTx/>
              <a:buChar char="-"/>
            </a:pPr>
            <a:r>
              <a:rPr lang="cs-CZ" sz="2000" dirty="0" smtClean="0"/>
              <a:t>  hladká</a:t>
            </a:r>
          </a:p>
          <a:p>
            <a:pPr>
              <a:buFontTx/>
              <a:buChar char="-"/>
            </a:pPr>
            <a:r>
              <a:rPr lang="cs-CZ" sz="2000" dirty="0" smtClean="0"/>
              <a:t>  obojková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 descr="31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653054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013192" cy="1636776"/>
          </a:xfrm>
        </p:spPr>
        <p:txBody>
          <a:bodyPr/>
          <a:lstStyle/>
          <a:p>
            <a:r>
              <a:rPr lang="cs-CZ" dirty="0" smtClean="0"/>
              <a:t>Jedovatí hadi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3645024"/>
            <a:ext cx="5580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zmije obecná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zmije růžkatá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chřestýš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kobra </a:t>
            </a:r>
            <a:r>
              <a:rPr lang="cs-CZ" sz="2000" b="1" dirty="0"/>
              <a:t>indická, </a:t>
            </a:r>
            <a:r>
              <a:rPr lang="cs-CZ" sz="2000" b="1" dirty="0" smtClean="0"/>
              <a:t>africká  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mamba</a:t>
            </a:r>
            <a:r>
              <a:rPr lang="cs-CZ" sz="2000" b="1" dirty="0"/>
              <a:t>, </a:t>
            </a:r>
            <a:r>
              <a:rPr lang="cs-CZ" sz="2000" b="1" dirty="0" smtClean="0"/>
              <a:t>křovinář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vodnář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ZMIJE OBECNÁ</a:t>
            </a:r>
            <a:endParaRPr lang="cs-CZ" dirty="0"/>
          </a:p>
        </p:txBody>
      </p:sp>
      <p:pic>
        <p:nvPicPr>
          <p:cNvPr id="4" name="Obrázek 3" descr="zmije-obecna--vipera-beru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5290707" cy="475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ZMIJE RŮŽKATÁ</a:t>
            </a:r>
            <a:endParaRPr lang="cs-CZ" dirty="0"/>
          </a:p>
        </p:txBody>
      </p:sp>
      <p:pic>
        <p:nvPicPr>
          <p:cNvPr id="4" name="Obrázek 3" descr="vipera-ammodytes-meriodinal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2636912"/>
            <a:ext cx="6231809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394192" cy="1636776"/>
          </a:xfrm>
        </p:spPr>
        <p:txBody>
          <a:bodyPr/>
          <a:lstStyle/>
          <a:p>
            <a:r>
              <a:rPr lang="cs-CZ" dirty="0" smtClean="0"/>
              <a:t>Tři základní tělesné typy plazů: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2780928"/>
            <a:ext cx="8604448" cy="3024336"/>
          </a:xfrm>
        </p:spPr>
        <p:txBody>
          <a:bodyPr>
            <a:normAutofit/>
          </a:bodyPr>
          <a:lstStyle/>
          <a:p>
            <a:pPr marL="457200" indent="-457200"/>
            <a:r>
              <a:rPr lang="cs-CZ" sz="2400" dirty="0" smtClean="0"/>
              <a:t>1. </a:t>
            </a:r>
            <a:r>
              <a:rPr lang="cs-CZ" sz="2400" dirty="0" smtClean="0">
                <a:solidFill>
                  <a:srgbClr val="FFFF00"/>
                </a:solidFill>
              </a:rPr>
              <a:t>Ještěrkovitý</a:t>
            </a:r>
            <a:r>
              <a:rPr lang="cs-CZ" sz="2400" dirty="0" smtClean="0"/>
              <a:t> – protáhlé tělo, 4 pětiprsté končetiny a dlouhý ocas</a:t>
            </a:r>
          </a:p>
          <a:p>
            <a:pPr marL="457200" indent="-457200"/>
            <a:r>
              <a:rPr lang="cs-CZ" sz="2400" dirty="0" smtClean="0"/>
              <a:t>		                 –  ještěrky, haterie, chameleoni, krokodýlové</a:t>
            </a:r>
          </a:p>
          <a:p>
            <a:pPr marL="457200" indent="-457200"/>
            <a:endParaRPr lang="cs-CZ" sz="2400" dirty="0" smtClean="0"/>
          </a:p>
          <a:p>
            <a:pPr marL="457200" indent="-457200"/>
            <a:r>
              <a:rPr lang="cs-CZ" sz="2400" dirty="0" smtClean="0"/>
              <a:t>2</a:t>
            </a:r>
            <a:r>
              <a:rPr lang="cs-CZ" sz="2400" dirty="0" smtClean="0">
                <a:solidFill>
                  <a:srgbClr val="FFFF00"/>
                </a:solidFill>
              </a:rPr>
              <a:t>. Hadovitý </a:t>
            </a:r>
            <a:r>
              <a:rPr lang="cs-CZ" sz="2400" dirty="0" smtClean="0"/>
              <a:t>– bez končetin, hadi a beznohé ještěrky</a:t>
            </a:r>
          </a:p>
          <a:p>
            <a:pPr marL="457200" indent="-457200"/>
            <a:endParaRPr lang="cs-CZ" sz="2400" dirty="0" smtClean="0"/>
          </a:p>
          <a:p>
            <a:pPr marL="457200" indent="-457200"/>
            <a:r>
              <a:rPr lang="cs-CZ" sz="2400" dirty="0" smtClean="0"/>
              <a:t>3. </a:t>
            </a:r>
            <a:r>
              <a:rPr lang="cs-CZ" sz="2400" dirty="0" smtClean="0">
                <a:solidFill>
                  <a:srgbClr val="FFFF00"/>
                </a:solidFill>
              </a:rPr>
              <a:t>Želvovitý</a:t>
            </a:r>
            <a:r>
              <a:rPr lang="cs-CZ" sz="2400" dirty="0" smtClean="0"/>
              <a:t> – dorzoventrálně zploštělé tělo, 2 štíty, želvy</a:t>
            </a:r>
          </a:p>
          <a:p>
            <a:pPr marL="457200" indent="-457200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CHŘESTÝŠ</a:t>
            </a:r>
            <a:endParaRPr lang="cs-CZ" dirty="0"/>
          </a:p>
        </p:txBody>
      </p:sp>
      <p:pic>
        <p:nvPicPr>
          <p:cNvPr id="4" name="Obrázek 3" descr="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890812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KOBRA INDICKÁ</a:t>
            </a:r>
            <a:endParaRPr lang="cs-CZ" dirty="0"/>
          </a:p>
        </p:txBody>
      </p:sp>
      <p:pic>
        <p:nvPicPr>
          <p:cNvPr id="4" name="Obrázek 3" descr="kobra_indi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341" y="2276872"/>
            <a:ext cx="6413579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MAMBA</a:t>
            </a:r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754467"/>
            <a:ext cx="4320480" cy="610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013192" cy="1636776"/>
          </a:xfrm>
        </p:spPr>
        <p:txBody>
          <a:bodyPr/>
          <a:lstStyle/>
          <a:p>
            <a:r>
              <a:rPr lang="cs-CZ" dirty="0" smtClean="0"/>
              <a:t>Hadi škrtiči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707904" y="4077072"/>
            <a:ext cx="8022336" cy="2160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 krajta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hroznýš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anakonda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KRAJTA  KRÁLOVSKÁ</a:t>
            </a:r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2276872"/>
            <a:ext cx="5399977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HROZNÝŠ</a:t>
            </a:r>
            <a:endParaRPr lang="cs-CZ" dirty="0"/>
          </a:p>
        </p:txBody>
      </p:sp>
      <p:pic>
        <p:nvPicPr>
          <p:cNvPr id="4" name="Obrázek 3" descr="hroznýš kr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22104"/>
            <a:ext cx="6181194" cy="46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ANAKONDA</a:t>
            </a:r>
            <a:endParaRPr lang="cs-CZ" dirty="0"/>
          </a:p>
        </p:txBody>
      </p:sp>
      <p:pic>
        <p:nvPicPr>
          <p:cNvPr id="4" name="Obrázek 3" descr="anakonda_v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6672"/>
            <a:ext cx="5487860" cy="640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8022336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stavba těla</a:t>
            </a:r>
            <a:r>
              <a:rPr lang="cs-CZ" dirty="0" smtClean="0">
                <a:solidFill>
                  <a:srgbClr val="FFFF00"/>
                </a:solidFill>
              </a:rPr>
              <a:t>- </a:t>
            </a:r>
            <a:r>
              <a:rPr lang="cs-CZ" dirty="0" smtClean="0"/>
              <a:t>hlava, trup, končetiny, ocas 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tělní pokryv-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kůže- suchá </a:t>
            </a:r>
            <a:r>
              <a:rPr lang="cs-CZ" b="1" dirty="0" smtClean="0"/>
              <a:t>pokožka</a:t>
            </a:r>
            <a:r>
              <a:rPr lang="cs-CZ" dirty="0" smtClean="0"/>
              <a:t> (rohovatí)</a:t>
            </a:r>
          </a:p>
          <a:p>
            <a:r>
              <a:rPr lang="cs-CZ" dirty="0" smtClean="0"/>
              <a:t>-ve </a:t>
            </a:r>
            <a:r>
              <a:rPr lang="cs-CZ" b="1" dirty="0" smtClean="0"/>
              <a:t>škáře</a:t>
            </a:r>
            <a:r>
              <a:rPr lang="cs-CZ" dirty="0" smtClean="0"/>
              <a:t> se tvoří kostěné desky želv a kostěné, břišní desky krokodýlů</a:t>
            </a:r>
          </a:p>
          <a:p>
            <a:r>
              <a:rPr lang="cs-CZ" dirty="0" smtClean="0"/>
              <a:t>-</a:t>
            </a:r>
            <a:r>
              <a:rPr lang="cs-CZ" b="1" dirty="0" smtClean="0"/>
              <a:t>kožní žlázy</a:t>
            </a:r>
            <a:r>
              <a:rPr lang="cs-CZ" dirty="0" smtClean="0"/>
              <a:t> se vyskytují jen výjimečně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</a:rPr>
              <a:t> kostra</a:t>
            </a:r>
            <a:r>
              <a:rPr lang="cs-CZ" dirty="0" smtClean="0">
                <a:solidFill>
                  <a:srgbClr val="FFFF00"/>
                </a:solidFill>
              </a:rPr>
              <a:t>- </a:t>
            </a:r>
            <a:r>
              <a:rPr lang="cs-CZ" dirty="0" smtClean="0"/>
              <a:t>zkostnatělá, vytvořen hrudní koš, </a:t>
            </a:r>
          </a:p>
          <a:p>
            <a:r>
              <a:rPr lang="cs-CZ" b="1" dirty="0" smtClean="0"/>
              <a:t>končetiny</a:t>
            </a:r>
            <a:r>
              <a:rPr lang="cs-CZ" dirty="0" smtClean="0"/>
              <a:t> se prodlužují ( tendence zvednout tělo od země- rychlejší pohyb) </a:t>
            </a:r>
            <a:endParaRPr lang="cs-CZ" b="1" dirty="0" smtClean="0"/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svalstvo</a:t>
            </a:r>
            <a:r>
              <a:rPr lang="cs-CZ" dirty="0" smtClean="0"/>
              <a:t>- porve vytvořena bránice, mezižeberní svalstvo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trávicí s</a:t>
            </a:r>
            <a:r>
              <a:rPr lang="cs-CZ" dirty="0" smtClean="0"/>
              <a:t>.- zuby nerozlišené, jazyk vysunovatelný často rozeklaný, jedové žlázy(hadů) vznikly přeměnou žláz slinných, vydrží hladovět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dýchací s.-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jen plíce, u hadů je jen jedna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9592" y="126876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Charakteristika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8022336" cy="50292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</a:rPr>
              <a:t>vylučovací s</a:t>
            </a:r>
            <a:r>
              <a:rPr lang="cs-CZ" b="1" dirty="0" smtClean="0"/>
              <a:t>.</a:t>
            </a:r>
            <a:r>
              <a:rPr lang="cs-CZ" dirty="0" smtClean="0"/>
              <a:t>- </a:t>
            </a:r>
            <a:r>
              <a:rPr lang="cs-CZ" dirty="0" err="1" smtClean="0"/>
              <a:t>metanefridie</a:t>
            </a:r>
            <a:r>
              <a:rPr lang="cs-CZ" dirty="0" smtClean="0"/>
              <a:t>, močovody ústí do kloaky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</a:rPr>
              <a:t>nervová s.</a:t>
            </a:r>
            <a:r>
              <a:rPr lang="cs-CZ" dirty="0" smtClean="0">
                <a:solidFill>
                  <a:srgbClr val="FFFF00"/>
                </a:solidFill>
              </a:rPr>
              <a:t>- </a:t>
            </a:r>
            <a:r>
              <a:rPr lang="cs-CZ" dirty="0" smtClean="0"/>
              <a:t>hlavní ústředí koncový mozek s druhotnou kůrou mozkovou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</a:rPr>
              <a:t>smyslová s</a:t>
            </a:r>
            <a:r>
              <a:rPr lang="cs-CZ" b="1" dirty="0" smtClean="0"/>
              <a:t>.</a:t>
            </a:r>
            <a:r>
              <a:rPr lang="cs-CZ" dirty="0" smtClean="0"/>
              <a:t>-</a:t>
            </a:r>
            <a:r>
              <a:rPr lang="cs-CZ" b="1" dirty="0" smtClean="0"/>
              <a:t>oči</a:t>
            </a:r>
            <a:r>
              <a:rPr lang="cs-CZ" dirty="0" smtClean="0"/>
              <a:t>- chráněné 2 víčky a mžurkou</a:t>
            </a:r>
          </a:p>
          <a:p>
            <a:r>
              <a:rPr lang="cs-CZ" dirty="0" smtClean="0"/>
              <a:t>	      </a:t>
            </a:r>
            <a:r>
              <a:rPr lang="cs-CZ" b="1" dirty="0" smtClean="0"/>
              <a:t>čich</a:t>
            </a:r>
            <a:r>
              <a:rPr lang="cs-CZ" dirty="0" smtClean="0"/>
              <a:t>-sliznice </a:t>
            </a:r>
            <a:r>
              <a:rPr lang="cs-CZ" b="1" dirty="0" smtClean="0"/>
              <a:t>dutiny nosní</a:t>
            </a:r>
            <a:endParaRPr lang="cs-CZ" dirty="0" smtClean="0"/>
          </a:p>
          <a:p>
            <a:r>
              <a:rPr lang="cs-CZ" b="1" dirty="0" smtClean="0"/>
              <a:t>                        </a:t>
            </a:r>
            <a:r>
              <a:rPr lang="cs-CZ" b="1" dirty="0" err="1" smtClean="0"/>
              <a:t>Jacobsonův</a:t>
            </a:r>
            <a:r>
              <a:rPr lang="cs-CZ" b="1" dirty="0" smtClean="0"/>
              <a:t> orgán</a:t>
            </a:r>
            <a:r>
              <a:rPr lang="cs-CZ" dirty="0" smtClean="0"/>
              <a:t>- rozbor chemických pachů</a:t>
            </a:r>
          </a:p>
          <a:p>
            <a:r>
              <a:rPr lang="cs-CZ" b="1" dirty="0" smtClean="0"/>
              <a:t>                        sluch</a:t>
            </a:r>
            <a:r>
              <a:rPr lang="cs-CZ" dirty="0" smtClean="0"/>
              <a:t>- vnitřní a střední ucho, náznak vnějšího zvukovodu</a:t>
            </a:r>
          </a:p>
          <a:p>
            <a:r>
              <a:rPr lang="cs-CZ" b="1" dirty="0" smtClean="0"/>
              <a:t>                        termoreceptory</a:t>
            </a:r>
            <a:r>
              <a:rPr lang="cs-CZ" dirty="0" smtClean="0"/>
              <a:t>-  orgány vnímající teplotu</a:t>
            </a:r>
          </a:p>
          <a:p>
            <a:r>
              <a:rPr lang="cs-CZ" b="1" dirty="0" smtClean="0"/>
              <a:t>                        hmat </a:t>
            </a:r>
            <a:r>
              <a:rPr lang="cs-CZ" dirty="0" smtClean="0"/>
              <a:t>– v kůži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</a:rPr>
              <a:t>pohlavní s</a:t>
            </a:r>
            <a:r>
              <a:rPr lang="cs-CZ" dirty="0" smtClean="0"/>
              <a:t>. </a:t>
            </a:r>
            <a:r>
              <a:rPr lang="cs-CZ" dirty="0" err="1" smtClean="0"/>
              <a:t>gonochoristi</a:t>
            </a:r>
            <a:r>
              <a:rPr lang="cs-CZ" dirty="0" smtClean="0"/>
              <a:t>, oplození vnitřní,</a:t>
            </a:r>
          </a:p>
          <a:p>
            <a:r>
              <a:rPr lang="cs-CZ" dirty="0" smtClean="0"/>
              <a:t>	</a:t>
            </a:r>
            <a:r>
              <a:rPr lang="cs-CZ" b="1" dirty="0" smtClean="0"/>
              <a:t>oviparie</a:t>
            </a:r>
            <a:r>
              <a:rPr lang="cs-CZ" dirty="0" smtClean="0"/>
              <a:t>, </a:t>
            </a:r>
            <a:r>
              <a:rPr lang="cs-CZ" b="1" dirty="0" err="1" smtClean="0"/>
              <a:t>ovoviviparie</a:t>
            </a:r>
            <a:r>
              <a:rPr lang="cs-CZ" dirty="0" smtClean="0"/>
              <a:t>,</a:t>
            </a:r>
            <a:r>
              <a:rPr lang="cs-CZ" b="1" i="1" dirty="0" smtClean="0"/>
              <a:t>viviparie</a:t>
            </a:r>
            <a:endParaRPr lang="cs-CZ" dirty="0" smtClean="0"/>
          </a:p>
          <a:p>
            <a:r>
              <a:rPr lang="cs-CZ" dirty="0" smtClean="0"/>
              <a:t>	</a:t>
            </a:r>
          </a:p>
          <a:p>
            <a:r>
              <a:rPr lang="cs-CZ" dirty="0" smtClean="0"/>
              <a:t>Rostou celý život, vytváří si teritoria, </a:t>
            </a:r>
          </a:p>
          <a:p>
            <a:endParaRPr lang="cs-CZ" dirty="0" smtClean="0"/>
          </a:p>
          <a:p>
            <a:r>
              <a:rPr lang="cs-CZ" dirty="0" smtClean="0"/>
              <a:t> 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Haterie </a:t>
            </a:r>
            <a:r>
              <a:rPr lang="cs-CZ" sz="1800" dirty="0" smtClean="0"/>
              <a:t>(podtřída)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8022336" cy="685800"/>
          </a:xfrm>
        </p:spPr>
        <p:txBody>
          <a:bodyPr/>
          <a:lstStyle/>
          <a:p>
            <a:r>
              <a:rPr lang="cs-CZ" dirty="0" smtClean="0"/>
              <a:t>HATERIE NOVOZELANDSKÁ </a:t>
            </a:r>
          </a:p>
          <a:p>
            <a:endParaRPr lang="cs-CZ" dirty="0"/>
          </a:p>
        </p:txBody>
      </p:sp>
      <p:pic>
        <p:nvPicPr>
          <p:cNvPr id="4" name="Obrázek 3" descr="hat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6124060" cy="349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</a:t>
            </a:r>
            <a:r>
              <a:rPr lang="cs-CZ" sz="1800" dirty="0" smtClean="0"/>
              <a:t>(podtřída)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8022336" cy="35283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 tělo uzavřené v kostěném krunýři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 hřbetní část krunýře srůstá s částí páteře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 pětiprsté končetiny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 bezzubé zobákovité čelisti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 pod vodou vydrží  90 min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 vodní želvy – dravé, suchozemské- býložravé </a:t>
            </a:r>
          </a:p>
          <a:p>
            <a:endParaRPr lang="cs-CZ" sz="2700" dirty="0" smtClean="0"/>
          </a:p>
          <a:p>
            <a:endParaRPr lang="cs-CZ" sz="2700" dirty="0" smtClean="0"/>
          </a:p>
          <a:p>
            <a:endParaRPr lang="cs-CZ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MATAMATA TŘÁSNITÁ</a:t>
            </a:r>
            <a:endParaRPr lang="cs-CZ" dirty="0"/>
          </a:p>
        </p:txBody>
      </p:sp>
      <p:pic>
        <p:nvPicPr>
          <p:cNvPr id="4" name="Obrázek 3" descr="M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1"/>
            <a:ext cx="6336704" cy="415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ŽELVA BAHENÍ</a:t>
            </a:r>
            <a:endParaRPr lang="cs-CZ" dirty="0"/>
          </a:p>
        </p:txBody>
      </p:sp>
      <p:pic>
        <p:nvPicPr>
          <p:cNvPr id="4" name="Obrázek 3" descr="GLU2d515f_zel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2636912"/>
            <a:ext cx="5628117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</TotalTime>
  <Words>353</Words>
  <Application>Microsoft Office PowerPoint</Application>
  <PresentationFormat>Předvádění na obrazovce (4:3)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Modul</vt:lpstr>
      <vt:lpstr>Plazi</vt:lpstr>
      <vt:lpstr>PLAZI</vt:lpstr>
      <vt:lpstr>Tři základní tělesné typy plazů:</vt:lpstr>
      <vt:lpstr>Snímek 4</vt:lpstr>
      <vt:lpstr>Snímek 5</vt:lpstr>
      <vt:lpstr>Haterie (podtřída)</vt:lpstr>
      <vt:lpstr>Želvy (podtřída)</vt:lpstr>
      <vt:lpstr>Snímek 8</vt:lpstr>
      <vt:lpstr>Snímek 9</vt:lpstr>
      <vt:lpstr>Snímek 10</vt:lpstr>
      <vt:lpstr>Snímek 11</vt:lpstr>
      <vt:lpstr>Snímek 12</vt:lpstr>
      <vt:lpstr>Snímek 13</vt:lpstr>
      <vt:lpstr>Krokodýlové (podtřída)</vt:lpstr>
      <vt:lpstr>Snímek 15</vt:lpstr>
      <vt:lpstr>Snímek 16</vt:lpstr>
      <vt:lpstr>Snímek 17</vt:lpstr>
      <vt:lpstr>Šupinatí (podtřída)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Jedovatí hadi </vt:lpstr>
      <vt:lpstr>Snímek 28</vt:lpstr>
      <vt:lpstr>Snímek 29</vt:lpstr>
      <vt:lpstr>Snímek 30</vt:lpstr>
      <vt:lpstr>Snímek 31</vt:lpstr>
      <vt:lpstr>Snímek 32</vt:lpstr>
      <vt:lpstr>Hadi škrtiči </vt:lpstr>
      <vt:lpstr> 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Plazi</dc:title>
  <dc:creator>Zuza</dc:creator>
  <cp:lastModifiedBy>Zuza</cp:lastModifiedBy>
  <cp:revision>4</cp:revision>
  <dcterms:created xsi:type="dcterms:W3CDTF">2010-12-01T18:11:51Z</dcterms:created>
  <dcterms:modified xsi:type="dcterms:W3CDTF">2010-12-01T18:21:34Z</dcterms:modified>
</cp:coreProperties>
</file>