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599" autoAdjust="0"/>
  </p:normalViewPr>
  <p:slideViewPr>
    <p:cSldViewPr>
      <p:cViewPr varScale="1">
        <p:scale>
          <a:sx n="71" d="100"/>
          <a:sy n="71" d="100"/>
        </p:scale>
        <p:origin x="-48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Michaela Polanská, 385416</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5681D0-618E-485E-A5D9-89387C79A60D}" type="datetimeFigureOut">
              <a:rPr lang="cs-CZ" smtClean="0"/>
              <a:t>19.12.2010</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cs-CZ" smtClean="0"/>
              <a:t>Michaela Polanská, 385416</a:t>
            </a: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EFF801-1D22-477C-8BAA-68C40BFAB402}" type="slidenum">
              <a:rPr lang="cs-CZ" smtClean="0"/>
              <a:t>‹#›</a:t>
            </a:fld>
            <a:endParaRPr lang="cs-CZ"/>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Michaela Polanská, 385416</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616E2F-B244-4688-986E-391EF113C0F0}" type="datetimeFigureOut">
              <a:rPr lang="cs-CZ" smtClean="0"/>
              <a:pPr/>
              <a:t>19.12.2010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cs-CZ" smtClean="0"/>
              <a:t>Michaela Polanská, 385416</a:t>
            </a: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9422C-44EE-4A78-AEA2-E6393CA9B9F6}" type="slidenum">
              <a:rPr lang="cs-CZ" smtClean="0"/>
              <a:pPr/>
              <a:t>‹#›</a:t>
            </a:fld>
            <a:endParaRPr lang="cs-CZ"/>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EC99422C-44EE-4A78-AEA2-E6393CA9B9F6}" type="slidenum">
              <a:rPr lang="cs-CZ" smtClean="0"/>
              <a:pPr/>
              <a:t>1</a:t>
            </a:fld>
            <a:endParaRPr lang="cs-CZ"/>
          </a:p>
        </p:txBody>
      </p:sp>
      <p:sp>
        <p:nvSpPr>
          <p:cNvPr id="6" name="Zástupný symbol pro zápatí 5"/>
          <p:cNvSpPr>
            <a:spLocks noGrp="1"/>
          </p:cNvSpPr>
          <p:nvPr>
            <p:ph type="ftr" sz="quarter" idx="12"/>
          </p:nvPr>
        </p:nvSpPr>
        <p:spPr/>
        <p:txBody>
          <a:bodyPr/>
          <a:lstStyle/>
          <a:p>
            <a:r>
              <a:rPr lang="cs-CZ" smtClean="0"/>
              <a:t>Michaela Polanská, 385416</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CA24F2F2-D7C9-4317-9A75-F98A120C92A9}" type="datetime1">
              <a:rPr lang="cs-CZ" smtClean="0"/>
              <a:t>19.12.2010</a:t>
            </a:fld>
            <a:endParaRPr lang="cs-CZ"/>
          </a:p>
        </p:txBody>
      </p:sp>
      <p:sp>
        <p:nvSpPr>
          <p:cNvPr id="19" name="Zástupný symbol pro zápatí 18"/>
          <p:cNvSpPr>
            <a:spLocks noGrp="1"/>
          </p:cNvSpPr>
          <p:nvPr>
            <p:ph type="ftr" sz="quarter" idx="11"/>
          </p:nvPr>
        </p:nvSpPr>
        <p:spPr/>
        <p:txBody>
          <a:bodyPr/>
          <a:lstStyle/>
          <a:p>
            <a:r>
              <a:rPr lang="cs-CZ" smtClean="0"/>
              <a:t>Michaela Polanská, 385416</a:t>
            </a:r>
            <a:endParaRPr lang="cs-CZ"/>
          </a:p>
        </p:txBody>
      </p:sp>
      <p:sp>
        <p:nvSpPr>
          <p:cNvPr id="27" name="Zástupný symbol pro číslo snímku 26"/>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5AD5974-23C7-4E45-B846-31940E45AB94}" type="datetime1">
              <a:rPr lang="cs-CZ" smtClean="0"/>
              <a:t>19.12.2010</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0488424-50A1-49AB-A494-5D646EEB7DD9}" type="datetime1">
              <a:rPr lang="cs-CZ" smtClean="0"/>
              <a:t>19.12.2010</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AFC08615-8202-4BA7-8835-46B04DE8EBAF}" type="datetime1">
              <a:rPr lang="cs-CZ" smtClean="0"/>
              <a:t>19.12.2010</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2989CB31-A499-4589-8B42-DFB65E17E53B}" type="datetime1">
              <a:rPr lang="cs-CZ" smtClean="0"/>
              <a:t>19.12.2010</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6A6F89A3-213A-49B0-93ED-7A2E1CE93A14}" type="datetime1">
              <a:rPr lang="cs-CZ" smtClean="0"/>
              <a:t>19.12.2010</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FFF1F29A-4558-4E82-9B32-F324B5744642}" type="datetime1">
              <a:rPr lang="cs-CZ" smtClean="0"/>
              <a:t>19.12.2010</a:t>
            </a:fld>
            <a:endParaRPr lang="cs-CZ"/>
          </a:p>
        </p:txBody>
      </p:sp>
      <p:sp>
        <p:nvSpPr>
          <p:cNvPr id="8" name="Zástupný symbol pro zápatí 7"/>
          <p:cNvSpPr>
            <a:spLocks noGrp="1"/>
          </p:cNvSpPr>
          <p:nvPr>
            <p:ph type="ftr" sz="quarter" idx="11"/>
          </p:nvPr>
        </p:nvSpPr>
        <p:spPr/>
        <p:txBody>
          <a:bodyPr/>
          <a:lstStyle/>
          <a:p>
            <a:r>
              <a:rPr lang="cs-CZ" smtClean="0"/>
              <a:t>Michaela Polanská, 385416</a:t>
            </a:r>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F92D7D6C-D561-40B0-A037-2F3477E8F600}" type="datetime1">
              <a:rPr lang="cs-CZ" smtClean="0"/>
              <a:t>19.12.2010</a:t>
            </a:fld>
            <a:endParaRPr lang="cs-CZ"/>
          </a:p>
        </p:txBody>
      </p:sp>
      <p:sp>
        <p:nvSpPr>
          <p:cNvPr id="4" name="Zástupný symbol pro zápatí 3"/>
          <p:cNvSpPr>
            <a:spLocks noGrp="1"/>
          </p:cNvSpPr>
          <p:nvPr>
            <p:ph type="ftr" sz="quarter" idx="11"/>
          </p:nvPr>
        </p:nvSpPr>
        <p:spPr/>
        <p:txBody>
          <a:bodyPr/>
          <a:lstStyle/>
          <a:p>
            <a:r>
              <a:rPr lang="cs-CZ" smtClean="0"/>
              <a:t>Michaela Polanská, 385416</a:t>
            </a:r>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B354546-CF09-4315-AFA3-417867479764}" type="datetime1">
              <a:rPr lang="cs-CZ" smtClean="0"/>
              <a:t>19.12.2010</a:t>
            </a:fld>
            <a:endParaRPr lang="cs-CZ"/>
          </a:p>
        </p:txBody>
      </p:sp>
      <p:sp>
        <p:nvSpPr>
          <p:cNvPr id="3" name="Zástupný symbol pro zápatí 2"/>
          <p:cNvSpPr>
            <a:spLocks noGrp="1"/>
          </p:cNvSpPr>
          <p:nvPr>
            <p:ph type="ftr" sz="quarter" idx="11"/>
          </p:nvPr>
        </p:nvSpPr>
        <p:spPr/>
        <p:txBody>
          <a:bodyPr/>
          <a:lstStyle/>
          <a:p>
            <a:r>
              <a:rPr lang="cs-CZ" smtClean="0"/>
              <a:t>Michaela Polanská, 385416</a:t>
            </a:r>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BB9C2DBE-5791-428E-8256-8474288F738D}" type="datetime1">
              <a:rPr lang="cs-CZ" smtClean="0"/>
              <a:t>19.12.2010</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44B90500-90C1-4680-921A-79BECE2F0683}" type="datetime1">
              <a:rPr lang="cs-CZ" smtClean="0"/>
              <a:t>19.12.2010</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20264769-77EF-4CD0-90DE-F7D7F2D423C4}"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274116-FCF5-4597-A2A5-F76D1845B88C}" type="datetime1">
              <a:rPr lang="cs-CZ" smtClean="0"/>
              <a:t>19.12.2010</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cs-CZ" smtClean="0"/>
              <a:t>Michaela Polanská, 385416</a:t>
            </a: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264769-77EF-4CD0-90DE-F7D7F2D423C4}"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2863045"/>
            <a:ext cx="8272506" cy="1131910"/>
          </a:xfrm>
        </p:spPr>
        <p:style>
          <a:lnRef idx="0">
            <a:schemeClr val="accent3"/>
          </a:lnRef>
          <a:fillRef idx="3">
            <a:schemeClr val="accent3"/>
          </a:fillRef>
          <a:effectRef idx="3">
            <a:schemeClr val="accent3"/>
          </a:effectRef>
          <a:fontRef idx="minor">
            <a:schemeClr val="lt1"/>
          </a:fontRef>
        </p:style>
        <p:txBody>
          <a:bodyPr anchor="ctr"/>
          <a:lstStyle/>
          <a:p>
            <a:pPr algn="ctr"/>
            <a:r>
              <a:rPr lang="cs-CZ" dirty="0" smtClean="0">
                <a:solidFill>
                  <a:schemeClr val="bg1"/>
                </a:solidFill>
              </a:rPr>
              <a:t>Neživá příroda - Minerály</a:t>
            </a:r>
            <a:endParaRPr lang="cs-CZ" dirty="0">
              <a:solidFill>
                <a:schemeClr val="bg1"/>
              </a:solidFill>
            </a:endParaRPr>
          </a:p>
        </p:txBody>
      </p:sp>
      <p:sp>
        <p:nvSpPr>
          <p:cNvPr id="3" name="Zástupný symbol pro číslo snímku 2"/>
          <p:cNvSpPr>
            <a:spLocks noGrp="1"/>
          </p:cNvSpPr>
          <p:nvPr>
            <p:ph type="sldNum" sz="quarter" idx="12"/>
          </p:nvPr>
        </p:nvSpPr>
        <p:spPr/>
        <p:txBody>
          <a:bodyPr/>
          <a:lstStyle/>
          <a:p>
            <a:fld id="{20264769-77EF-4CD0-90DE-F7D7F2D423C4}" type="slidenum">
              <a:rPr lang="cs-CZ" smtClean="0"/>
              <a:pPr/>
              <a:t>1</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Sulfidy</a:t>
            </a:r>
            <a:endParaRPr lang="cs-CZ" dirty="0">
              <a:solidFill>
                <a:schemeClr val="tx1"/>
              </a:solidFill>
            </a:endParaRPr>
          </a:p>
        </p:txBody>
      </p:sp>
      <p:sp>
        <p:nvSpPr>
          <p:cNvPr id="3" name="Zástupný symbol pro obsah 2"/>
          <p:cNvSpPr>
            <a:spLocks noGrp="1"/>
          </p:cNvSpPr>
          <p:nvPr>
            <p:ph idx="1"/>
          </p:nvPr>
        </p:nvSpPr>
        <p:spPr>
          <a:xfrm>
            <a:off x="457200" y="1000108"/>
            <a:ext cx="8229600" cy="5857892"/>
          </a:xfrm>
        </p:spPr>
        <p:txBody>
          <a:bodyPr>
            <a:noAutofit/>
          </a:bodyPr>
          <a:lstStyle/>
          <a:p>
            <a:r>
              <a:rPr lang="cs-CZ" sz="1250" dirty="0" smtClean="0"/>
              <a:t>Příbuzné sloučeniny: selenidy, teluridy,arzenidy, antimonidy a </a:t>
            </a:r>
            <a:r>
              <a:rPr lang="cs-CZ" sz="1250" dirty="0" err="1" smtClean="0"/>
              <a:t>bizmutidy</a:t>
            </a:r>
            <a:endParaRPr lang="cs-CZ" sz="1250" dirty="0" smtClean="0"/>
          </a:p>
          <a:p>
            <a:endParaRPr lang="cs-CZ" sz="1250" dirty="0" smtClean="0"/>
          </a:p>
          <a:p>
            <a:r>
              <a:rPr lang="cs-CZ" sz="1250" dirty="0" smtClean="0"/>
              <a:t>Sulfidy a příbuzné sloučeniny selenu, teluru, arzenu, antimonu a bizmutu představují samostatnou třídu minerálů. Podle vzájemného poměru kovu k dvojmocné síře nebo jiným polokovům se dělí na 4 oddělení. V přírodě jsou však nejrozšířenější sulfidy (sirníky), disulfidy (</a:t>
            </a:r>
            <a:r>
              <a:rPr lang="cs-CZ" sz="1250" dirty="0" err="1" smtClean="0"/>
              <a:t>dvojsirníky</a:t>
            </a:r>
            <a:r>
              <a:rPr lang="cs-CZ" sz="1250" dirty="0" smtClean="0"/>
              <a:t>) a komplexní sulfidy. Chemicky jsou sulfidy soli odvozené od H2S, disulfidy jsou odvozovány od H2S2 a komplexní sulfidy jsou sloučeniny typu </a:t>
            </a:r>
            <a:r>
              <a:rPr lang="cs-CZ" sz="1250" dirty="0" err="1" smtClean="0"/>
              <a:t>AmBnSx</a:t>
            </a:r>
            <a:r>
              <a:rPr lang="cs-CZ" sz="1250" dirty="0" smtClean="0"/>
              <a:t> (A = </a:t>
            </a:r>
            <a:r>
              <a:rPr lang="cs-CZ" sz="1250" dirty="0" err="1" smtClean="0"/>
              <a:t>Ag</a:t>
            </a:r>
            <a:r>
              <a:rPr lang="cs-CZ" sz="1250" dirty="0" smtClean="0"/>
              <a:t>, </a:t>
            </a:r>
            <a:r>
              <a:rPr lang="cs-CZ" sz="1250" dirty="0" err="1" smtClean="0"/>
              <a:t>Cu</a:t>
            </a:r>
            <a:r>
              <a:rPr lang="cs-CZ" sz="1250" dirty="0" smtClean="0"/>
              <a:t>, </a:t>
            </a:r>
            <a:r>
              <a:rPr lang="cs-CZ" sz="1250" dirty="0" err="1" smtClean="0"/>
              <a:t>Pb</a:t>
            </a:r>
            <a:r>
              <a:rPr lang="cs-CZ" sz="1250" dirty="0" smtClean="0"/>
              <a:t>, </a:t>
            </a:r>
            <a:r>
              <a:rPr lang="cs-CZ" sz="1250" dirty="0" err="1" smtClean="0"/>
              <a:t>Sn</a:t>
            </a:r>
            <a:r>
              <a:rPr lang="cs-CZ" sz="1250" dirty="0" smtClean="0"/>
              <a:t>; B = As, </a:t>
            </a:r>
            <a:r>
              <a:rPr lang="cs-CZ" sz="1250" dirty="0" err="1" smtClean="0"/>
              <a:t>Sb</a:t>
            </a:r>
            <a:r>
              <a:rPr lang="cs-CZ" sz="1250" dirty="0" smtClean="0"/>
              <a:t>). V mnohých minerálech této třídy je kromě typického kovu zastoupen jako metaloid As, </a:t>
            </a:r>
            <a:r>
              <a:rPr lang="cs-CZ" sz="1250" dirty="0" err="1" smtClean="0"/>
              <a:t>Bi</a:t>
            </a:r>
            <a:r>
              <a:rPr lang="cs-CZ" sz="1250" dirty="0" smtClean="0"/>
              <a:t>, </a:t>
            </a:r>
            <a:r>
              <a:rPr lang="cs-CZ" sz="1250" dirty="0" err="1" smtClean="0"/>
              <a:t>Sb</a:t>
            </a:r>
            <a:r>
              <a:rPr lang="cs-CZ" sz="1250" dirty="0" smtClean="0"/>
              <a:t>, nebo prvek ze skupiny železa, které mohou vystupovat v roli elektropozitivního nebo </a:t>
            </a:r>
            <a:r>
              <a:rPr lang="cs-CZ" sz="1250" dirty="0" err="1" smtClean="0"/>
              <a:t>elektronegativného</a:t>
            </a:r>
            <a:r>
              <a:rPr lang="cs-CZ" sz="1250" dirty="0" smtClean="0"/>
              <a:t> prvku. Výrazná příbuznost síry s těžkými kovy se projevuje v tom, že s nimi vytváří ve vodě téměř nerozpustné sirné sloučeniny. Naopak, sulfidy lehkých kovů (Ca, K, Mg, Na aj.) nacházíme jen rozpuštěné ve vodách. Sloučeniny lze považovat za soli sirných analogů některých kyslíkatých kyselin (např. kyseliny </a:t>
            </a:r>
            <a:r>
              <a:rPr lang="cs-CZ" sz="1250" dirty="0" err="1" smtClean="0"/>
              <a:t>thioarzenité</a:t>
            </a:r>
            <a:r>
              <a:rPr lang="cs-CZ" sz="1250" dirty="0" smtClean="0"/>
              <a:t> H3AsS3), proto jsou komplexní sulfidy často označovány jako </a:t>
            </a:r>
            <a:r>
              <a:rPr lang="cs-CZ" sz="1250" dirty="0" err="1" smtClean="0"/>
              <a:t>sulfosoli</a:t>
            </a:r>
            <a:r>
              <a:rPr lang="cs-CZ" sz="1250" dirty="0" smtClean="0"/>
              <a:t>.</a:t>
            </a:r>
          </a:p>
          <a:p>
            <a:endParaRPr lang="cs-CZ" sz="1250" dirty="0" smtClean="0"/>
          </a:p>
          <a:p>
            <a:r>
              <a:rPr lang="cs-CZ" sz="1250" dirty="0" smtClean="0"/>
              <a:t>Rentgenometrické výzkumy krystalové struktury potvrzují, že sulfidy se jako iontové sloučeniny velmi odlišují od typických iontů kyslíkatých sloučenin celou řadou charakteristických vlastností a blíží se vlastnostmi spíše k přírodním prvkům než k oxidům a kyslíkatým solím. Ionty S, Se, </a:t>
            </a:r>
            <a:r>
              <a:rPr lang="cs-CZ" sz="1250" dirty="0" err="1" smtClean="0"/>
              <a:t>Te</a:t>
            </a:r>
            <a:r>
              <a:rPr lang="cs-CZ" sz="1250" dirty="0" smtClean="0"/>
              <a:t>, As a </a:t>
            </a:r>
            <a:r>
              <a:rPr lang="cs-CZ" sz="1250" dirty="0" err="1" smtClean="0"/>
              <a:t>Sb</a:t>
            </a:r>
            <a:r>
              <a:rPr lang="cs-CZ" sz="1250" dirty="0" smtClean="0"/>
              <a:t> mají v porovnání s kyslíkem větší poloměry, větší schopnost polarizovat se a vytvářet slabé </a:t>
            </a:r>
            <a:r>
              <a:rPr lang="cs-CZ" sz="1250" dirty="0" err="1" smtClean="0"/>
              <a:t>homopolární</a:t>
            </a:r>
            <a:r>
              <a:rPr lang="cs-CZ" sz="1250" dirty="0" smtClean="0"/>
              <a:t> vazby. Polarizační jevy způsobují, že v krystalových mřížkách elektrony sousedních opačně nabitých iontů dostávají kovový charakter, o čemž svědčí u většiny sulfidů kovový lesk, dobrá elektrická vodivost, vysoká hustota a neprůhlednost.</a:t>
            </a:r>
          </a:p>
          <a:p>
            <a:endParaRPr lang="cs-CZ" sz="1250" dirty="0" smtClean="0"/>
          </a:p>
          <a:p>
            <a:r>
              <a:rPr lang="cs-CZ" sz="1250" dirty="0" smtClean="0"/>
              <a:t>Geochemicky je tato třída jednotná. Naprostá většina jsou typické minerály rudních žil nebo </a:t>
            </a:r>
            <a:r>
              <a:rPr lang="cs-CZ" sz="1250" dirty="0" err="1" smtClean="0"/>
              <a:t>metasomatických</a:t>
            </a:r>
            <a:r>
              <a:rPr lang="cs-CZ" sz="1250" dirty="0" smtClean="0"/>
              <a:t> ložisek, vyloučené z horkých roztoků v puklinách hornin nebo dutinách vápenců po rozpuštění rudním roztokem. Vyloučením z magmatu se tvoří pyrit jako </a:t>
            </a:r>
            <a:r>
              <a:rPr lang="cs-CZ" sz="1250" dirty="0" err="1" smtClean="0"/>
              <a:t>akcesorická</a:t>
            </a:r>
            <a:r>
              <a:rPr lang="cs-CZ" sz="1250" dirty="0" smtClean="0"/>
              <a:t> (přídatná) složka vyvřelin, v bazických vyvřelinách se koncentruje pyrhotin. Na přechodu z pneumatolytické fáze do hydrotermální se někdy vylučuje arzenopyrit, molybdenit a chalkopyrit. Za normální teploty, často biochemickými reakcemi se vylučuje pyrit a markazit, např. v konkrecích v křídových opukách, v jílovitých horninách, koloidní sulfid železa v bahnech lagun. Celkové množství těchto minerálů tvoří asi 0,15 % hmoty zemské kůry. Nejvíce jsou z nich rozšířeny sulfidy, disulfidy a </a:t>
            </a:r>
            <a:r>
              <a:rPr lang="cs-CZ" sz="1250" dirty="0" err="1" smtClean="0"/>
              <a:t>sulfosoli</a:t>
            </a:r>
            <a:r>
              <a:rPr lang="cs-CZ" sz="1250" dirty="0" smtClean="0"/>
              <a:t>, ostatní sloučeniny této třídy jsou vzácné minerály.</a:t>
            </a:r>
            <a:endParaRPr lang="cs-CZ" sz="125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10</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34440"/>
            <a:ext cx="8229600" cy="4389120"/>
          </a:xfrm>
        </p:spPr>
        <p:txBody>
          <a:bodyPr>
            <a:normAutofit fontScale="92500" lnSpcReduction="10000"/>
          </a:bodyPr>
          <a:lstStyle/>
          <a:p>
            <a:r>
              <a:rPr lang="cs-CZ" u="sng" dirty="0" smtClean="0"/>
              <a:t>Třída je tvořena 5 odděleními:</a:t>
            </a:r>
          </a:p>
          <a:p>
            <a:endParaRPr lang="cs-CZ" u="sng" dirty="0" smtClean="0"/>
          </a:p>
          <a:p>
            <a:r>
              <a:rPr lang="cs-CZ" dirty="0" smtClean="0"/>
              <a:t>oddělení A - sulfidy s poměrem kovů k polokovům (K : P) &gt; 1 : </a:t>
            </a:r>
            <a:r>
              <a:rPr lang="cs-CZ" dirty="0" err="1" smtClean="0"/>
              <a:t>1</a:t>
            </a:r>
            <a:endParaRPr lang="cs-CZ" dirty="0" smtClean="0"/>
          </a:p>
          <a:p>
            <a:r>
              <a:rPr lang="cs-CZ" dirty="0" smtClean="0"/>
              <a:t>oddělení B - sulfidy s poměrem kovů k polokovům (K : P) = 1 : </a:t>
            </a:r>
            <a:r>
              <a:rPr lang="cs-CZ" dirty="0" err="1" smtClean="0"/>
              <a:t>1</a:t>
            </a:r>
            <a:endParaRPr lang="cs-CZ" dirty="0" smtClean="0"/>
          </a:p>
          <a:p>
            <a:r>
              <a:rPr lang="cs-CZ" dirty="0" smtClean="0"/>
              <a:t>oddělení C - sulfidy s poměrem kovů k polokovům (K : P) &lt; 1 : </a:t>
            </a:r>
            <a:r>
              <a:rPr lang="cs-CZ" dirty="0" err="1" smtClean="0"/>
              <a:t>1</a:t>
            </a:r>
            <a:endParaRPr lang="cs-CZ" dirty="0" smtClean="0"/>
          </a:p>
          <a:p>
            <a:r>
              <a:rPr lang="cs-CZ" dirty="0" smtClean="0"/>
              <a:t>oddělení D - sulfidy s poměrem kovů k polokovům (K : P) = 1 : 2</a:t>
            </a:r>
          </a:p>
          <a:p>
            <a:r>
              <a:rPr lang="cs-CZ" dirty="0" smtClean="0"/>
              <a:t>oddělení E - komplexní sulfidy</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11</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Oxidy a hydroxidy</a:t>
            </a:r>
            <a:endParaRPr lang="cs-CZ" dirty="0">
              <a:solidFill>
                <a:schemeClr val="tx1"/>
              </a:solidFill>
            </a:endParaRPr>
          </a:p>
        </p:txBody>
      </p:sp>
      <p:sp>
        <p:nvSpPr>
          <p:cNvPr id="3" name="Zástupný symbol pro obsah 2"/>
          <p:cNvSpPr>
            <a:spLocks noGrp="1"/>
          </p:cNvSpPr>
          <p:nvPr>
            <p:ph idx="1"/>
          </p:nvPr>
        </p:nvSpPr>
        <p:spPr>
          <a:xfrm>
            <a:off x="457200" y="928670"/>
            <a:ext cx="8229600" cy="5715040"/>
          </a:xfrm>
        </p:spPr>
        <p:txBody>
          <a:bodyPr>
            <a:noAutofit/>
          </a:bodyPr>
          <a:lstStyle/>
          <a:p>
            <a:r>
              <a:rPr lang="cs-CZ" sz="1250" dirty="0" smtClean="0"/>
              <a:t>Třída oxidů jsou binární sloučeniny kyslíku s kovovými i nekovovými prvky. Jsou bezvodé i vodnaté. Vodnaté mají vodu konstituční (ve vzorci psanou jako hydroxyl OH), krystalovou i koloidně adsorpční (u nekrystalických, tj. amorfních minerálů).</a:t>
            </a:r>
          </a:p>
          <a:p>
            <a:endParaRPr lang="cs-CZ" sz="1250" dirty="0" smtClean="0"/>
          </a:p>
          <a:p>
            <a:r>
              <a:rPr lang="cs-CZ" sz="1250" dirty="0" smtClean="0"/>
              <a:t>Kyslíkaté sloučeniny převládají v zemské kůře (průměrný hmotnostní podíl kyslíku je 49,13 %). Jednoduché sloučeniny s kyslíkem tvoří v různé formě asi 40 prvků. Celkový hmotnostní podíl volných oxidů v litosféře (kromě hydrosféry a atmosféry) činí asi 17 %, z toho připadá jen na SiO2 12,6 % a na oxidy a hydroxidy </a:t>
            </a:r>
            <a:r>
              <a:rPr lang="cs-CZ" sz="1250" dirty="0" err="1" smtClean="0"/>
              <a:t>Fe</a:t>
            </a:r>
            <a:r>
              <a:rPr lang="cs-CZ" sz="1250" dirty="0" smtClean="0"/>
              <a:t> 4 %. Převážná část oxidů a hydroxidů různého složení se soustřeďuje v nejsvrchnějších částech zemské kůry - na styku litosféry s atmosférou. Hloubka, kam proniká volný kyslík v podstatě souhlasí s hladinou podzemní vody.</a:t>
            </a:r>
          </a:p>
          <a:p>
            <a:endParaRPr lang="cs-CZ" sz="1250" dirty="0" smtClean="0"/>
          </a:p>
          <a:p>
            <a:r>
              <a:rPr lang="cs-CZ" sz="1250" dirty="0" smtClean="0"/>
              <a:t>Kůra větrání hornin je spolu s oxidačními zónami rudních ložisek hlavní oblastí chemických reakcí, při kterých vznikají nové minerály, a to převážně oxidy a hydroxidy kovů. Dešťová voda, bohatá na kyslík a oxid uhličitý, prosakováním k hladině podzemní vody postupně ztrácí své oxidační účinky, což se markantně projevuje při oxidaci sulfidů a jim podobných sloučenin, kde jako první stádium vznikají sulfáty, </a:t>
            </a:r>
            <a:r>
              <a:rPr lang="cs-CZ" sz="1250" dirty="0" err="1" smtClean="0"/>
              <a:t>arzenáty</a:t>
            </a:r>
            <a:r>
              <a:rPr lang="cs-CZ" sz="1250" dirty="0" smtClean="0"/>
              <a:t> a jiné soli. Velmi snadno oxidují kyslíkaté sloučeniny obsažené v horninách, které obsahují nějaké kovy s nižším stupněm valence, např. Fe2+, Mn2+, V3+ a jiné. Při oxidaci zvyšují tyto kovy svou valenci, důsledkem čehož se oslabují vazby v krystalových mřížkách. To má za následek úplné rozrušení okysličujících se krystalických látek a vznik nových, ve vodě rozpustných nebo nerozpustných sloučenin.</a:t>
            </a:r>
          </a:p>
          <a:p>
            <a:endParaRPr lang="cs-CZ" sz="1250" dirty="0" smtClean="0"/>
          </a:p>
          <a:p>
            <a:r>
              <a:rPr lang="cs-CZ" sz="1250" dirty="0" smtClean="0"/>
              <a:t>Z nejdůležitějších kationů, které tvoří v přírodě oxidy a hydroxidy, je část z nich (Mg2+, Fe2+, Ni2+, Zn2+, Cu2+) schopná lehce se přenášet v kyselých roztocích a v silně zásaditých prostředích vypadává v podobě krystalických sedimentů, hydroxidů nebo solí. Kationy s vyššími iontovými potenciály (Al3+, Fe3+, Mn4+, Si4+, Ti4+, Sn4+) velmi lehce sedimentují z roztoků v důsledku hydrolýzy solí, zejména v podobě těžko rozpustných hydroxidů (ve spojení s aniony OH). Převážná část hydroxidů vzniká v oxidačních zónách rudních ložisek a v kůře zvětrávání hornin, dále jsou rozšířeny ve vodních pánvích, močálech, jezerech a mořích. Na vzduchu za sucha ztrácejí hydroxidy časem kapilární a adsorbovanou vodu a vytvářejí sloučeniny s obsahem pevně vázaných hydroxylových skupin i bezvodých oxidů (Fe2O3, MnO2 aj.) zejména v oblastech s výrazným kontinentálním klimatem. V krystalových strukturách těchto minerálů s iontovými vazbami bývají kationy vždy obklopeny aniony kyslíku (nebo hydroxylu).</a:t>
            </a:r>
            <a:endParaRPr lang="cs-CZ" sz="125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12</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731034"/>
            <a:ext cx="8229600" cy="5912675"/>
          </a:xfrm>
        </p:spPr>
        <p:txBody>
          <a:bodyPr anchor="ctr">
            <a:normAutofit lnSpcReduction="10000"/>
          </a:bodyPr>
          <a:lstStyle/>
          <a:p>
            <a:pPr algn="ctr">
              <a:buNone/>
            </a:pPr>
            <a:r>
              <a:rPr lang="cs-CZ" b="1" dirty="0" smtClean="0"/>
              <a:t>Oxidy jsou řazeny do oddělení podle stoupající oxidace</a:t>
            </a:r>
          </a:p>
          <a:p>
            <a:r>
              <a:rPr lang="cs-CZ" dirty="0" smtClean="0"/>
              <a:t>1. led H2O a elektropozitivní oxidy s kovy jednomocnými a dvojmocnými</a:t>
            </a:r>
          </a:p>
          <a:p>
            <a:r>
              <a:rPr lang="cs-CZ" dirty="0" smtClean="0"/>
              <a:t>2. podvojné oxidy dvojmocných a trojmocných kovů</a:t>
            </a:r>
          </a:p>
          <a:p>
            <a:r>
              <a:rPr lang="cs-CZ" dirty="0" smtClean="0"/>
              <a:t>3. amfoterní, tj. od případu k případu elektropozitivní nebo elektronegativní, oxidy prvků trojmocných</a:t>
            </a:r>
          </a:p>
          <a:p>
            <a:r>
              <a:rPr lang="cs-CZ" dirty="0" smtClean="0"/>
              <a:t>4. oxidy prvků čtyřmocných kyselého charakteru</a:t>
            </a:r>
          </a:p>
          <a:p>
            <a:pPr algn="ctr">
              <a:buNone/>
            </a:pPr>
            <a:r>
              <a:rPr lang="cs-CZ" b="1" dirty="0" smtClean="0"/>
              <a:t>Třída je tvořena čtyřmi odděleními</a:t>
            </a:r>
          </a:p>
          <a:p>
            <a:r>
              <a:rPr lang="cs-CZ" dirty="0" smtClean="0"/>
              <a:t>oddělení A - sloučeniny K2O a KO</a:t>
            </a:r>
          </a:p>
          <a:p>
            <a:r>
              <a:rPr lang="cs-CZ" dirty="0" smtClean="0"/>
              <a:t>oddělení B - K3O4 a příbuzné sloučeniny</a:t>
            </a:r>
          </a:p>
          <a:p>
            <a:r>
              <a:rPr lang="cs-CZ" dirty="0" smtClean="0"/>
              <a:t>oddělení C - K2O3 a příbuzné sloučeniny</a:t>
            </a:r>
          </a:p>
          <a:p>
            <a:r>
              <a:rPr lang="cs-CZ" dirty="0" smtClean="0"/>
              <a:t>oddělení D - KO2 a příbuzné sloučeniny</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13</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Sulfáty</a:t>
            </a:r>
            <a:endParaRPr lang="cs-CZ" dirty="0">
              <a:solidFill>
                <a:schemeClr val="tx1"/>
              </a:solidFill>
            </a:endParaRPr>
          </a:p>
        </p:txBody>
      </p:sp>
      <p:sp>
        <p:nvSpPr>
          <p:cNvPr id="3" name="Zástupný symbol pro obsah 2"/>
          <p:cNvSpPr>
            <a:spLocks noGrp="1"/>
          </p:cNvSpPr>
          <p:nvPr>
            <p:ph idx="1"/>
          </p:nvPr>
        </p:nvSpPr>
        <p:spPr>
          <a:xfrm>
            <a:off x="457200" y="838192"/>
            <a:ext cx="8229600" cy="5519766"/>
          </a:xfrm>
        </p:spPr>
        <p:txBody>
          <a:bodyPr>
            <a:normAutofit/>
          </a:bodyPr>
          <a:lstStyle/>
          <a:p>
            <a:r>
              <a:rPr lang="cs-CZ" sz="1600" dirty="0" smtClean="0"/>
              <a:t>Krystalizované látky, které tvoří sloučeniny kovů s aniony síry [SO3]2- a [SO4]2-, nazýváme sulfáty (starší název: sírany). V přírodě jsou hojné. Vznik kyslíkatých sirných sloučenin s kovy může nastat jen v podmínkách zvýšené koncentrace parciálního tlaku kyslíku v okolním prostředí a za velmi nízkých teplot při povrchu zemské kůry. Velký komplexní anion [SO4]2- může vytvářet stabilní krystalové mřížky jen ve spojení s velkými dvojmocnými kationy. Nejstálejší jsou sulfáty Ba, </a:t>
            </a:r>
            <a:r>
              <a:rPr lang="cs-CZ" sz="1600" dirty="0" err="1" smtClean="0"/>
              <a:t>Sr</a:t>
            </a:r>
            <a:r>
              <a:rPr lang="cs-CZ" sz="1600" dirty="0" smtClean="0"/>
              <a:t> a </a:t>
            </a:r>
            <a:r>
              <a:rPr lang="cs-CZ" sz="1600" dirty="0" err="1" smtClean="0"/>
              <a:t>Pb</a:t>
            </a:r>
            <a:r>
              <a:rPr lang="cs-CZ" sz="1600" dirty="0" smtClean="0"/>
              <a:t>, které nevytvářejí v přírodě vodnaté sloučeniny. Velký hospodářský význam má zejména vodnatý sulfát Ca - sádrovec. Přestože je mezi minerály této třídy velké množství různých sloučenin, počet stálých a hojně rozšířených sulfátů je v zemské kůře poměrně malý. Tvrdost sulfátů je malá, u vodnatých jen kolem 2 </a:t>
            </a:r>
            <a:r>
              <a:rPr lang="cs-CZ" sz="1600" dirty="0" err="1" smtClean="0"/>
              <a:t>Mohsovy</a:t>
            </a:r>
            <a:r>
              <a:rPr lang="cs-CZ" sz="1600" dirty="0" smtClean="0"/>
              <a:t> stupnice a nejsou známy sulfáty s tvrdostí nad 3,5.</a:t>
            </a:r>
          </a:p>
          <a:p>
            <a:endParaRPr lang="cs-CZ" sz="1600" dirty="0" smtClean="0"/>
          </a:p>
          <a:p>
            <a:r>
              <a:rPr lang="cs-CZ" sz="1600" dirty="0" smtClean="0"/>
              <a:t>Chromáty, jako soli kyseliny chromové, vznikají jen v prostředí s vysokou koncentrací kyslíku a vyskytují se v přírodě velmi vzácně. Komplexní anion [CrO4]2- je schopen vytvářet krystalové mřížky s velkým kationem Pb2+. Podobně málo jsou rozšířené kyslíkaté sloučeniny molybdenu a vyskytují se jen v oxidační zóně rudných ložisek. Velmi vzácné jsou vysokoteplotní kyslíkaté </a:t>
            </a:r>
            <a:r>
              <a:rPr lang="cs-CZ" sz="1600" dirty="0" err="1" smtClean="0"/>
              <a:t>wolframáty</a:t>
            </a:r>
            <a:r>
              <a:rPr lang="cs-CZ" sz="1600" dirty="0" smtClean="0"/>
              <a:t>.</a:t>
            </a:r>
          </a:p>
          <a:p>
            <a:r>
              <a:rPr lang="cs-CZ" sz="1600" dirty="0" smtClean="0"/>
              <a:t>Třída je tvořena třemi odděleními:</a:t>
            </a:r>
          </a:p>
          <a:p>
            <a:r>
              <a:rPr lang="cs-CZ" sz="1600" dirty="0" smtClean="0"/>
              <a:t>oddělení A - sulfáty</a:t>
            </a:r>
          </a:p>
          <a:p>
            <a:r>
              <a:rPr lang="cs-CZ" sz="1600" dirty="0" smtClean="0"/>
              <a:t>oddělení B - chromáty</a:t>
            </a:r>
          </a:p>
          <a:p>
            <a:r>
              <a:rPr lang="cs-CZ" sz="1600" dirty="0" smtClean="0"/>
              <a:t>oddělení C - </a:t>
            </a:r>
            <a:r>
              <a:rPr lang="cs-CZ" sz="1600" dirty="0" err="1" smtClean="0"/>
              <a:t>molybdáty</a:t>
            </a:r>
            <a:r>
              <a:rPr lang="cs-CZ" sz="1600" dirty="0" smtClean="0"/>
              <a:t> a </a:t>
            </a:r>
            <a:r>
              <a:rPr lang="cs-CZ" sz="1600" dirty="0" err="1" smtClean="0"/>
              <a:t>wolframáty</a:t>
            </a:r>
            <a:endParaRPr lang="cs-CZ" sz="16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14</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Silikáty</a:t>
            </a:r>
            <a:endParaRPr lang="cs-CZ" dirty="0">
              <a:solidFill>
                <a:schemeClr val="tx1"/>
              </a:solidFill>
            </a:endParaRPr>
          </a:p>
        </p:txBody>
      </p:sp>
      <p:sp>
        <p:nvSpPr>
          <p:cNvPr id="3" name="Zástupný symbol pro obsah 2"/>
          <p:cNvSpPr>
            <a:spLocks noGrp="1"/>
          </p:cNvSpPr>
          <p:nvPr>
            <p:ph idx="1"/>
          </p:nvPr>
        </p:nvSpPr>
        <p:spPr>
          <a:xfrm>
            <a:off x="457200" y="1142984"/>
            <a:ext cx="8229600" cy="5500726"/>
          </a:xfrm>
        </p:spPr>
        <p:txBody>
          <a:bodyPr>
            <a:normAutofit/>
          </a:bodyPr>
          <a:lstStyle/>
          <a:p>
            <a:r>
              <a:rPr lang="cs-CZ" sz="1400" dirty="0" smtClean="0"/>
              <a:t>Silikáty (křemičitany) tvoří nejpočetnější třídu, kam patří asi 1/3 všech minerálů z celkem cca čtyř tisíc dosud známých ze zemské kůry. Hmotnostní podíl v zemské kůře je ještě výraznější, silikáty v ní tvoří objemem cca 75 %. Význam prvku křemíku v geochemii zemské kůry stoupá připočtením ještě 12 % volného SiO2 (křemen, opál). Mnohé silikáty jsou nejdůležitějšími horninotvornými minerály.</a:t>
            </a:r>
          </a:p>
          <a:p>
            <a:endParaRPr lang="cs-CZ" sz="1400" dirty="0" smtClean="0"/>
          </a:p>
          <a:p>
            <a:r>
              <a:rPr lang="cs-CZ" sz="1400" dirty="0" smtClean="0"/>
              <a:t>Silikáty jsou podstatně zastoupeny téměř ve všech ložiskách užitkových minerálů, nejen jako doprovodné minerály rudních ložisek (hlušina), ale mnohdy jako nositelé cenných kovů (Ni, </a:t>
            </a:r>
            <a:r>
              <a:rPr lang="cs-CZ" sz="1400" dirty="0" err="1" smtClean="0"/>
              <a:t>Zn</a:t>
            </a:r>
            <a:r>
              <a:rPr lang="cs-CZ" sz="1400" dirty="0" smtClean="0"/>
              <a:t>, </a:t>
            </a:r>
            <a:r>
              <a:rPr lang="cs-CZ" sz="1400" dirty="0" err="1" smtClean="0"/>
              <a:t>Be</a:t>
            </a:r>
            <a:r>
              <a:rPr lang="cs-CZ" sz="1400" dirty="0" smtClean="0"/>
              <a:t>, </a:t>
            </a:r>
            <a:r>
              <a:rPr lang="cs-CZ" sz="1400" dirty="0" err="1" smtClean="0"/>
              <a:t>Zr</a:t>
            </a:r>
            <a:r>
              <a:rPr lang="cs-CZ" sz="1400" dirty="0" smtClean="0"/>
              <a:t>, Li, </a:t>
            </a:r>
            <a:r>
              <a:rPr lang="cs-CZ" sz="1400" dirty="0" err="1" smtClean="0"/>
              <a:t>Cs</a:t>
            </a:r>
            <a:r>
              <a:rPr lang="cs-CZ" sz="1400" dirty="0" smtClean="0"/>
              <a:t>, </a:t>
            </a:r>
            <a:r>
              <a:rPr lang="cs-CZ" sz="1400" dirty="0" err="1" smtClean="0"/>
              <a:t>Rb</a:t>
            </a:r>
            <a:r>
              <a:rPr lang="cs-CZ" sz="1400" dirty="0" smtClean="0"/>
              <a:t>, U, vzácných zemin ap.).</a:t>
            </a:r>
          </a:p>
          <a:p>
            <a:endParaRPr lang="cs-CZ" sz="1400" dirty="0" smtClean="0"/>
          </a:p>
          <a:p>
            <a:r>
              <a:rPr lang="cs-CZ" sz="1400" dirty="0" smtClean="0"/>
              <a:t>Některé silikáty jsou cennými užitkovými nekovovými minerály - azbest, kaolín, hlinky a živce, jako surovina pro ohnivzdorné výrobky a keramiku, různé stavební hmoty ap. Mnohé silikáty jsou odedávna používány jako drahé a ozdobné kameny - smaragd, akvamarín, turmalín, topaz, rodonit, nefrit, granáty aj. Hlavní prvky, které se zúčastňují stavby silikátů jsou: Na, K, Li, Ca, Mg, Fe2+, Fe3+, Mn2+, </a:t>
            </a:r>
            <a:r>
              <a:rPr lang="cs-CZ" sz="1400" dirty="0" err="1" smtClean="0"/>
              <a:t>Be</a:t>
            </a:r>
            <a:r>
              <a:rPr lang="cs-CZ" sz="1400" dirty="0" smtClean="0"/>
              <a:t>, </a:t>
            </a:r>
            <a:r>
              <a:rPr lang="cs-CZ" sz="1400" dirty="0" err="1" smtClean="0"/>
              <a:t>Al</a:t>
            </a:r>
            <a:r>
              <a:rPr lang="cs-CZ" sz="1400" dirty="0" smtClean="0"/>
              <a:t>, B, Si, </a:t>
            </a:r>
            <a:r>
              <a:rPr lang="cs-CZ" sz="1400" dirty="0" err="1" smtClean="0"/>
              <a:t>Zr</a:t>
            </a:r>
            <a:r>
              <a:rPr lang="cs-CZ" sz="1400" dirty="0" smtClean="0"/>
              <a:t>, Ti, O, F, H (jako H+, [OH]- a H2O).</a:t>
            </a:r>
          </a:p>
          <a:p>
            <a:endParaRPr lang="cs-CZ" sz="1400" dirty="0" smtClean="0"/>
          </a:p>
          <a:p>
            <a:r>
              <a:rPr lang="cs-CZ" sz="1400" dirty="0" smtClean="0"/>
              <a:t>Podle dřívější, pouze chemické klasifikace, byly silikáty odvozovány ze solí hypotetických kyselin: křemičitých, </a:t>
            </a:r>
            <a:r>
              <a:rPr lang="cs-CZ" sz="1400" dirty="0" err="1" smtClean="0"/>
              <a:t>alumokřemičitých</a:t>
            </a:r>
            <a:r>
              <a:rPr lang="cs-CZ" sz="1400" dirty="0" smtClean="0"/>
              <a:t>, </a:t>
            </a:r>
            <a:r>
              <a:rPr lang="cs-CZ" sz="1400" dirty="0" err="1" smtClean="0"/>
              <a:t>titano</a:t>
            </a:r>
            <a:r>
              <a:rPr lang="cs-CZ" sz="1400" dirty="0" smtClean="0"/>
              <a:t>-</a:t>
            </a:r>
            <a:r>
              <a:rPr lang="cs-CZ" sz="1400" dirty="0" err="1" smtClean="0"/>
              <a:t>zirkono</a:t>
            </a:r>
            <a:r>
              <a:rPr lang="cs-CZ" sz="1400" dirty="0" smtClean="0"/>
              <a:t>-křemičitých ap. přičemž kyseliny křemičité se formálně odvozovaly slučováním jejich anhydridu SiO2 s vodou v různých poměrech:</a:t>
            </a:r>
          </a:p>
          <a:p>
            <a:r>
              <a:rPr lang="cs-CZ" sz="1400" dirty="0" smtClean="0"/>
              <a:t>H4SiO4 (SiO2 : H2O = 1:2) - kyselina </a:t>
            </a:r>
            <a:r>
              <a:rPr lang="cs-CZ" sz="1400" dirty="0" err="1" smtClean="0"/>
              <a:t>ortokřemičitá</a:t>
            </a:r>
            <a:endParaRPr lang="cs-CZ" sz="1400" dirty="0" smtClean="0"/>
          </a:p>
          <a:p>
            <a:r>
              <a:rPr lang="cs-CZ" sz="1400" dirty="0" smtClean="0"/>
              <a:t>H6Si2O7 (SiO2 : H2O = 2:3) - kyselina </a:t>
            </a:r>
            <a:r>
              <a:rPr lang="cs-CZ" sz="1400" dirty="0" err="1" smtClean="0"/>
              <a:t>diortokřemičitá</a:t>
            </a:r>
            <a:endParaRPr lang="cs-CZ" sz="1400" dirty="0" smtClean="0"/>
          </a:p>
          <a:p>
            <a:r>
              <a:rPr lang="cs-CZ" sz="1400" dirty="0" smtClean="0"/>
              <a:t>H4Si3O8 (SiO2 : H2O = 3:2) - kyselina </a:t>
            </a:r>
            <a:r>
              <a:rPr lang="cs-CZ" sz="1400" dirty="0" err="1" smtClean="0"/>
              <a:t>triortokřemičitá</a:t>
            </a:r>
            <a:endParaRPr lang="cs-CZ" sz="1400" dirty="0" smtClean="0"/>
          </a:p>
          <a:p>
            <a:r>
              <a:rPr lang="cs-CZ" sz="1400" dirty="0" smtClean="0"/>
              <a:t>H2SiO3 (SiO2 : H2O = 1:1) - kyselina metakřemičitá</a:t>
            </a:r>
          </a:p>
          <a:p>
            <a:r>
              <a:rPr lang="cs-CZ" sz="1400" dirty="0" smtClean="0"/>
              <a:t>H2Si2O5 (SiO2 : H2O = 2:1) - kyselina </a:t>
            </a:r>
            <a:r>
              <a:rPr lang="cs-CZ" sz="1400" dirty="0" err="1" smtClean="0"/>
              <a:t>dimetakřemičitá</a:t>
            </a:r>
            <a:endParaRPr lang="cs-CZ" sz="14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15</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MIska.jpg"/>
          <p:cNvPicPr>
            <a:picLocks noGrp="1" noChangeAspect="1"/>
          </p:cNvPicPr>
          <p:nvPr>
            <p:ph idx="1"/>
          </p:nvPr>
        </p:nvPicPr>
        <p:blipFill>
          <a:blip r:embed="rId2"/>
          <a:stretch>
            <a:fillRect/>
          </a:stretch>
        </p:blipFill>
        <p:spPr>
          <a:xfrm>
            <a:off x="2357422" y="3357562"/>
            <a:ext cx="1905000" cy="1905000"/>
          </a:xfrm>
        </p:spPr>
      </p:pic>
      <p:pic>
        <p:nvPicPr>
          <p:cNvPr id="6" name="Obrázek 5" descr="Miska 2.jpg"/>
          <p:cNvPicPr>
            <a:picLocks noChangeAspect="1"/>
          </p:cNvPicPr>
          <p:nvPr/>
        </p:nvPicPr>
        <p:blipFill>
          <a:blip r:embed="rId3"/>
          <a:stretch>
            <a:fillRect/>
          </a:stretch>
        </p:blipFill>
        <p:spPr>
          <a:xfrm>
            <a:off x="5000628" y="3357562"/>
            <a:ext cx="1905000" cy="1905000"/>
          </a:xfrm>
          <a:prstGeom prst="rect">
            <a:avLst/>
          </a:prstGeom>
        </p:spPr>
      </p:pic>
      <p:sp>
        <p:nvSpPr>
          <p:cNvPr id="7" name="TextovéPole 6"/>
          <p:cNvSpPr txBox="1"/>
          <p:nvPr/>
        </p:nvSpPr>
        <p:spPr>
          <a:xfrm>
            <a:off x="714348" y="642918"/>
            <a:ext cx="7786742" cy="1815882"/>
          </a:xfrm>
          <a:prstGeom prst="rect">
            <a:avLst/>
          </a:prstGeom>
          <a:noFill/>
        </p:spPr>
        <p:txBody>
          <a:bodyPr wrap="square" rtlCol="0" anchor="ctr">
            <a:spAutoFit/>
          </a:bodyPr>
          <a:lstStyle/>
          <a:p>
            <a:pPr>
              <a:buClr>
                <a:schemeClr val="accent3"/>
              </a:buClr>
              <a:buFont typeface="Arial" pitchFamily="34" charset="0"/>
              <a:buChar char="•"/>
            </a:pPr>
            <a:r>
              <a:rPr lang="cs-CZ" sz="1600" dirty="0" smtClean="0"/>
              <a:t>Silikáty, tedy soli těchto kyselin, se pak označovaly jako </a:t>
            </a:r>
            <a:r>
              <a:rPr lang="cs-CZ" sz="1600" dirty="0" err="1" smtClean="0"/>
              <a:t>ortosilikáty</a:t>
            </a:r>
            <a:r>
              <a:rPr lang="cs-CZ" sz="1600" dirty="0" smtClean="0"/>
              <a:t>, </a:t>
            </a:r>
            <a:r>
              <a:rPr lang="cs-CZ" sz="1600" dirty="0" err="1" smtClean="0"/>
              <a:t>diortosilikáty</a:t>
            </a:r>
            <a:r>
              <a:rPr lang="cs-CZ" sz="1600" dirty="0" smtClean="0"/>
              <a:t>, </a:t>
            </a:r>
            <a:r>
              <a:rPr lang="cs-CZ" sz="1600" dirty="0" err="1" smtClean="0"/>
              <a:t>triortosilikáty</a:t>
            </a:r>
            <a:r>
              <a:rPr lang="cs-CZ" sz="1600" dirty="0" smtClean="0"/>
              <a:t>, </a:t>
            </a:r>
            <a:r>
              <a:rPr lang="cs-CZ" sz="1600" dirty="0" err="1" smtClean="0"/>
              <a:t>metasilikáty</a:t>
            </a:r>
            <a:r>
              <a:rPr lang="cs-CZ" sz="1600" dirty="0" smtClean="0"/>
              <a:t>, </a:t>
            </a:r>
            <a:r>
              <a:rPr lang="cs-CZ" sz="1600" dirty="0" err="1" smtClean="0"/>
              <a:t>dimetasilikáty</a:t>
            </a:r>
            <a:r>
              <a:rPr lang="cs-CZ" sz="1600" dirty="0" smtClean="0"/>
              <a:t>, </a:t>
            </a:r>
            <a:r>
              <a:rPr lang="cs-CZ" sz="1600" dirty="0" err="1" smtClean="0"/>
              <a:t>pyrosilikáty</a:t>
            </a:r>
            <a:r>
              <a:rPr lang="cs-CZ" sz="1600" dirty="0" smtClean="0"/>
              <a:t> (soli kyseliny H6Si2O7) atd.</a:t>
            </a:r>
          </a:p>
          <a:p>
            <a:endParaRPr lang="cs-CZ" sz="1600" dirty="0" smtClean="0"/>
          </a:p>
          <a:p>
            <a:pPr>
              <a:buClr>
                <a:schemeClr val="accent3"/>
              </a:buClr>
              <a:buFont typeface="Arial" pitchFamily="34" charset="0"/>
              <a:buChar char="•"/>
            </a:pPr>
            <a:r>
              <a:rPr lang="cs-CZ" sz="1600" dirty="0" smtClean="0"/>
              <a:t>Novější krystalografické výzkumy struktury silikátů prokázaly, že jejich základní stavební jednotkou je </a:t>
            </a:r>
            <a:r>
              <a:rPr lang="cs-CZ" sz="1600" dirty="0" err="1" smtClean="0"/>
              <a:t>křemíko</a:t>
            </a:r>
            <a:r>
              <a:rPr lang="cs-CZ" sz="1600" dirty="0" smtClean="0"/>
              <a:t>-kyslíkový tetraedr [SiO4]4-, který je tvořen malým centrálním atomem křemíku, jenž je obklopen čtyřmi velkými atomy kyslíku, nacházejícími se ve vrcholech tetraedru.</a:t>
            </a:r>
            <a:endParaRPr lang="cs-CZ" sz="1600" dirty="0"/>
          </a:p>
        </p:txBody>
      </p:sp>
      <p:sp>
        <p:nvSpPr>
          <p:cNvPr id="8" name="TextovéPole 7"/>
          <p:cNvSpPr txBox="1"/>
          <p:nvPr/>
        </p:nvSpPr>
        <p:spPr>
          <a:xfrm>
            <a:off x="1000100" y="5643578"/>
            <a:ext cx="7286676" cy="646331"/>
          </a:xfrm>
          <a:prstGeom prst="rect">
            <a:avLst/>
          </a:prstGeom>
          <a:noFill/>
        </p:spPr>
        <p:txBody>
          <a:bodyPr wrap="square" rtlCol="0">
            <a:spAutoFit/>
          </a:bodyPr>
          <a:lstStyle/>
          <a:p>
            <a:r>
              <a:rPr lang="cs-CZ" sz="1200" i="1" dirty="0" smtClean="0"/>
              <a:t>a) schematické znázornění tetraedru [SiO4]</a:t>
            </a:r>
          </a:p>
          <a:p>
            <a:r>
              <a:rPr lang="cs-CZ" sz="1200" i="1" dirty="0" smtClean="0"/>
              <a:t>b) schematické znázornění téhož tetraedru s reálným poměrem ve velikosti atomů (atom křemíku je šrafovaný a je skryt v "dutině" mezi relativně velkými atomy kyslíku)</a:t>
            </a:r>
            <a:endParaRPr lang="cs-CZ" sz="1200" i="1" dirty="0"/>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16</a:t>
            </a:fld>
            <a:endParaRPr lang="cs-CZ"/>
          </a:p>
        </p:txBody>
      </p:sp>
      <p:sp>
        <p:nvSpPr>
          <p:cNvPr id="11" name="Zástupný symbol pro zápatí 10"/>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9564"/>
            <a:ext cx="8229600" cy="6038872"/>
          </a:xfrm>
        </p:spPr>
        <p:txBody>
          <a:bodyPr anchor="ctr">
            <a:normAutofit fontScale="70000" lnSpcReduction="20000"/>
          </a:bodyPr>
          <a:lstStyle/>
          <a:p>
            <a:r>
              <a:rPr lang="cs-CZ" dirty="0" smtClean="0"/>
              <a:t>Tyto tetraedry mohou ve struktuře silikátů existovat jako samostatné strukturní jednotky nebo se mohou vzájemně spojovat do složitějších útvarů, přičemž ke spojení tetraedrů dochází sdílením jednoho kyslíkového atomu dvěma sousedními tetraedry (dva sousední tetraedry jsou spojeny rohem, nikdy ne hranou nebo plochou).</a:t>
            </a:r>
          </a:p>
          <a:p>
            <a:endParaRPr lang="cs-CZ" dirty="0" smtClean="0"/>
          </a:p>
          <a:p>
            <a:r>
              <a:rPr lang="cs-CZ" dirty="0" smtClean="0"/>
              <a:t>Ve struktuře silikátů může být určitá část centrálních atomů Si nahrazena atomy </a:t>
            </a:r>
            <a:r>
              <a:rPr lang="cs-CZ" dirty="0" err="1" smtClean="0"/>
              <a:t>Al</a:t>
            </a:r>
            <a:r>
              <a:rPr lang="cs-CZ" dirty="0" smtClean="0"/>
              <a:t>. Jde v podstatě o nahrazení části tetraedrů [SiO4]4- tetraedry [AlO4]5- (tzv. </a:t>
            </a:r>
            <a:r>
              <a:rPr lang="cs-CZ" dirty="0" err="1" smtClean="0"/>
              <a:t>alumosilikáty</a:t>
            </a:r>
            <a:r>
              <a:rPr lang="cs-CZ" dirty="0" smtClean="0"/>
              <a:t>).</a:t>
            </a:r>
          </a:p>
          <a:p>
            <a:endParaRPr lang="cs-CZ" dirty="0" smtClean="0"/>
          </a:p>
          <a:p>
            <a:r>
              <a:rPr lang="cs-CZ" dirty="0" smtClean="0"/>
              <a:t>K uvedené substituci (zastoupení) křemíku hliníkem dochází pouze u určitých strukturních typů silikátů.</a:t>
            </a:r>
          </a:p>
          <a:p>
            <a:endParaRPr lang="cs-CZ" dirty="0" smtClean="0"/>
          </a:p>
          <a:p>
            <a:r>
              <a:rPr lang="cs-CZ" dirty="0" smtClean="0"/>
              <a:t>Způsob vzájemného spojení </a:t>
            </a:r>
            <a:r>
              <a:rPr lang="cs-CZ" dirty="0" err="1" smtClean="0"/>
              <a:t>křemíko</a:t>
            </a:r>
            <a:r>
              <a:rPr lang="cs-CZ" dirty="0" smtClean="0"/>
              <a:t>-kyslíkových (</a:t>
            </a:r>
            <a:r>
              <a:rPr lang="cs-CZ" dirty="0" err="1" smtClean="0"/>
              <a:t>hliníko</a:t>
            </a:r>
            <a:r>
              <a:rPr lang="cs-CZ" dirty="0" smtClean="0"/>
              <a:t>-kyslíkových) tetraedrů ve struktuře silikátů předpokládá rozdělení této třídy na 6 oddělení:</a:t>
            </a:r>
          </a:p>
          <a:p>
            <a:r>
              <a:rPr lang="cs-CZ" dirty="0" err="1" smtClean="0"/>
              <a:t>nesosilikáty</a:t>
            </a:r>
            <a:endParaRPr lang="cs-CZ" dirty="0" smtClean="0"/>
          </a:p>
          <a:p>
            <a:r>
              <a:rPr lang="cs-CZ" dirty="0" err="1" smtClean="0"/>
              <a:t>sorosilikáty</a:t>
            </a:r>
            <a:endParaRPr lang="cs-CZ" dirty="0" smtClean="0"/>
          </a:p>
          <a:p>
            <a:r>
              <a:rPr lang="cs-CZ" dirty="0" err="1" smtClean="0"/>
              <a:t>cyklosilikáty</a:t>
            </a:r>
            <a:endParaRPr lang="cs-CZ" dirty="0" smtClean="0"/>
          </a:p>
          <a:p>
            <a:r>
              <a:rPr lang="cs-CZ" dirty="0" err="1" smtClean="0"/>
              <a:t>inosilikáty</a:t>
            </a:r>
            <a:endParaRPr lang="cs-CZ" dirty="0" smtClean="0"/>
          </a:p>
          <a:p>
            <a:r>
              <a:rPr lang="cs-CZ" dirty="0" err="1" smtClean="0"/>
              <a:t>fylosilikáty</a:t>
            </a:r>
            <a:endParaRPr lang="cs-CZ" dirty="0" smtClean="0"/>
          </a:p>
          <a:p>
            <a:r>
              <a:rPr lang="cs-CZ" dirty="0" err="1" smtClean="0"/>
              <a:t>tektosilikáty</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17</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038872"/>
          </a:xfrm>
        </p:spPr>
        <p:txBody>
          <a:bodyPr>
            <a:normAutofit/>
          </a:bodyPr>
          <a:lstStyle/>
          <a:p>
            <a:pPr>
              <a:buNone/>
            </a:pPr>
            <a:r>
              <a:rPr lang="cs-CZ" sz="1400" b="1" dirty="0" smtClean="0"/>
              <a:t>1. </a:t>
            </a:r>
            <a:r>
              <a:rPr lang="cs-CZ" sz="1400" b="1" dirty="0" err="1" smtClean="0"/>
              <a:t>Nesosilikáty</a:t>
            </a:r>
            <a:r>
              <a:rPr lang="cs-CZ" sz="1400" b="1" dirty="0" smtClean="0"/>
              <a:t> (křemičitany s izolovanými tetraedry) </a:t>
            </a:r>
          </a:p>
          <a:p>
            <a:endParaRPr lang="cs-CZ" sz="1400" dirty="0" smtClean="0"/>
          </a:p>
          <a:p>
            <a:r>
              <a:rPr lang="cs-CZ" sz="1400" dirty="0" smtClean="0"/>
              <a:t>V tomto typu silikátů je </a:t>
            </a:r>
            <a:r>
              <a:rPr lang="cs-CZ" sz="1400" dirty="0" err="1" smtClean="0"/>
              <a:t>křemíko</a:t>
            </a:r>
            <a:r>
              <a:rPr lang="cs-CZ" sz="1400" dirty="0" smtClean="0"/>
              <a:t>-kyslíkový tetraedr [SiO4]4- samostatnou strukturní jednotkou . Vazba těchto izolovaných samostatných tetraedrů je uskutečňována pomocí tzv. vnějších kationů, které se nachází v mezerách mezi tetraedry.</a:t>
            </a:r>
          </a:p>
          <a:p>
            <a:endParaRPr lang="cs-CZ" sz="1400" dirty="0" smtClean="0"/>
          </a:p>
          <a:p>
            <a:pPr>
              <a:buNone/>
            </a:pPr>
            <a:r>
              <a:rPr lang="cs-CZ" sz="1400" b="1" dirty="0" smtClean="0"/>
              <a:t>2. </a:t>
            </a:r>
            <a:r>
              <a:rPr lang="cs-CZ" sz="1400" b="1" dirty="0" err="1" smtClean="0"/>
              <a:t>Sorosilikáty</a:t>
            </a:r>
            <a:r>
              <a:rPr lang="cs-CZ" sz="1400" b="1" dirty="0" smtClean="0"/>
              <a:t> (křemičitany s izolovanými skupinami tetraedrů)</a:t>
            </a:r>
            <a:endParaRPr lang="cs-CZ" sz="1400" dirty="0" smtClean="0"/>
          </a:p>
          <a:p>
            <a:endParaRPr lang="cs-CZ" sz="1400" dirty="0" smtClean="0"/>
          </a:p>
          <a:p>
            <a:r>
              <a:rPr lang="cs-CZ" sz="1400" dirty="0" smtClean="0"/>
              <a:t>Ve struktuře </a:t>
            </a:r>
            <a:r>
              <a:rPr lang="cs-CZ" sz="1400" dirty="0" err="1" smtClean="0"/>
              <a:t>sorosilikátů</a:t>
            </a:r>
            <a:r>
              <a:rPr lang="cs-CZ" sz="1400" dirty="0" smtClean="0"/>
              <a:t> se až na nepatrné výjimky setkáváme s dvojicemi </a:t>
            </a:r>
            <a:r>
              <a:rPr lang="cs-CZ" sz="1400" dirty="0" err="1" smtClean="0"/>
              <a:t>křemíko</a:t>
            </a:r>
            <a:r>
              <a:rPr lang="cs-CZ" sz="1400" dirty="0" smtClean="0"/>
              <a:t>-kyslíkových tetraedrů, tzv. </a:t>
            </a:r>
            <a:r>
              <a:rPr lang="cs-CZ" sz="1400" dirty="0" err="1" smtClean="0"/>
              <a:t>diortogrupami</a:t>
            </a:r>
            <a:r>
              <a:rPr lang="cs-CZ" sz="1400" dirty="0" smtClean="0"/>
              <a:t> [Si2O7]4-. Součástí struktury </a:t>
            </a:r>
            <a:r>
              <a:rPr lang="cs-CZ" sz="1400" dirty="0" err="1" smtClean="0"/>
              <a:t>sorosilikátů</a:t>
            </a:r>
            <a:r>
              <a:rPr lang="cs-CZ" sz="1400" dirty="0" smtClean="0"/>
              <a:t> mohou být i samostatné tetraedry [SiO4]4-. K </a:t>
            </a:r>
            <a:r>
              <a:rPr lang="cs-CZ" sz="1400" dirty="0" err="1" smtClean="0"/>
              <a:t>sorosilikátům</a:t>
            </a:r>
            <a:r>
              <a:rPr lang="cs-CZ" sz="1400" dirty="0" smtClean="0"/>
              <a:t> však náleží i silikáty, které místo </a:t>
            </a:r>
            <a:r>
              <a:rPr lang="cs-CZ" sz="1400" dirty="0" err="1" smtClean="0"/>
              <a:t>diortogrupy</a:t>
            </a:r>
            <a:r>
              <a:rPr lang="cs-CZ" sz="1400" dirty="0" smtClean="0"/>
              <a:t> obsahují lineárně uspořádané trojice tetraedrů [Si3O10]8-, popř. i pětice tetraedrů [Si5O16]12-.</a:t>
            </a:r>
          </a:p>
          <a:p>
            <a:endParaRPr lang="cs-CZ" sz="1400" dirty="0" smtClean="0"/>
          </a:p>
          <a:p>
            <a:pPr>
              <a:buNone/>
            </a:pPr>
            <a:r>
              <a:rPr lang="cs-CZ" sz="1400" b="1" dirty="0" smtClean="0"/>
              <a:t>3. </a:t>
            </a:r>
            <a:r>
              <a:rPr lang="cs-CZ" sz="1400" b="1" dirty="0" err="1" smtClean="0"/>
              <a:t>Cyklosilikáty</a:t>
            </a:r>
            <a:r>
              <a:rPr lang="cs-CZ" sz="1400" b="1" dirty="0" smtClean="0"/>
              <a:t> (křemičitany s kruhovou vazbou tetraedrů)</a:t>
            </a:r>
          </a:p>
          <a:p>
            <a:pPr>
              <a:buNone/>
            </a:pPr>
            <a:endParaRPr lang="cs-CZ" sz="1400" dirty="0" smtClean="0"/>
          </a:p>
          <a:p>
            <a:r>
              <a:rPr lang="cs-CZ" sz="1400" dirty="0" smtClean="0"/>
              <a:t>V tomto oddělení silikátů jsou </a:t>
            </a:r>
            <a:r>
              <a:rPr lang="cs-CZ" sz="1400" dirty="0" err="1" smtClean="0"/>
              <a:t>křemíko</a:t>
            </a:r>
            <a:r>
              <a:rPr lang="cs-CZ" sz="1400" dirty="0" smtClean="0"/>
              <a:t>-kyslíkové tetraedry cyklicky uspořádány do prstenců, které jsou nejčastěji trojčetné [Si3O9]6-, </a:t>
            </a:r>
            <a:r>
              <a:rPr lang="cs-CZ" sz="1400" dirty="0" err="1" smtClean="0"/>
              <a:t>čtyřčetné</a:t>
            </a:r>
            <a:r>
              <a:rPr lang="cs-CZ" sz="1400" dirty="0" smtClean="0"/>
              <a:t> [Si4O12]8- nebo </a:t>
            </a:r>
            <a:r>
              <a:rPr lang="cs-CZ" sz="1400" dirty="0" err="1" smtClean="0"/>
              <a:t>šestičetné</a:t>
            </a:r>
            <a:r>
              <a:rPr lang="cs-CZ" sz="1400" dirty="0" smtClean="0"/>
              <a:t> [Si6O18]12-, avšak může jít např. i o zdvojené </a:t>
            </a:r>
            <a:r>
              <a:rPr lang="cs-CZ" sz="1400" dirty="0" err="1" smtClean="0"/>
              <a:t>šestičetné</a:t>
            </a:r>
            <a:r>
              <a:rPr lang="cs-CZ" sz="1400" dirty="0" smtClean="0"/>
              <a:t> prstence [Si12O30]12-, které jsou tvořeny dvěma nad sebou ležícími a šesti atomy kyslíku spojenými </a:t>
            </a:r>
            <a:r>
              <a:rPr lang="cs-CZ" sz="1400" dirty="0" err="1" smtClean="0"/>
              <a:t>šestičetnými</a:t>
            </a:r>
            <a:r>
              <a:rPr lang="cs-CZ" sz="1400" dirty="0" smtClean="0"/>
              <a:t> prstenci.</a:t>
            </a:r>
          </a:p>
          <a:p>
            <a:endParaRPr lang="cs-CZ" sz="1400" dirty="0" smtClean="0"/>
          </a:p>
          <a:p>
            <a:r>
              <a:rPr lang="cs-CZ" sz="1400" dirty="0" smtClean="0"/>
              <a:t>U </a:t>
            </a:r>
            <a:r>
              <a:rPr lang="cs-CZ" sz="1400" dirty="0" err="1" smtClean="0"/>
              <a:t>cyklosilikátů</a:t>
            </a:r>
            <a:r>
              <a:rPr lang="cs-CZ" sz="1400" dirty="0" smtClean="0"/>
              <a:t> podobně jako u </a:t>
            </a:r>
            <a:r>
              <a:rPr lang="cs-CZ" sz="1400" dirty="0" err="1" smtClean="0"/>
              <a:t>nesosilikátů</a:t>
            </a:r>
            <a:r>
              <a:rPr lang="cs-CZ" sz="1400" dirty="0" smtClean="0"/>
              <a:t> a </a:t>
            </a:r>
            <a:r>
              <a:rPr lang="cs-CZ" sz="1400" dirty="0" err="1" smtClean="0"/>
              <a:t>sorosilikátů</a:t>
            </a:r>
            <a:r>
              <a:rPr lang="cs-CZ" sz="1400" dirty="0" smtClean="0"/>
              <a:t> nedochází k zastupování křemíku hliníkem - výjimkou je komplikovaná struktura cordieritu s anionovou skupinou [AlSi5O18]13-.</a:t>
            </a:r>
            <a:endParaRPr lang="cs-CZ" sz="14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18</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110310"/>
          </a:xfrm>
        </p:spPr>
        <p:txBody>
          <a:bodyPr>
            <a:normAutofit fontScale="55000" lnSpcReduction="20000"/>
          </a:bodyPr>
          <a:lstStyle/>
          <a:p>
            <a:pPr>
              <a:buNone/>
            </a:pPr>
            <a:r>
              <a:rPr lang="cs-CZ" b="1" dirty="0" smtClean="0"/>
              <a:t>4. </a:t>
            </a:r>
            <a:r>
              <a:rPr lang="cs-CZ" b="1" dirty="0" err="1" smtClean="0"/>
              <a:t>Inosilikáty</a:t>
            </a:r>
            <a:r>
              <a:rPr lang="cs-CZ" b="1" dirty="0" smtClean="0"/>
              <a:t> (křemičitany s řetězovitou vazbou tetraedrů)</a:t>
            </a:r>
          </a:p>
          <a:p>
            <a:pPr>
              <a:buNone/>
            </a:pPr>
            <a:r>
              <a:rPr lang="cs-CZ" dirty="0" smtClean="0"/>
              <a:t> </a:t>
            </a:r>
          </a:p>
          <a:p>
            <a:r>
              <a:rPr lang="cs-CZ" dirty="0" smtClean="0"/>
              <a:t>Ve struktuře </a:t>
            </a:r>
            <a:r>
              <a:rPr lang="cs-CZ" dirty="0" err="1" smtClean="0"/>
              <a:t>inosilikátů</a:t>
            </a:r>
            <a:r>
              <a:rPr lang="cs-CZ" dirty="0" smtClean="0"/>
              <a:t> jsou </a:t>
            </a:r>
            <a:r>
              <a:rPr lang="cs-CZ" dirty="0" err="1" smtClean="0"/>
              <a:t>křemíko</a:t>
            </a:r>
            <a:r>
              <a:rPr lang="cs-CZ" dirty="0" smtClean="0"/>
              <a:t>-kyslíkové tetraedry uspořádány do nekonečných řetězců, které mohou být jednoduché (u pyroxenů), dvojité (u amfibolů), nebo vzácněji i vícenásobné. U jednoduchých řetězců sdílí každý tetraedr dva atomy kyslíku se sousedními tetraedry. Vůči ose řetězce jsou sousední tetraedry zpravidla různě orientovány, avšak lze pozorovat, že v určité periodě se polohy tetraedrů opakují.</a:t>
            </a:r>
          </a:p>
          <a:p>
            <a:endParaRPr lang="cs-CZ" dirty="0" smtClean="0"/>
          </a:p>
          <a:p>
            <a:r>
              <a:rPr lang="cs-CZ" dirty="0" smtClean="0"/>
              <a:t>Podle počtu tetraedrů v periodě se rozlišují jednoduché </a:t>
            </a:r>
            <a:r>
              <a:rPr lang="cs-CZ" dirty="0" err="1" smtClean="0"/>
              <a:t>dvojčlánkové</a:t>
            </a:r>
            <a:r>
              <a:rPr lang="cs-CZ" dirty="0" smtClean="0"/>
              <a:t> řetězce se vzorcem anionu základní periody [Si2O6]4-. Jednoduché trojčlánkové řetězce se vzorcem [Si3O9]6- a jednoduché </a:t>
            </a:r>
            <a:r>
              <a:rPr lang="cs-CZ" dirty="0" err="1" smtClean="0"/>
              <a:t>vícečlánkové</a:t>
            </a:r>
            <a:r>
              <a:rPr lang="cs-CZ" dirty="0" smtClean="0"/>
              <a:t> řetězce (pozn.: jednoduché </a:t>
            </a:r>
            <a:r>
              <a:rPr lang="cs-CZ" dirty="0" err="1" smtClean="0"/>
              <a:t>jednočlánkové</a:t>
            </a:r>
            <a:r>
              <a:rPr lang="cs-CZ" dirty="0" smtClean="0"/>
              <a:t> řetězce nejsou u minerálů známy). Struktura dvojitých nebo vícenásobných řetězců je tvořena dvěma nebo více souběžně probíhajícími řetězci tetraedrů, které jsou v periodicky se opakujících vzdálenostech propojeny atomem kyslíku, jenž leží ve vrcholu dvou tetraedrů, náležejících ke dvěma různým řetězcům. Z dvojitých řetězců jsou nejběžnější dvojité </a:t>
            </a:r>
            <a:r>
              <a:rPr lang="cs-CZ" dirty="0" err="1" smtClean="0"/>
              <a:t>dvojčlánkové</a:t>
            </a:r>
            <a:r>
              <a:rPr lang="cs-CZ" dirty="0" smtClean="0"/>
              <a:t> řetězce se skupinou [Si2O5]2-. Vícenásobné řetězce jsou u přírodních </a:t>
            </a:r>
            <a:r>
              <a:rPr lang="cs-CZ" dirty="0" err="1" smtClean="0"/>
              <a:t>inosilikátů</a:t>
            </a:r>
            <a:r>
              <a:rPr lang="cs-CZ" dirty="0" smtClean="0"/>
              <a:t> vzácné. Ve struktuře </a:t>
            </a:r>
            <a:r>
              <a:rPr lang="cs-CZ" dirty="0" err="1" smtClean="0"/>
              <a:t>inosilikátů</a:t>
            </a:r>
            <a:r>
              <a:rPr lang="cs-CZ" dirty="0" smtClean="0"/>
              <a:t> někdy dochází k zastupování křemíku hliníkem.</a:t>
            </a:r>
          </a:p>
          <a:p>
            <a:endParaRPr lang="cs-CZ" dirty="0" smtClean="0"/>
          </a:p>
          <a:p>
            <a:pPr>
              <a:buNone/>
            </a:pPr>
            <a:r>
              <a:rPr lang="cs-CZ" b="1" dirty="0" smtClean="0"/>
              <a:t>5. </a:t>
            </a:r>
            <a:r>
              <a:rPr lang="cs-CZ" b="1" dirty="0" err="1" smtClean="0"/>
              <a:t>Fylosilikáty</a:t>
            </a:r>
            <a:r>
              <a:rPr lang="cs-CZ" b="1" dirty="0" smtClean="0"/>
              <a:t> (křemičitany s plošnou vazbou tetraedrů)</a:t>
            </a:r>
          </a:p>
          <a:p>
            <a:pPr>
              <a:buNone/>
            </a:pPr>
            <a:endParaRPr lang="cs-CZ" dirty="0" smtClean="0"/>
          </a:p>
          <a:p>
            <a:r>
              <a:rPr lang="cs-CZ" dirty="0" smtClean="0"/>
              <a:t>Ve struktuře </a:t>
            </a:r>
            <a:r>
              <a:rPr lang="cs-CZ" dirty="0" err="1" smtClean="0"/>
              <a:t>fylosilikátů</a:t>
            </a:r>
            <a:r>
              <a:rPr lang="cs-CZ" dirty="0" smtClean="0"/>
              <a:t> jsou </a:t>
            </a:r>
            <a:r>
              <a:rPr lang="cs-CZ" dirty="0" err="1" smtClean="0"/>
              <a:t>křemíko</a:t>
            </a:r>
            <a:r>
              <a:rPr lang="cs-CZ" dirty="0" smtClean="0"/>
              <a:t>-kyslíkové tetraedry uspořádány do vrstev (do nekonečných dvojrozměrných sítí), přičemž je v těchto vrstvách každý tetraedr propojen třemi vrcholy se třemi sousedními tetraedry. Anionová kostra </a:t>
            </a:r>
            <a:r>
              <a:rPr lang="cs-CZ" dirty="0" err="1" smtClean="0"/>
              <a:t>fylosilikátů</a:t>
            </a:r>
            <a:r>
              <a:rPr lang="cs-CZ" dirty="0" smtClean="0"/>
              <a:t> může mít, podobně jako kostra </a:t>
            </a:r>
            <a:r>
              <a:rPr lang="cs-CZ" dirty="0" err="1" smtClean="0"/>
              <a:t>inosilikátů</a:t>
            </a:r>
            <a:r>
              <a:rPr lang="cs-CZ" dirty="0" smtClean="0"/>
              <a:t>, různý charakter.</a:t>
            </a:r>
          </a:p>
          <a:p>
            <a:endParaRPr lang="cs-CZ" dirty="0" smtClean="0"/>
          </a:p>
          <a:p>
            <a:r>
              <a:rPr lang="cs-CZ" dirty="0" smtClean="0"/>
              <a:t>Nejčastěji je základní strukturní perioda </a:t>
            </a:r>
            <a:r>
              <a:rPr lang="cs-CZ" dirty="0" err="1" smtClean="0"/>
              <a:t>fylosilikátů</a:t>
            </a:r>
            <a:r>
              <a:rPr lang="cs-CZ" dirty="0" smtClean="0"/>
              <a:t> tvořena čtyřmi tetraedry - v tomto případě má anionová skupina vzorec [Si4O10]4-, avšak velmi často je v této skupině 1/4 nebo 1/2 atomů křemíku zastoupena atomy hliníku a anionová skupina má potom vzorec [AlSi3O10]5- nebo [Al2Si2O10]6-.</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19</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000108"/>
          </a:xfrm>
        </p:spPr>
        <p:txBody>
          <a:bodyPr>
            <a:normAutofit/>
          </a:bodyPr>
          <a:lstStyle/>
          <a:p>
            <a:pPr algn="ctr"/>
            <a:r>
              <a:rPr lang="cs-CZ" dirty="0" smtClean="0">
                <a:solidFill>
                  <a:schemeClr val="tx1"/>
                </a:solidFill>
              </a:rPr>
              <a:t>Definice</a:t>
            </a:r>
            <a:endParaRPr lang="cs-CZ" dirty="0">
              <a:solidFill>
                <a:schemeClr val="tx1"/>
              </a:solidFill>
            </a:endParaRPr>
          </a:p>
        </p:txBody>
      </p:sp>
      <p:sp>
        <p:nvSpPr>
          <p:cNvPr id="3" name="Zástupný symbol pro obsah 2"/>
          <p:cNvSpPr>
            <a:spLocks noGrp="1"/>
          </p:cNvSpPr>
          <p:nvPr>
            <p:ph idx="1"/>
          </p:nvPr>
        </p:nvSpPr>
        <p:spPr>
          <a:xfrm>
            <a:off x="428596" y="1000108"/>
            <a:ext cx="8229600" cy="5643578"/>
          </a:xfrm>
        </p:spPr>
        <p:txBody>
          <a:bodyPr>
            <a:noAutofit/>
          </a:bodyPr>
          <a:lstStyle/>
          <a:p>
            <a:r>
              <a:rPr lang="cs-CZ" sz="1400" dirty="0" smtClean="0"/>
              <a:t>Charakteristiky, kterými se liší živé a neživé organismy :</a:t>
            </a:r>
          </a:p>
          <a:p>
            <a:r>
              <a:rPr lang="cs-CZ" sz="1400" dirty="0" smtClean="0"/>
              <a:t>1) Látkové složení – mají stejné, jsou ze stejných prvků, liší se pouze procentuálním zastoupením jednotlivých prvků a složitostí stavby organických sloučenin.</a:t>
            </a:r>
          </a:p>
          <a:p>
            <a:r>
              <a:rPr lang="cs-CZ" sz="1400" dirty="0" smtClean="0"/>
              <a:t>2) Vztah k prostředí – je u organismů aktivní, u anorganických přírodnin je pasivní. Organismus má schopnost vybrat si pouze ty látky, které k životu nezbytně potřebuje. Látky přijaté ve svém těle přeměňuje na látky organické a látky nepotřebné vyvrhuje zpět do prostředí. Tento proces se nazývá látková přeměna = metabolismus. S látkovou přeměnou souvisí i přeměna energetická = energetický metabolismus. Tyto procesy v neživé přírodě neexistují.</a:t>
            </a:r>
          </a:p>
          <a:p>
            <a:r>
              <a:rPr lang="cs-CZ" sz="1400" dirty="0" smtClean="0"/>
              <a:t>3) Rozmnožování, růst a vývoj – je charakteristikou živých organismů. Rozmnožováním vznikají noví jedinci, kteří během svého života rostou (kvantitativní a nevratný proces přibývání buněk) a vyvíjejí se (kvalitativní procesy uvnitř těla organismů).</a:t>
            </a:r>
          </a:p>
          <a:p>
            <a:r>
              <a:rPr lang="cs-CZ" sz="1400" dirty="0" smtClean="0"/>
              <a:t>4) Dědičnost a proměnlivost – je vlastností živých organismů. Dědičnost je schopnost vytvářet jedince sobě podobné. Proměnlivost je schopnost plodit odchylky, měnit se. Prostředí, kde organismy žijí, se mění a těmto změnám se musí přizpůsobit i organismus. Když dojde ke změnám skokem, nazýváme je mutace. Většina mutací je letálních (neschopných života).</a:t>
            </a:r>
          </a:p>
          <a:p>
            <a:r>
              <a:rPr lang="cs-CZ" sz="1400" dirty="0" smtClean="0"/>
              <a:t>5) Jedinečnost a nedělitelnost – Každý jedinec je unikátní v čase a prostoru. Je neopakovatelný a zpravidla ho nelze bez následků dělit. Neživou hmotu lze dělit – př. : krystaly soli.</a:t>
            </a:r>
          </a:p>
          <a:p>
            <a:r>
              <a:rPr lang="cs-CZ" sz="1400" dirty="0" smtClean="0"/>
              <a:t>6) Tvar a funkce – je u živých organismů vždy funkční a záleží na prostředí, kde organismus žije. U neživých organismů je jejich tvar náhodný, nebo určený jejich fyzikálním a chemickým složením.</a:t>
            </a:r>
          </a:p>
          <a:p>
            <a:r>
              <a:rPr lang="cs-CZ" sz="1400" dirty="0" smtClean="0"/>
              <a:t>7) Dráždivost a přizpůsobivost – živé organismy reagují na podněty prostředí složitými reakcemi. Pokud dráždění trvá nebo se opakuje, má organismus schopnost se tomuto stavu přizpůsobit, prostor opustit, nebo zahynout.</a:t>
            </a:r>
          </a:p>
          <a:p>
            <a:r>
              <a:rPr lang="cs-CZ" sz="1400" dirty="0" smtClean="0"/>
              <a:t>8) Časová ohraničenost – neživé organismy v čase a prostoru trvají. Život organismů je omezený a vždy probíhá jedním směrem – od okamžiku vzniku až po zánik. Doba života je velice specifická a geneticky podmíněná.</a:t>
            </a:r>
            <a:endParaRPr lang="cs-CZ" sz="14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234440"/>
            <a:ext cx="8229600" cy="4389120"/>
          </a:xfrm>
        </p:spPr>
        <p:txBody>
          <a:bodyPr>
            <a:normAutofit fontScale="55000" lnSpcReduction="20000"/>
          </a:bodyPr>
          <a:lstStyle/>
          <a:p>
            <a:pPr>
              <a:buNone/>
            </a:pPr>
            <a:r>
              <a:rPr lang="cs-CZ" b="1" dirty="0" smtClean="0"/>
              <a:t>6. </a:t>
            </a:r>
            <a:r>
              <a:rPr lang="cs-CZ" b="1" dirty="0" err="1" smtClean="0"/>
              <a:t>Tektosilikáty</a:t>
            </a:r>
            <a:r>
              <a:rPr lang="cs-CZ" b="1" dirty="0" smtClean="0"/>
              <a:t> (křemičitany s prostorovou vazbou tetraedrů) </a:t>
            </a:r>
          </a:p>
          <a:p>
            <a:endParaRPr lang="cs-CZ" dirty="0" smtClean="0"/>
          </a:p>
          <a:p>
            <a:r>
              <a:rPr lang="cs-CZ" dirty="0" err="1" smtClean="0"/>
              <a:t>Křemíko</a:t>
            </a:r>
            <a:r>
              <a:rPr lang="cs-CZ" dirty="0" smtClean="0"/>
              <a:t>-kyslíkové tetraedry jsou vázány do trojrozměrné prostorové kostry. V ní je každý tetraedr propojen všemi svými vrcholy se čtyřmi sousedními tetraedry a atomy křemíku a kyslíku jsou v této struktuře přítomny v poměru 1:2. Uvedenému poměru odpovídá vzorec SiO2 a mezi </a:t>
            </a:r>
            <a:r>
              <a:rPr lang="cs-CZ" dirty="0" err="1" smtClean="0"/>
              <a:t>tektosilikáty</a:t>
            </a:r>
            <a:r>
              <a:rPr lang="cs-CZ" dirty="0" smtClean="0"/>
              <a:t>, tvořenými pouze tetraedry [SiO4]4-, by tedy patřily jen různé modifikace SiO2 (křemen, </a:t>
            </a:r>
            <a:r>
              <a:rPr lang="cs-CZ" dirty="0" err="1" smtClean="0"/>
              <a:t>tridymit</a:t>
            </a:r>
            <a:r>
              <a:rPr lang="cs-CZ" dirty="0" smtClean="0"/>
              <a:t>, </a:t>
            </a:r>
            <a:r>
              <a:rPr lang="cs-CZ" dirty="0" err="1" smtClean="0"/>
              <a:t>cristobalit</a:t>
            </a:r>
            <a:r>
              <a:rPr lang="cs-CZ" dirty="0" smtClean="0"/>
              <a:t> aj.), s nimiž mají podobnou mřížku.</a:t>
            </a:r>
          </a:p>
          <a:p>
            <a:endParaRPr lang="cs-CZ" dirty="0" smtClean="0"/>
          </a:p>
          <a:p>
            <a:r>
              <a:rPr lang="cs-CZ" dirty="0" smtClean="0"/>
              <a:t>Existence </a:t>
            </a:r>
            <a:r>
              <a:rPr lang="cs-CZ" dirty="0" err="1" smtClean="0"/>
              <a:t>tektosilikátů</a:t>
            </a:r>
            <a:r>
              <a:rPr lang="cs-CZ" dirty="0" smtClean="0"/>
              <a:t> odlišného chemického složení je umožněna nahrazením určité části (max. 50 %) atomů křemíku v centru tetraedrů hliníkem (méně často i bórem nebo železem). Touto substitucí (nahrazením) dochází k valenční nerovnováze, která je kompenzována vstupem vhodných kationů do dutin v anionové kostře, např. ve struktuře draselného živce o vzorci K[AlSi3O8] má 1/4 tetraedrů ve svém centru hliník a v dutinách anionové kostry je přítomen draslík.</a:t>
            </a:r>
          </a:p>
          <a:p>
            <a:endParaRPr lang="cs-CZ" dirty="0" smtClean="0"/>
          </a:p>
          <a:p>
            <a:r>
              <a:rPr lang="cs-CZ" dirty="0" smtClean="0"/>
              <a:t>Pozn.: při psaní chemických vzorců je vhodné jejich anionovou kostru uzavřít do hranaté závorky a tak ji oddělit od </a:t>
            </a:r>
            <a:r>
              <a:rPr lang="cs-CZ" dirty="0" err="1" smtClean="0"/>
              <a:t>katiotové</a:t>
            </a:r>
            <a:r>
              <a:rPr lang="cs-CZ" dirty="0" smtClean="0"/>
              <a:t> části vzorce (u silikátů se složitější strukturou je používání hranaté závorky nezbytné). Pokud jsou v </a:t>
            </a:r>
            <a:r>
              <a:rPr lang="cs-CZ" dirty="0" err="1" smtClean="0"/>
              <a:t>aniotové</a:t>
            </a:r>
            <a:r>
              <a:rPr lang="cs-CZ" dirty="0" smtClean="0"/>
              <a:t> kostře silikátu přítomny různé skupiny tetraedrů nebo i přídatné aniony, oddělují se ve vzorci svislými čarami, přičemž přídatné aniony se uvádějí zpravidla před </a:t>
            </a:r>
            <a:r>
              <a:rPr lang="cs-CZ" dirty="0" err="1" smtClean="0"/>
              <a:t>tetraedrickými</a:t>
            </a:r>
            <a:r>
              <a:rPr lang="cs-CZ" dirty="0" smtClean="0"/>
              <a:t> skupinami. Kationy jsou ve vzorci umístěny před hranatou závorkou v pořadí, které odpovídá jejich klesající velikosti; při izomorfní substituci značky prvků za sebou následují v pořadí podle klesajícího zastoupení. Uvedené zásady lze doložit např. na poměrně složitém vzorci vesuvianu Ca10(Mg,</a:t>
            </a:r>
            <a:r>
              <a:rPr lang="cs-CZ" dirty="0" err="1" smtClean="0"/>
              <a:t>Fe</a:t>
            </a:r>
            <a:r>
              <a:rPr lang="cs-CZ" dirty="0" smtClean="0"/>
              <a:t>)2Al4[(OH)4|(SiO4)5|(Si2O7)], nebo na vzorci muskovitu KAl2[(OH,F)2|AlSi3O10].</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20</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110310"/>
          </a:xfrm>
        </p:spPr>
        <p:txBody>
          <a:bodyPr>
            <a:noAutofit/>
          </a:bodyPr>
          <a:lstStyle/>
          <a:p>
            <a:pPr>
              <a:buNone/>
            </a:pPr>
            <a:r>
              <a:rPr lang="cs-CZ" sz="1400" b="1" dirty="0" smtClean="0"/>
              <a:t>1. oddělení: </a:t>
            </a:r>
            <a:r>
              <a:rPr lang="cs-CZ" sz="1400" b="1" dirty="0" err="1" smtClean="0"/>
              <a:t>Nesosilikáty</a:t>
            </a:r>
            <a:endParaRPr lang="cs-CZ" sz="1400" b="1" dirty="0" smtClean="0"/>
          </a:p>
          <a:p>
            <a:r>
              <a:rPr lang="cs-CZ" sz="1400" dirty="0" err="1" smtClean="0"/>
              <a:t>Nesosilikáty</a:t>
            </a:r>
            <a:r>
              <a:rPr lang="cs-CZ" sz="1400" dirty="0" smtClean="0"/>
              <a:t> (chemicky </a:t>
            </a:r>
            <a:r>
              <a:rPr lang="cs-CZ" sz="1400" dirty="0" err="1" smtClean="0"/>
              <a:t>ortosilikáty</a:t>
            </a:r>
            <a:r>
              <a:rPr lang="cs-CZ" sz="1400" dirty="0" smtClean="0"/>
              <a:t>) mají typické fyzikální vlastnosti, podmíněné vlastnostmi kompaktních krystalových mřížek. Habitus krystalů bývá izometrický. Vysoká tvrdost a značně zvýšená hustota jsou dány hustým uspořádáním iontů v mřížce a to má za následek zvýšený index lomu světla. Mezi základní </a:t>
            </a:r>
            <a:r>
              <a:rPr lang="cs-CZ" sz="1400" dirty="0" err="1" smtClean="0"/>
              <a:t>nesosilikáty</a:t>
            </a:r>
            <a:r>
              <a:rPr lang="cs-CZ" sz="1400" dirty="0" smtClean="0"/>
              <a:t> patří zirkon, olivín, topaz, kyanit, andalusit, sillimanit, staurolit, granáty, vesuvián a titanit.</a:t>
            </a:r>
          </a:p>
          <a:p>
            <a:pPr>
              <a:buNone/>
            </a:pPr>
            <a:r>
              <a:rPr lang="cs-CZ" sz="1400" b="1" dirty="0" smtClean="0"/>
              <a:t>2. oddělení: </a:t>
            </a:r>
            <a:r>
              <a:rPr lang="cs-CZ" sz="1400" b="1" dirty="0" err="1" smtClean="0"/>
              <a:t>Sorosilikáty</a:t>
            </a:r>
            <a:endParaRPr lang="cs-CZ" sz="1400" b="1" dirty="0" smtClean="0"/>
          </a:p>
          <a:p>
            <a:r>
              <a:rPr lang="cs-CZ" sz="1400" dirty="0" smtClean="0"/>
              <a:t>Z chemického hlediska sem patří tzv. </a:t>
            </a:r>
            <a:r>
              <a:rPr lang="cs-CZ" sz="1400" dirty="0" err="1" smtClean="0"/>
              <a:t>pyrosilikáty</a:t>
            </a:r>
            <a:r>
              <a:rPr lang="cs-CZ" sz="1400" dirty="0" smtClean="0"/>
              <a:t>. Nejvýznamnější </a:t>
            </a:r>
            <a:r>
              <a:rPr lang="cs-CZ" sz="1400" dirty="0" err="1" smtClean="0"/>
              <a:t>sorosilikáty</a:t>
            </a:r>
            <a:r>
              <a:rPr lang="cs-CZ" sz="1400" dirty="0" smtClean="0"/>
              <a:t> jsou hemimorfit a epidot.</a:t>
            </a:r>
          </a:p>
          <a:p>
            <a:pPr>
              <a:buNone/>
            </a:pPr>
            <a:r>
              <a:rPr lang="cs-CZ" sz="1400" b="1" dirty="0" smtClean="0"/>
              <a:t>3. oddělení: </a:t>
            </a:r>
            <a:r>
              <a:rPr lang="cs-CZ" sz="1400" b="1" dirty="0" err="1" smtClean="0"/>
              <a:t>Cyklosilikáty</a:t>
            </a:r>
            <a:endParaRPr lang="cs-CZ" sz="1400" b="1" dirty="0" smtClean="0"/>
          </a:p>
          <a:p>
            <a:r>
              <a:rPr lang="cs-CZ" sz="1400" dirty="0" smtClean="0"/>
              <a:t>Hlavními </a:t>
            </a:r>
            <a:r>
              <a:rPr lang="cs-CZ" sz="1400" dirty="0" err="1" smtClean="0"/>
              <a:t>cyklosilikáty</a:t>
            </a:r>
            <a:r>
              <a:rPr lang="cs-CZ" sz="1400" dirty="0" smtClean="0"/>
              <a:t> jsou beryl, cordierit a turmalíny.</a:t>
            </a:r>
          </a:p>
          <a:p>
            <a:pPr>
              <a:buNone/>
            </a:pPr>
            <a:r>
              <a:rPr lang="cs-CZ" sz="1400" b="1" dirty="0" smtClean="0"/>
              <a:t>4. oddělení: </a:t>
            </a:r>
            <a:r>
              <a:rPr lang="cs-CZ" sz="1400" b="1" dirty="0" err="1" smtClean="0"/>
              <a:t>Inosilikáty</a:t>
            </a:r>
            <a:endParaRPr lang="cs-CZ" sz="1400" b="1" dirty="0" smtClean="0"/>
          </a:p>
          <a:p>
            <a:r>
              <a:rPr lang="cs-CZ" sz="1400" dirty="0" smtClean="0"/>
              <a:t>Nejdůležitějšími </a:t>
            </a:r>
            <a:r>
              <a:rPr lang="cs-CZ" sz="1400" dirty="0" err="1" smtClean="0"/>
              <a:t>inosilikáty</a:t>
            </a:r>
            <a:r>
              <a:rPr lang="cs-CZ" sz="1400" dirty="0" smtClean="0"/>
              <a:t> (dříve označované podle chemizmu jako </a:t>
            </a:r>
            <a:r>
              <a:rPr lang="cs-CZ" sz="1400" dirty="0" err="1" smtClean="0"/>
              <a:t>metasilikáty</a:t>
            </a:r>
            <a:r>
              <a:rPr lang="cs-CZ" sz="1400" dirty="0" smtClean="0"/>
              <a:t>) jsou pyroxeny a amfiboly, dále pak wollastonit. Jejich společnými znaky jsou např. analogický krystalový habitus, blízké krystalové struktury, stejná štěpnost, podobná tvrdost a hustota. V pyroxenech a amfibolech bývají jako kationy tyto prvky: Mg2+, Fe2+, Ca2+, Na+, někdy Li3+, Al3+ a Fe3+. Na stavbě anionů se zúčastňují radikály [SiO4]4-, i [AlO4]4-, [OH]-, F- a Cl- (v amfibolech). V přírodě jsou nejrozšířenější (16 % hmotnosti) pyroxeny a amfiboly, které jsou důležitými horninotvornými minerály mnohých hornin magmatických a metamorfovaných. Je pro ně charakteristické, že mají výraznou štěpnost a že krystalová individua jsou protáhlá v jednom směru.</a:t>
            </a:r>
          </a:p>
          <a:p>
            <a:r>
              <a:rPr lang="cs-CZ" sz="1400" dirty="0" smtClean="0"/>
              <a:t>Přes mnoho společného, odlišují se pyroxeny a amfiboly od sebe podstatně takto:</a:t>
            </a:r>
          </a:p>
          <a:p>
            <a:r>
              <a:rPr lang="cs-CZ" sz="1400" dirty="0" smtClean="0"/>
              <a:t>v krystalových strukturách pyroxenů jsou zastoupeny aniontové radikály složené z jednoduchých řetězců </a:t>
            </a:r>
            <a:r>
              <a:rPr lang="cs-CZ" sz="1400" dirty="0" err="1" smtClean="0"/>
              <a:t>křemíko</a:t>
            </a:r>
            <a:r>
              <a:rPr lang="cs-CZ" sz="1400" dirty="0" smtClean="0"/>
              <a:t>-kyslíkatých tetraedrů, v amfibolech složené z dvojitých řetězců; z těchto typů struktur vyplývají rozdílné úhly prizmatické štěpnosti pyroxenů a amfibolů, rovnoběžně s protažením řetězců.</a:t>
            </a:r>
          </a:p>
          <a:p>
            <a:r>
              <a:rPr lang="cs-CZ" sz="1400" dirty="0" smtClean="0"/>
              <a:t>Štěpné linie pyroxenů tvoří útvary blízké čtverci s úhlem 87°, u amfibolů mají tvar kosočtverce s úhlem 124°. Krystaly pyroxenů mají na příčném průřezu </a:t>
            </a:r>
            <a:r>
              <a:rPr lang="cs-CZ" sz="1400" dirty="0" err="1" smtClean="0"/>
              <a:t>pseudotetragonální</a:t>
            </a:r>
            <a:r>
              <a:rPr lang="cs-CZ" sz="1400" dirty="0" smtClean="0"/>
              <a:t> tvary a krystaly amfibolů </a:t>
            </a:r>
            <a:r>
              <a:rPr lang="cs-CZ" sz="1400" dirty="0" err="1" smtClean="0"/>
              <a:t>pseudohexagonální</a:t>
            </a:r>
            <a:r>
              <a:rPr lang="cs-CZ" sz="1400" dirty="0" smtClean="0"/>
              <a:t> tvary.</a:t>
            </a:r>
            <a:endParaRPr lang="cs-CZ" sz="14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21</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038872"/>
          </a:xfrm>
        </p:spPr>
        <p:txBody>
          <a:bodyPr>
            <a:normAutofit/>
          </a:bodyPr>
          <a:lstStyle/>
          <a:p>
            <a:pPr algn="ctr">
              <a:buNone/>
            </a:pPr>
            <a:r>
              <a:rPr lang="cs-CZ" sz="1600" b="1" dirty="0" smtClean="0"/>
              <a:t>V oddělení </a:t>
            </a:r>
            <a:r>
              <a:rPr lang="cs-CZ" sz="1600" b="1" dirty="0" err="1" smtClean="0"/>
              <a:t>inosilikátů</a:t>
            </a:r>
            <a:r>
              <a:rPr lang="cs-CZ" sz="1600" b="1" dirty="0" smtClean="0"/>
              <a:t> rozlišujeme dvě skupiny minerálů</a:t>
            </a:r>
          </a:p>
          <a:p>
            <a:pPr>
              <a:buNone/>
            </a:pPr>
            <a:r>
              <a:rPr lang="cs-CZ" sz="1600" b="1" dirty="0" smtClean="0"/>
              <a:t>1. skupina pyroxenů</a:t>
            </a:r>
          </a:p>
          <a:p>
            <a:r>
              <a:rPr lang="cs-CZ" sz="1600" dirty="0" smtClean="0"/>
              <a:t>s jednoduchými řetězci tetraedrů</a:t>
            </a:r>
          </a:p>
          <a:p>
            <a:endParaRPr lang="cs-CZ" sz="1600" dirty="0" smtClean="0"/>
          </a:p>
          <a:p>
            <a:r>
              <a:rPr lang="cs-CZ" sz="1600" dirty="0" smtClean="0"/>
              <a:t>Obecný vzorec je ABSi2O6, kde</a:t>
            </a:r>
          </a:p>
          <a:p>
            <a:endParaRPr lang="cs-CZ" sz="1600" dirty="0" smtClean="0"/>
          </a:p>
          <a:p>
            <a:r>
              <a:rPr lang="cs-CZ" sz="1600" dirty="0" smtClean="0"/>
              <a:t>A = Ca, Fe2+, Li, Mg, Na</a:t>
            </a:r>
          </a:p>
          <a:p>
            <a:r>
              <a:rPr lang="cs-CZ" sz="1600" dirty="0" smtClean="0"/>
              <a:t>B = </a:t>
            </a:r>
            <a:r>
              <a:rPr lang="cs-CZ" sz="1600" dirty="0" err="1" smtClean="0"/>
              <a:t>Al</a:t>
            </a:r>
            <a:r>
              <a:rPr lang="cs-CZ" sz="1600" dirty="0" smtClean="0"/>
              <a:t>, Cr3+, Fe2+, Fe3+, Mg, Mn2+, </a:t>
            </a:r>
            <a:r>
              <a:rPr lang="cs-CZ" sz="1600" dirty="0" err="1" smtClean="0"/>
              <a:t>Sc</a:t>
            </a:r>
            <a:r>
              <a:rPr lang="cs-CZ" sz="1600" dirty="0" smtClean="0"/>
              <a:t> a část křemíku může být nahrazena hliníkem</a:t>
            </a:r>
          </a:p>
          <a:p>
            <a:endParaRPr lang="cs-CZ" sz="1600" dirty="0" smtClean="0"/>
          </a:p>
          <a:p>
            <a:pPr>
              <a:buNone/>
            </a:pPr>
            <a:r>
              <a:rPr lang="cs-CZ" sz="1600" b="1" dirty="0" smtClean="0"/>
              <a:t>Patří sem:</a:t>
            </a:r>
          </a:p>
          <a:p>
            <a:r>
              <a:rPr lang="cs-CZ" sz="1600" dirty="0" smtClean="0"/>
              <a:t>a) </a:t>
            </a:r>
            <a:r>
              <a:rPr lang="cs-CZ" sz="1600" dirty="0" err="1" smtClean="0"/>
              <a:t>klinopyroxeny</a:t>
            </a:r>
            <a:r>
              <a:rPr lang="cs-CZ" sz="1600" dirty="0" smtClean="0"/>
              <a:t> (tj. jednoklonné pyroxeny), kam patří pyroxeny </a:t>
            </a:r>
            <a:r>
              <a:rPr lang="cs-CZ" sz="1600" dirty="0" err="1" smtClean="0"/>
              <a:t>dipsid</a:t>
            </a:r>
            <a:r>
              <a:rPr lang="cs-CZ" sz="1600" dirty="0" smtClean="0"/>
              <a:t> </a:t>
            </a:r>
            <a:r>
              <a:rPr lang="cs-CZ" sz="1600" dirty="0" err="1" smtClean="0"/>
              <a:t>hedenbergitové</a:t>
            </a:r>
            <a:r>
              <a:rPr lang="cs-CZ" sz="1600" dirty="0" smtClean="0"/>
              <a:t> řady, augit a alkalické pyroxeny </a:t>
            </a:r>
            <a:r>
              <a:rPr lang="cs-CZ" sz="1600" dirty="0" err="1" smtClean="0"/>
              <a:t>egirín</a:t>
            </a:r>
            <a:r>
              <a:rPr lang="cs-CZ" sz="1600" dirty="0" smtClean="0"/>
              <a:t>-jadeitové řady</a:t>
            </a:r>
          </a:p>
          <a:p>
            <a:r>
              <a:rPr lang="cs-CZ" sz="1600" dirty="0" smtClean="0"/>
              <a:t>b) </a:t>
            </a:r>
            <a:r>
              <a:rPr lang="cs-CZ" sz="1600" dirty="0" err="1" smtClean="0"/>
              <a:t>ortopyroxeny</a:t>
            </a:r>
            <a:r>
              <a:rPr lang="cs-CZ" sz="1600" dirty="0" smtClean="0"/>
              <a:t> (tj. kosočtverečné pyroxeny) </a:t>
            </a:r>
            <a:r>
              <a:rPr lang="cs-CZ" sz="1600" dirty="0" err="1" smtClean="0"/>
              <a:t>enstatit</a:t>
            </a:r>
            <a:r>
              <a:rPr lang="cs-CZ" sz="1600" dirty="0" smtClean="0"/>
              <a:t>-</a:t>
            </a:r>
            <a:r>
              <a:rPr lang="cs-CZ" sz="1600" dirty="0" err="1" smtClean="0"/>
              <a:t>ferrosilitové</a:t>
            </a:r>
            <a:endParaRPr lang="cs-CZ" sz="1600" dirty="0" smtClean="0"/>
          </a:p>
          <a:p>
            <a:r>
              <a:rPr lang="cs-CZ" sz="1600" dirty="0" smtClean="0"/>
              <a:t>řady</a:t>
            </a:r>
          </a:p>
          <a:p>
            <a:endParaRPr lang="cs-CZ" sz="1600" dirty="0" smtClean="0"/>
          </a:p>
          <a:p>
            <a:r>
              <a:rPr lang="cs-CZ" sz="1600" dirty="0" err="1" smtClean="0"/>
              <a:t>Klinopyroxeny</a:t>
            </a:r>
            <a:r>
              <a:rPr lang="cs-CZ" sz="1600" dirty="0" smtClean="0"/>
              <a:t> jsou diopsid, </a:t>
            </a:r>
            <a:r>
              <a:rPr lang="cs-CZ" sz="1600" dirty="0" err="1" smtClean="0"/>
              <a:t>hedenbergit</a:t>
            </a:r>
            <a:r>
              <a:rPr lang="cs-CZ" sz="1600" dirty="0" smtClean="0"/>
              <a:t>, augit, jadeit, </a:t>
            </a:r>
            <a:r>
              <a:rPr lang="cs-CZ" sz="1600" dirty="0" err="1" smtClean="0"/>
              <a:t>egirín</a:t>
            </a:r>
            <a:r>
              <a:rPr lang="cs-CZ" sz="1600" dirty="0" smtClean="0"/>
              <a:t> a spodumen. </a:t>
            </a:r>
            <a:r>
              <a:rPr lang="cs-CZ" sz="1600" dirty="0" err="1" smtClean="0"/>
              <a:t>Ortopyroxeny</a:t>
            </a:r>
            <a:r>
              <a:rPr lang="cs-CZ" sz="1600" dirty="0" smtClean="0"/>
              <a:t> jsou </a:t>
            </a:r>
            <a:r>
              <a:rPr lang="cs-CZ" sz="1600" dirty="0" err="1" smtClean="0"/>
              <a:t>enstatit</a:t>
            </a:r>
            <a:r>
              <a:rPr lang="cs-CZ" sz="1600" dirty="0" smtClean="0"/>
              <a:t> a hypersten.</a:t>
            </a:r>
            <a:endParaRPr lang="cs-CZ" sz="16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22</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181748"/>
          </a:xfrm>
        </p:spPr>
        <p:txBody>
          <a:bodyPr>
            <a:normAutofit fontScale="70000" lnSpcReduction="20000"/>
          </a:bodyPr>
          <a:lstStyle/>
          <a:p>
            <a:pPr>
              <a:buNone/>
            </a:pPr>
            <a:r>
              <a:rPr lang="cs-CZ" b="1" dirty="0" smtClean="0"/>
              <a:t>2. skupina amfibolů</a:t>
            </a:r>
          </a:p>
          <a:p>
            <a:pPr>
              <a:buNone/>
            </a:pPr>
            <a:r>
              <a:rPr lang="cs-CZ" i="1" dirty="0" smtClean="0"/>
              <a:t>s dvojitými řetězci tetraedrů</a:t>
            </a:r>
          </a:p>
          <a:p>
            <a:endParaRPr lang="cs-CZ" dirty="0" smtClean="0"/>
          </a:p>
          <a:p>
            <a:r>
              <a:rPr lang="cs-CZ" dirty="0" smtClean="0"/>
              <a:t>Obecný vzorec je A0-1B2Y5Z8O22(OH,F,Cl)2, kde</a:t>
            </a:r>
          </a:p>
          <a:p>
            <a:endParaRPr lang="cs-CZ" dirty="0" smtClean="0"/>
          </a:p>
          <a:p>
            <a:r>
              <a:rPr lang="cs-CZ" dirty="0" smtClean="0"/>
              <a:t>A = Ca, Na, K</a:t>
            </a:r>
          </a:p>
          <a:p>
            <a:r>
              <a:rPr lang="cs-CZ" dirty="0" smtClean="0"/>
              <a:t>B = Ca, Fe2+, Li, Mg, Mn2+, Na</a:t>
            </a:r>
          </a:p>
          <a:p>
            <a:r>
              <a:rPr lang="cs-CZ" dirty="0" smtClean="0"/>
              <a:t>Y = </a:t>
            </a:r>
            <a:r>
              <a:rPr lang="cs-CZ" dirty="0" err="1" smtClean="0"/>
              <a:t>Al</a:t>
            </a:r>
            <a:r>
              <a:rPr lang="cs-CZ" dirty="0" smtClean="0"/>
              <a:t>, </a:t>
            </a:r>
            <a:r>
              <a:rPr lang="cs-CZ" dirty="0" err="1" smtClean="0"/>
              <a:t>Cr</a:t>
            </a:r>
            <a:r>
              <a:rPr lang="cs-CZ" dirty="0" smtClean="0"/>
              <a:t>, Fe2+, Fe3+, Mg, Mn2+, Ti</a:t>
            </a:r>
          </a:p>
          <a:p>
            <a:r>
              <a:rPr lang="cs-CZ" dirty="0" smtClean="0"/>
              <a:t>Z = hlavně Si, ale i </a:t>
            </a:r>
            <a:r>
              <a:rPr lang="cs-CZ" dirty="0" err="1" smtClean="0"/>
              <a:t>Al</a:t>
            </a:r>
            <a:r>
              <a:rPr lang="cs-CZ" dirty="0" smtClean="0"/>
              <a:t> a Ti</a:t>
            </a:r>
          </a:p>
          <a:p>
            <a:endParaRPr lang="cs-CZ" dirty="0" smtClean="0"/>
          </a:p>
          <a:p>
            <a:pPr>
              <a:buNone/>
            </a:pPr>
            <a:r>
              <a:rPr lang="cs-CZ" b="1" dirty="0" smtClean="0"/>
              <a:t>Patří sem:</a:t>
            </a:r>
          </a:p>
          <a:p>
            <a:r>
              <a:rPr lang="cs-CZ" dirty="0" smtClean="0"/>
              <a:t>a) </a:t>
            </a:r>
            <a:r>
              <a:rPr lang="cs-CZ" dirty="0" err="1" smtClean="0"/>
              <a:t>klinoamfiboly</a:t>
            </a:r>
            <a:r>
              <a:rPr lang="cs-CZ" dirty="0" smtClean="0"/>
              <a:t> (tj. jednoklonné amfiboly)</a:t>
            </a:r>
          </a:p>
          <a:p>
            <a:r>
              <a:rPr lang="cs-CZ" dirty="0" smtClean="0"/>
              <a:t>b) </a:t>
            </a:r>
            <a:r>
              <a:rPr lang="cs-CZ" dirty="0" err="1" smtClean="0"/>
              <a:t>ortoamfiboly</a:t>
            </a:r>
            <a:r>
              <a:rPr lang="cs-CZ" dirty="0" smtClean="0"/>
              <a:t> (tj. kosočtverečné amfiboly)</a:t>
            </a:r>
          </a:p>
          <a:p>
            <a:endParaRPr lang="cs-CZ" dirty="0" smtClean="0"/>
          </a:p>
          <a:p>
            <a:r>
              <a:rPr lang="cs-CZ" dirty="0" smtClean="0"/>
              <a:t>Nově jsou amfiboly děleny podle chemizmu na:</a:t>
            </a:r>
          </a:p>
          <a:p>
            <a:r>
              <a:rPr lang="cs-CZ" dirty="0" smtClean="0"/>
              <a:t>Ca-amfiboly</a:t>
            </a:r>
          </a:p>
          <a:p>
            <a:r>
              <a:rPr lang="cs-CZ" dirty="0" err="1" smtClean="0"/>
              <a:t>Fe</a:t>
            </a:r>
            <a:r>
              <a:rPr lang="cs-CZ" dirty="0" smtClean="0"/>
              <a:t>-Mg-</a:t>
            </a:r>
            <a:r>
              <a:rPr lang="cs-CZ" dirty="0" err="1" smtClean="0"/>
              <a:t>Mn</a:t>
            </a:r>
            <a:r>
              <a:rPr lang="cs-CZ" dirty="0" smtClean="0"/>
              <a:t> amfiboly</a:t>
            </a:r>
          </a:p>
          <a:p>
            <a:r>
              <a:rPr lang="cs-CZ" dirty="0" smtClean="0"/>
              <a:t>Na-Ca amfiboly</a:t>
            </a:r>
          </a:p>
          <a:p>
            <a:r>
              <a:rPr lang="cs-CZ" dirty="0" smtClean="0"/>
              <a:t>alkalické amfiboly</a:t>
            </a:r>
          </a:p>
          <a:p>
            <a:endParaRPr lang="cs-CZ" dirty="0" smtClean="0"/>
          </a:p>
          <a:p>
            <a:r>
              <a:rPr lang="cs-CZ" dirty="0" err="1" smtClean="0"/>
              <a:t>Klinoamfiboly</a:t>
            </a:r>
            <a:r>
              <a:rPr lang="cs-CZ" dirty="0" smtClean="0"/>
              <a:t> jsou </a:t>
            </a:r>
            <a:r>
              <a:rPr lang="cs-CZ" dirty="0" err="1" smtClean="0"/>
              <a:t>hornblenda</a:t>
            </a:r>
            <a:r>
              <a:rPr lang="cs-CZ" dirty="0" smtClean="0"/>
              <a:t>, tremolit, aktinolit a </a:t>
            </a:r>
            <a:r>
              <a:rPr lang="cs-CZ" dirty="0" err="1" smtClean="0"/>
              <a:t>glaukofán</a:t>
            </a:r>
            <a:r>
              <a:rPr lang="cs-CZ" dirty="0" smtClean="0"/>
              <a:t>. </a:t>
            </a:r>
            <a:r>
              <a:rPr lang="cs-CZ" dirty="0" err="1" smtClean="0"/>
              <a:t>Ortoamfibol</a:t>
            </a:r>
            <a:r>
              <a:rPr lang="cs-CZ" dirty="0" smtClean="0"/>
              <a:t> je antofylit.</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23</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1"/>
            <a:ext cx="8229600" cy="6324600"/>
          </a:xfrm>
        </p:spPr>
        <p:txBody>
          <a:bodyPr>
            <a:noAutofit/>
          </a:bodyPr>
          <a:lstStyle/>
          <a:p>
            <a:pPr>
              <a:buNone/>
            </a:pPr>
            <a:r>
              <a:rPr lang="cs-CZ" sz="1400" b="1" dirty="0" smtClean="0"/>
              <a:t>5. oddělení: </a:t>
            </a:r>
            <a:r>
              <a:rPr lang="cs-CZ" sz="1400" b="1" dirty="0" err="1" smtClean="0"/>
              <a:t>Fylosilikáty</a:t>
            </a:r>
            <a:endParaRPr lang="cs-CZ" sz="1400" b="1" dirty="0" smtClean="0"/>
          </a:p>
          <a:p>
            <a:r>
              <a:rPr lang="cs-CZ" sz="1400" dirty="0" smtClean="0"/>
              <a:t>Do tohoto oddělení patří především slídovité silikáty (mastek, slídy, chlority, serpentin) a jílové minerály (kaolinit, </a:t>
            </a:r>
            <a:r>
              <a:rPr lang="cs-CZ" sz="1400" dirty="0" err="1" smtClean="0"/>
              <a:t>illit</a:t>
            </a:r>
            <a:r>
              <a:rPr lang="cs-CZ" sz="1400" dirty="0" smtClean="0"/>
              <a:t>, montmorillonit a nontronit), s typickou vrstevnatou šesterečnou (hexagonální) nebo </a:t>
            </a:r>
            <a:r>
              <a:rPr lang="cs-CZ" sz="1400" dirty="0" err="1" smtClean="0"/>
              <a:t>pseudohexagonální</a:t>
            </a:r>
            <a:r>
              <a:rPr lang="cs-CZ" sz="1400" dirty="0" smtClean="0"/>
              <a:t> krystalovou mřížkou. Je pro ně charakteristické, že vždy obsahují hydroxyl OH, často spolu s F. Kationy jsou spolu s hydroxylovými skupinami bezprostředně spojené s vrstvami </a:t>
            </a:r>
            <a:r>
              <a:rPr lang="cs-CZ" sz="1400" dirty="0" err="1" smtClean="0"/>
              <a:t>křemíko</a:t>
            </a:r>
            <a:r>
              <a:rPr lang="cs-CZ" sz="1400" dirty="0" smtClean="0"/>
              <a:t>-kyslíkatých tetraedrů.</a:t>
            </a:r>
          </a:p>
          <a:p>
            <a:r>
              <a:rPr lang="cs-CZ" sz="1400" dirty="0" smtClean="0"/>
              <a:t>Ve </a:t>
            </a:r>
            <a:r>
              <a:rPr lang="cs-CZ" sz="1400" dirty="0" err="1" smtClean="0"/>
              <a:t>fylosilikátech</a:t>
            </a:r>
            <a:r>
              <a:rPr lang="cs-CZ" sz="1400" dirty="0" smtClean="0"/>
              <a:t> jsou zastoupeny jako kationy Mg2+ a Al3+ a kromě toho prvky, které je mohou izomorfně zastupovat - Fe2+, Ni2+,(Mn2+), Li+ a Fe3+, zřídka Cr3+ a V3+. Mnohé minerály, které mají ve mřížkách tetraedry SiO4 částečně zaměněné za tetraedry AlO4 obsahují kromě toho velké doplňkové kationy K+, Na+, Ca2+ a molekuly vody. Fyzikální vlastnosti vyplývají z krystalové struktury.</a:t>
            </a:r>
          </a:p>
          <a:p>
            <a:r>
              <a:rPr lang="cs-CZ" sz="1400" dirty="0" smtClean="0"/>
              <a:t>Stavba rovinných sítí se odráží především v hexagonálně souměrném habitu krystalů, dále v tzv. nárazových a tlakových trhlinkách na štěpných tabulkách. Vrstevnatá stavba krystalové mřížky podmiňuje výbornou štěpnost těchto minerálů až na jemné lupínky. Stupeň jejich pružnosti je různý. Obecný vzorec slídovitých silikátů je (K,Na)(</a:t>
            </a:r>
            <a:r>
              <a:rPr lang="cs-CZ" sz="1400" dirty="0" err="1" smtClean="0"/>
              <a:t>Al</a:t>
            </a:r>
            <a:r>
              <a:rPr lang="cs-CZ" sz="1400" dirty="0" smtClean="0"/>
              <a:t>,</a:t>
            </a:r>
            <a:r>
              <a:rPr lang="cs-CZ" sz="1400" dirty="0" err="1" smtClean="0"/>
              <a:t>Fe</a:t>
            </a:r>
            <a:r>
              <a:rPr lang="cs-CZ" sz="1400" dirty="0" smtClean="0"/>
              <a:t>,Mg)2-3(OH,F)2(Si,</a:t>
            </a:r>
            <a:r>
              <a:rPr lang="cs-CZ" sz="1400" dirty="0" err="1" smtClean="0"/>
              <a:t>Al</a:t>
            </a:r>
            <a:r>
              <a:rPr lang="cs-CZ" sz="1400" dirty="0" smtClean="0"/>
              <a:t>)4O10.</a:t>
            </a:r>
          </a:p>
          <a:p>
            <a:pPr>
              <a:buNone/>
            </a:pPr>
            <a:r>
              <a:rPr lang="cs-CZ" sz="1400" b="1" dirty="0" smtClean="0"/>
              <a:t>6. oddělení: </a:t>
            </a:r>
            <a:r>
              <a:rPr lang="cs-CZ" sz="1400" b="1" dirty="0" err="1" smtClean="0"/>
              <a:t>Tektosilikáty</a:t>
            </a:r>
            <a:endParaRPr lang="cs-CZ" sz="1400" b="1" dirty="0" smtClean="0"/>
          </a:p>
          <a:p>
            <a:r>
              <a:rPr lang="cs-CZ" sz="1400" dirty="0" smtClean="0"/>
              <a:t>Toto oddělení minerálů je nejdůležitější ve třídě silikátů pro své obrovské rozšíření v zemské kůře.</a:t>
            </a:r>
          </a:p>
          <a:p>
            <a:r>
              <a:rPr lang="cs-CZ" sz="1400" dirty="0" err="1" smtClean="0"/>
              <a:t>Tektosilikáty</a:t>
            </a:r>
            <a:r>
              <a:rPr lang="cs-CZ" sz="1400" dirty="0" smtClean="0"/>
              <a:t> se vyznačují trojrozměrnými kostrovitými mřížkami, složenými z anionových tetraedrů (Si,</a:t>
            </a:r>
            <a:r>
              <a:rPr lang="cs-CZ" sz="1400" dirty="0" err="1" smtClean="0"/>
              <a:t>Al</a:t>
            </a:r>
            <a:r>
              <a:rPr lang="cs-CZ" sz="1400" dirty="0" smtClean="0"/>
              <a:t>)O4. Chemicky jsou to téměř výlučně </a:t>
            </a:r>
            <a:r>
              <a:rPr lang="cs-CZ" sz="1400" dirty="0" err="1" smtClean="0"/>
              <a:t>alumosilikáty</a:t>
            </a:r>
            <a:r>
              <a:rPr lang="cs-CZ" sz="1400" dirty="0" smtClean="0"/>
              <a:t>, tzn. že v krystalových strukturách sloučenin jsou v anionových komplexech nejen tetraedry SiO4, ale i tetraedry AlO4. Počet iontů Si4+, zaměňovaný ionty Al3+, nepřevyšuje nikdy polovinu. Poměry Si:</a:t>
            </a:r>
            <a:r>
              <a:rPr lang="cs-CZ" sz="1400" dirty="0" err="1" smtClean="0"/>
              <a:t>Al</a:t>
            </a:r>
            <a:r>
              <a:rPr lang="cs-CZ" sz="1400" dirty="0" smtClean="0"/>
              <a:t> bývají buď 3:1 nebo 1:1, tj. komplexní aniony mají formu: Si3AlO8 nebo SiAlO4(Si2Al2O)8. Poměr (Si + </a:t>
            </a:r>
            <a:r>
              <a:rPr lang="cs-CZ" sz="1400" dirty="0" err="1" smtClean="0"/>
              <a:t>Al</a:t>
            </a:r>
            <a:r>
              <a:rPr lang="cs-CZ" sz="1400" dirty="0" smtClean="0"/>
              <a:t>):O v anionových radikálech je vždy 1:2. U živců a zeolitů, které jsou spolu s </a:t>
            </a:r>
            <a:r>
              <a:rPr lang="cs-CZ" sz="1400" dirty="0" err="1" smtClean="0"/>
              <a:t>foidy</a:t>
            </a:r>
            <a:r>
              <a:rPr lang="cs-CZ" sz="1400" dirty="0" smtClean="0"/>
              <a:t> hlavními představiteli </a:t>
            </a:r>
            <a:r>
              <a:rPr lang="cs-CZ" sz="1400" dirty="0" err="1" smtClean="0"/>
              <a:t>tektosilikátů</a:t>
            </a:r>
            <a:r>
              <a:rPr lang="cs-CZ" sz="1400" dirty="0" smtClean="0"/>
              <a:t>, byly zjištěny tyto hlavní typy anionových radikálů: [Si3AlO8]-, [Si2Al2O8]-, [Si3Al2O10]2-.</a:t>
            </a:r>
          </a:p>
          <a:p>
            <a:r>
              <a:rPr lang="cs-CZ" sz="1400" dirty="0" smtClean="0"/>
              <a:t>Fyzikální vlastnosti </a:t>
            </a:r>
            <a:r>
              <a:rPr lang="cs-CZ" sz="1400" dirty="0" err="1" smtClean="0"/>
              <a:t>tektosilikátů</a:t>
            </a:r>
            <a:r>
              <a:rPr lang="cs-CZ" sz="1400" dirty="0" smtClean="0"/>
              <a:t> mají některé zvláštnosti - nápadná je světlá barva, nejmenší index lomu světla ze všech oddělení silikátů, tvrdost minerálů je dosti vysoká (mezi 5 - 6,5), štěpnost je dobrá až velmi dobrá jen podle některých směrů (na rozdíl od strukturně podobného křemene, kde je ve všech třech směrech stejná) a výrazná náklonnost k vytváření dvojčatných srůstů (v důsledku jejich vysoké symetrie krystalových struktur).</a:t>
            </a:r>
            <a:endParaRPr lang="cs-CZ" sz="1400" dirty="0"/>
          </a:p>
        </p:txBody>
      </p:sp>
      <p:sp>
        <p:nvSpPr>
          <p:cNvPr id="3" name="Zástupný symbol pro číslo snímku 2"/>
          <p:cNvSpPr>
            <a:spLocks noGrp="1"/>
          </p:cNvSpPr>
          <p:nvPr>
            <p:ph type="sldNum" sz="quarter" idx="12"/>
          </p:nvPr>
        </p:nvSpPr>
        <p:spPr/>
        <p:txBody>
          <a:bodyPr/>
          <a:lstStyle/>
          <a:p>
            <a:fld id="{20264769-77EF-4CD0-90DE-F7D7F2D423C4}" type="slidenum">
              <a:rPr lang="cs-CZ" smtClean="0"/>
              <a:pPr/>
              <a:t>24</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Organické substance</a:t>
            </a:r>
            <a:endParaRPr lang="cs-CZ" dirty="0">
              <a:solidFill>
                <a:schemeClr val="tx1"/>
              </a:solidFill>
            </a:endParaRPr>
          </a:p>
        </p:txBody>
      </p:sp>
      <p:sp>
        <p:nvSpPr>
          <p:cNvPr id="3" name="Zástupný symbol pro obsah 2"/>
          <p:cNvSpPr>
            <a:spLocks noGrp="1"/>
          </p:cNvSpPr>
          <p:nvPr>
            <p:ph idx="1"/>
          </p:nvPr>
        </p:nvSpPr>
        <p:spPr>
          <a:xfrm>
            <a:off x="457200" y="1071546"/>
            <a:ext cx="8229600" cy="5253054"/>
          </a:xfrm>
        </p:spPr>
        <p:txBody>
          <a:bodyPr>
            <a:normAutofit fontScale="55000" lnSpcReduction="20000"/>
          </a:bodyPr>
          <a:lstStyle/>
          <a:p>
            <a:r>
              <a:rPr lang="cs-CZ" dirty="0" smtClean="0"/>
              <a:t>Organické látky přistupují k minerálním paragenezím svrchních částí zemské kůry rozmanitým způsobem. Někdy podmiňují vznik týchž minerálů, které se v jiných případech tvoří čistě anorganicky (síra, grafit, pyrit, kalcit, aragonit, apatit, vivianit aj.), jindy však vznikají látky svou povahou organické. Vžil se pro ně název "</a:t>
            </a:r>
            <a:r>
              <a:rPr lang="cs-CZ" dirty="0" err="1" smtClean="0"/>
              <a:t>organolity</a:t>
            </a:r>
            <a:r>
              <a:rPr lang="cs-CZ" dirty="0" smtClean="0"/>
              <a:t>" a bývaly ve starších mineralogických systémech (např. podle F. Slavíka, 1948) členěny na:</a:t>
            </a:r>
          </a:p>
          <a:p>
            <a:r>
              <a:rPr lang="cs-CZ" dirty="0" smtClean="0"/>
              <a:t>1. soli organických sloučenin</a:t>
            </a:r>
          </a:p>
          <a:p>
            <a:r>
              <a:rPr lang="cs-CZ" dirty="0" smtClean="0"/>
              <a:t>2. uhlovodíky</a:t>
            </a:r>
          </a:p>
          <a:p>
            <a:r>
              <a:rPr lang="cs-CZ" dirty="0" smtClean="0"/>
              <a:t>3. bitumeny</a:t>
            </a:r>
          </a:p>
          <a:p>
            <a:r>
              <a:rPr lang="cs-CZ" dirty="0" smtClean="0"/>
              <a:t>4. pryskyřice</a:t>
            </a:r>
          </a:p>
          <a:p>
            <a:r>
              <a:rPr lang="cs-CZ" dirty="0" smtClean="0"/>
              <a:t>5. uhlí</a:t>
            </a:r>
          </a:p>
          <a:p>
            <a:endParaRPr lang="cs-CZ" dirty="0" smtClean="0"/>
          </a:p>
          <a:p>
            <a:r>
              <a:rPr lang="cs-CZ" dirty="0" smtClean="0"/>
              <a:t>Hranice mezi tím, co ještě bylo pokládáno za minerál a co již ne, bylo již dříve v této třídě minerálů neurčité a subjektivní. Přitom však byly vědomě některé nestejnorodé směsi organických sloučenin z mineralogického systému vyčleňovány. Byly to např. z uhlovodíků ozokerit, ropa a </a:t>
            </a:r>
            <a:r>
              <a:rPr lang="cs-CZ" dirty="0" err="1" smtClean="0"/>
              <a:t>utuhlé</a:t>
            </a:r>
            <a:r>
              <a:rPr lang="cs-CZ" dirty="0" smtClean="0"/>
              <a:t> uhlovodíkové deriváty (tzv. bitumeny) asfalt a uhlí - ty byly a rovněž i dnes jsou považovány za horniny a zařazovány do petrografického systému.</a:t>
            </a:r>
          </a:p>
          <a:p>
            <a:endParaRPr lang="cs-CZ" dirty="0" smtClean="0"/>
          </a:p>
          <a:p>
            <a:r>
              <a:rPr lang="cs-CZ" dirty="0" smtClean="0"/>
              <a:t>Současná </a:t>
            </a:r>
            <a:r>
              <a:rPr lang="cs-CZ" dirty="0" err="1" smtClean="0"/>
              <a:t>Strunzova</a:t>
            </a:r>
            <a:r>
              <a:rPr lang="cs-CZ" dirty="0" smtClean="0"/>
              <a:t> mineralogická klasifikace označuje tuto početně nejméně zastoupenou třídu jako organické substance, jejichž základem jsou definované minerály tří oddělení:</a:t>
            </a:r>
          </a:p>
          <a:p>
            <a:r>
              <a:rPr lang="cs-CZ" dirty="0" smtClean="0"/>
              <a:t>soli organických kyselin, tzv. oxaláty (např. Ca-oxalát a Fe2+-oxalát)</a:t>
            </a:r>
          </a:p>
          <a:p>
            <a:r>
              <a:rPr lang="cs-CZ" dirty="0" smtClean="0"/>
              <a:t>uhlovodíky (např. řada parafinová a řada uhlíkatých sloučenin)</a:t>
            </a:r>
          </a:p>
          <a:p>
            <a:r>
              <a:rPr lang="cs-CZ" dirty="0" smtClean="0"/>
              <a:t>pryskyřice</a:t>
            </a:r>
          </a:p>
          <a:p>
            <a:endParaRPr lang="cs-CZ" dirty="0" smtClean="0"/>
          </a:p>
          <a:p>
            <a:r>
              <a:rPr lang="cs-CZ" dirty="0" smtClean="0"/>
              <a:t>Rozšíření organických substancí v přírodě je malé a většinou (vyjma jantaru) nemají ekonomický význam.</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25</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Literatura</a:t>
            </a:r>
            <a:endParaRPr lang="cs-CZ" dirty="0">
              <a:solidFill>
                <a:schemeClr val="tx1"/>
              </a:solidFill>
            </a:endParaRPr>
          </a:p>
        </p:txBody>
      </p:sp>
      <p:sp>
        <p:nvSpPr>
          <p:cNvPr id="3" name="Zástupný symbol pro obsah 2"/>
          <p:cNvSpPr>
            <a:spLocks noGrp="1"/>
          </p:cNvSpPr>
          <p:nvPr>
            <p:ph idx="1"/>
          </p:nvPr>
        </p:nvSpPr>
        <p:spPr>
          <a:xfrm>
            <a:off x="457200" y="1000108"/>
            <a:ext cx="8472518" cy="5324492"/>
          </a:xfrm>
        </p:spPr>
        <p:txBody>
          <a:bodyPr anchor="ctr">
            <a:normAutofit/>
          </a:bodyPr>
          <a:lstStyle/>
          <a:p>
            <a:pPr>
              <a:lnSpc>
                <a:spcPct val="150000"/>
              </a:lnSpc>
              <a:buNone/>
            </a:pPr>
            <a:r>
              <a:rPr lang="cs-CZ" sz="1800" dirty="0" smtClean="0"/>
              <a:t>Bernard, J. H., </a:t>
            </a:r>
            <a:r>
              <a:rPr lang="cs-CZ" sz="1800" dirty="0" err="1" smtClean="0"/>
              <a:t>Rost</a:t>
            </a:r>
            <a:r>
              <a:rPr lang="cs-CZ" sz="1800" dirty="0" smtClean="0"/>
              <a:t>, R.	Encyklopedický přehled minerálů</a:t>
            </a:r>
          </a:p>
          <a:p>
            <a:pPr lvl="1">
              <a:lnSpc>
                <a:spcPct val="150000"/>
              </a:lnSpc>
              <a:buNone/>
            </a:pPr>
            <a:r>
              <a:rPr lang="cs-CZ" sz="1600" dirty="0" smtClean="0"/>
              <a:t>	    Academia, Praha, 1992</a:t>
            </a:r>
          </a:p>
          <a:p>
            <a:pPr>
              <a:lnSpc>
                <a:spcPct val="150000"/>
              </a:lnSpc>
              <a:buNone/>
            </a:pPr>
            <a:r>
              <a:rPr lang="cs-CZ" sz="1800" dirty="0" smtClean="0"/>
              <a:t>Bernard, J. </a:t>
            </a:r>
            <a:r>
              <a:rPr lang="cs-CZ" sz="1800" dirty="0" err="1" smtClean="0"/>
              <a:t>H.a</a:t>
            </a:r>
            <a:r>
              <a:rPr lang="cs-CZ" sz="1800" dirty="0" smtClean="0"/>
              <a:t> kol.	Mineralogie Československa</a:t>
            </a:r>
          </a:p>
          <a:p>
            <a:pPr lvl="1">
              <a:lnSpc>
                <a:spcPct val="150000"/>
              </a:lnSpc>
              <a:buNone/>
            </a:pPr>
            <a:r>
              <a:rPr lang="cs-CZ" sz="1600" dirty="0" smtClean="0"/>
              <a:t>    Academia, Praha, 1981</a:t>
            </a:r>
          </a:p>
          <a:p>
            <a:pPr>
              <a:lnSpc>
                <a:spcPct val="150000"/>
              </a:lnSpc>
              <a:buNone/>
            </a:pPr>
            <a:r>
              <a:rPr lang="cs-CZ" sz="1800" dirty="0" smtClean="0"/>
              <a:t>Bouška, V.	Geologie a stratigrafie vltavínových nalezišť v Čechách a na Moravě</a:t>
            </a:r>
          </a:p>
          <a:p>
            <a:pPr>
              <a:lnSpc>
                <a:spcPct val="150000"/>
              </a:lnSpc>
              <a:buNone/>
            </a:pPr>
            <a:r>
              <a:rPr lang="cs-CZ" sz="1800" dirty="0" smtClean="0"/>
              <a:t>Sborník Národního muzea v Praze, řada B, 22, 2,  s. 67 - 88, Praha, 1966</a:t>
            </a:r>
          </a:p>
          <a:p>
            <a:pPr>
              <a:lnSpc>
                <a:spcPct val="150000"/>
              </a:lnSpc>
              <a:buNone/>
            </a:pPr>
            <a:r>
              <a:rPr lang="cs-CZ" sz="1800" dirty="0" smtClean="0"/>
              <a:t>Bouška, V., Kouřimský, J.	Drahé kameny kolem nás</a:t>
            </a:r>
          </a:p>
          <a:p>
            <a:pPr>
              <a:lnSpc>
                <a:spcPct val="150000"/>
              </a:lnSpc>
              <a:buNone/>
            </a:pPr>
            <a:r>
              <a:rPr lang="cs-CZ" sz="1800" dirty="0" smtClean="0"/>
              <a:t>Slavík, F., Pacák, O.	Mineralogie a petrografie</a:t>
            </a:r>
          </a:p>
          <a:p>
            <a:pPr marL="708660" lvl="1" indent="-342900">
              <a:lnSpc>
                <a:spcPct val="150000"/>
              </a:lnSpc>
              <a:buNone/>
            </a:pPr>
            <a:r>
              <a:rPr lang="cs-CZ" sz="1600" dirty="0" smtClean="0"/>
              <a:t>	    Díl I., </a:t>
            </a:r>
            <a:r>
              <a:rPr lang="cs-CZ" sz="1600" dirty="0" err="1" smtClean="0"/>
              <a:t>vyd</a:t>
            </a:r>
            <a:r>
              <a:rPr lang="cs-CZ" sz="1600" dirty="0" smtClean="0"/>
              <a:t>. 2. Nová škola, Praha, 1948</a:t>
            </a:r>
            <a:endParaRPr lang="cs-CZ" sz="16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26</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lstStyle/>
          <a:p>
            <a:pPr algn="ctr"/>
            <a:r>
              <a:rPr lang="cs-CZ" dirty="0" smtClean="0">
                <a:solidFill>
                  <a:schemeClr val="tx1"/>
                </a:solidFill>
              </a:rPr>
              <a:t>Přehled minerálů</a:t>
            </a:r>
            <a:endParaRPr lang="cs-CZ" dirty="0">
              <a:solidFill>
                <a:schemeClr val="tx1"/>
              </a:solidFill>
            </a:endParaRPr>
          </a:p>
        </p:txBody>
      </p:sp>
      <p:sp>
        <p:nvSpPr>
          <p:cNvPr id="3" name="Zástupný symbol pro obsah 2"/>
          <p:cNvSpPr>
            <a:spLocks noGrp="1"/>
          </p:cNvSpPr>
          <p:nvPr>
            <p:ph idx="1"/>
          </p:nvPr>
        </p:nvSpPr>
        <p:spPr/>
        <p:txBody>
          <a:bodyPr/>
          <a:lstStyle/>
          <a:p>
            <a:pPr marL="514350" indent="-514350">
              <a:buClr>
                <a:schemeClr val="tx1"/>
              </a:buClr>
              <a:buFont typeface="+mj-lt"/>
              <a:buAutoNum type="alphaLcPeriod"/>
            </a:pPr>
            <a:r>
              <a:rPr lang="cs-CZ" dirty="0" smtClean="0"/>
              <a:t>Elementy</a:t>
            </a:r>
          </a:p>
          <a:p>
            <a:pPr marL="514350" indent="-514350">
              <a:buClr>
                <a:schemeClr val="tx1"/>
              </a:buClr>
              <a:buFont typeface="+mj-lt"/>
              <a:buAutoNum type="alphaLcPeriod"/>
            </a:pPr>
            <a:r>
              <a:rPr lang="cs-CZ" dirty="0" smtClean="0"/>
              <a:t>Halogenidy</a:t>
            </a:r>
          </a:p>
          <a:p>
            <a:pPr marL="514350" indent="-514350">
              <a:buClr>
                <a:schemeClr val="tx1"/>
              </a:buClr>
              <a:buFont typeface="+mj-lt"/>
              <a:buAutoNum type="alphaLcPeriod"/>
            </a:pPr>
            <a:r>
              <a:rPr lang="cs-CZ" dirty="0" smtClean="0"/>
              <a:t>Nitráty, Karbonáty, Boráty</a:t>
            </a:r>
          </a:p>
          <a:p>
            <a:pPr marL="514350" indent="-514350">
              <a:buClr>
                <a:schemeClr val="tx1"/>
              </a:buClr>
              <a:buFont typeface="+mj-lt"/>
              <a:buAutoNum type="alphaLcPeriod"/>
            </a:pPr>
            <a:r>
              <a:rPr lang="cs-CZ" dirty="0" smtClean="0"/>
              <a:t>Fosfáty, </a:t>
            </a:r>
            <a:r>
              <a:rPr lang="cs-CZ" dirty="0" err="1" smtClean="0"/>
              <a:t>Arzenáty</a:t>
            </a:r>
            <a:r>
              <a:rPr lang="cs-CZ" dirty="0" smtClean="0"/>
              <a:t>, </a:t>
            </a:r>
            <a:r>
              <a:rPr lang="cs-CZ" dirty="0" err="1" smtClean="0"/>
              <a:t>Vanadáty</a:t>
            </a:r>
            <a:endParaRPr lang="cs-CZ" dirty="0" smtClean="0"/>
          </a:p>
          <a:p>
            <a:pPr marL="514350" indent="-514350">
              <a:buClr>
                <a:schemeClr val="tx1"/>
              </a:buClr>
              <a:buFont typeface="+mj-lt"/>
              <a:buAutoNum type="alphaLcPeriod"/>
            </a:pPr>
            <a:r>
              <a:rPr lang="cs-CZ" dirty="0" smtClean="0"/>
              <a:t>Sulfidy</a:t>
            </a:r>
          </a:p>
          <a:p>
            <a:pPr marL="514350" indent="-514350">
              <a:buClr>
                <a:schemeClr val="tx1"/>
              </a:buClr>
              <a:buFont typeface="+mj-lt"/>
              <a:buAutoNum type="alphaLcPeriod"/>
            </a:pPr>
            <a:r>
              <a:rPr lang="cs-CZ" dirty="0" smtClean="0"/>
              <a:t>Oxidy a Hydroxidy</a:t>
            </a:r>
          </a:p>
          <a:p>
            <a:pPr marL="514350" indent="-514350">
              <a:buClr>
                <a:schemeClr val="tx1"/>
              </a:buClr>
              <a:buFont typeface="+mj-lt"/>
              <a:buAutoNum type="alphaLcPeriod"/>
            </a:pPr>
            <a:r>
              <a:rPr lang="cs-CZ" dirty="0" smtClean="0"/>
              <a:t>Sulfáty</a:t>
            </a:r>
          </a:p>
          <a:p>
            <a:pPr marL="514350" indent="-514350">
              <a:buClr>
                <a:schemeClr val="tx1"/>
              </a:buClr>
              <a:buFont typeface="+mj-lt"/>
              <a:buAutoNum type="alphaLcPeriod"/>
            </a:pPr>
            <a:r>
              <a:rPr lang="cs-CZ" dirty="0" smtClean="0"/>
              <a:t>Silikáty</a:t>
            </a:r>
          </a:p>
          <a:p>
            <a:pPr marL="514350" indent="-514350">
              <a:buClr>
                <a:schemeClr val="tx1"/>
              </a:buClr>
              <a:buFont typeface="+mj-lt"/>
              <a:buAutoNum type="alphaLcPeriod"/>
            </a:pPr>
            <a:r>
              <a:rPr lang="cs-CZ" dirty="0" smtClean="0"/>
              <a:t>Organické substance</a:t>
            </a:r>
            <a:endParaRPr lang="cs-CZ"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3</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0"/>
            <a:ext cx="8229600" cy="1143000"/>
          </a:xfrm>
        </p:spPr>
        <p:txBody>
          <a:bodyPr anchor="ctr"/>
          <a:lstStyle/>
          <a:p>
            <a:pPr algn="ctr"/>
            <a:r>
              <a:rPr lang="cs-CZ" dirty="0" smtClean="0">
                <a:solidFill>
                  <a:schemeClr val="tx1"/>
                </a:solidFill>
              </a:rPr>
              <a:t>Elementy (prvky)</a:t>
            </a:r>
            <a:endParaRPr lang="cs-CZ" dirty="0">
              <a:solidFill>
                <a:schemeClr val="tx1"/>
              </a:solidFill>
            </a:endParaRPr>
          </a:p>
        </p:txBody>
      </p:sp>
      <p:sp>
        <p:nvSpPr>
          <p:cNvPr id="3" name="Zástupný symbol pro obsah 2"/>
          <p:cNvSpPr>
            <a:spLocks noGrp="1"/>
          </p:cNvSpPr>
          <p:nvPr>
            <p:ph idx="1"/>
          </p:nvPr>
        </p:nvSpPr>
        <p:spPr>
          <a:xfrm>
            <a:off x="457200" y="1234440"/>
            <a:ext cx="8229600" cy="4389120"/>
          </a:xfrm>
        </p:spPr>
        <p:txBody>
          <a:bodyPr anchor="ctr">
            <a:normAutofit/>
          </a:bodyPr>
          <a:lstStyle/>
          <a:p>
            <a:r>
              <a:rPr lang="cs-CZ" sz="1400" dirty="0" smtClean="0"/>
              <a:t>Elementy (prvky) jsou skupina minerálů do níž patří ryzí kovy a jejich slitiny, polokovy a jejich slitiny a nekovy. Mají společné morfologické vlastnosti kubických krystalů a směry štěpnosti, vysoký lesk, nízkou křehkost a tvrdost. Z nekovových prvků má význam C a S, které jsou v přírodě známy ve více modifikacích. Uhlík vytváří v přírodě modifikace grafitu a diamantu, s velkými odlišnostmi v krystalové struktuře a fyzikálních vlastností. Ryzí síra vzniká převážně částečnou oxidací H2S, někdy redukcí SO2 i některých kyslíkatých sloučenin síry, případně organických sloučenin bohatých na síru. Mnohé prvky spolu vytváří tuhé roztoky, např. </a:t>
            </a:r>
            <a:r>
              <a:rPr lang="cs-CZ" sz="1400" dirty="0" err="1" smtClean="0"/>
              <a:t>elektrum</a:t>
            </a:r>
            <a:r>
              <a:rPr lang="cs-CZ" sz="1400" dirty="0" smtClean="0"/>
              <a:t> (Au, </a:t>
            </a:r>
            <a:r>
              <a:rPr lang="cs-CZ" sz="1400" dirty="0" err="1" smtClean="0"/>
              <a:t>Ag</a:t>
            </a:r>
            <a:r>
              <a:rPr lang="cs-CZ" sz="1400" dirty="0" smtClean="0"/>
              <a:t>). Prvky mají některé charakteristické fyzikální vlastnosti, které je výrazně odlišují od ostatních tříd systému minerálů - především je to u ryzích kovů nejvyšší hustota a nejlepší elektrická a tepelná vodivost ze všech známých minerálů. V nábrusech mají všechny silný, kovový lesk. U ryzích prvků převládají atomové struktury s nejhustějším uspořádáním atomů s různými typy vazeb.</a:t>
            </a:r>
          </a:p>
          <a:p>
            <a:endParaRPr lang="cs-CZ" sz="1400" dirty="0" smtClean="0"/>
          </a:p>
          <a:p>
            <a:r>
              <a:rPr lang="cs-CZ" sz="1400" dirty="0" smtClean="0"/>
              <a:t>Z 92 prvků známých ze zemské kůry jich bylo nalezeno v ryzím stavu cca 30 a některé z nich, např. grafit, diamant, zlato nebo síra patří mezi velmi důležité nerostné suroviny. Celkový podíl prvků na hmotě zemské kůry je nepatrný a nepřesahuje 0,1 %.</a:t>
            </a:r>
            <a:endParaRPr lang="cs-CZ" sz="14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4</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lstStyle/>
          <a:p>
            <a:pPr algn="ctr"/>
            <a:r>
              <a:rPr lang="cs-CZ" dirty="0" smtClean="0">
                <a:solidFill>
                  <a:schemeClr val="tx1"/>
                </a:solidFill>
              </a:rPr>
              <a:t>Elementy jsou </a:t>
            </a:r>
            <a:r>
              <a:rPr lang="cs-CZ" dirty="0" err="1" smtClean="0">
                <a:solidFill>
                  <a:schemeClr val="tx1"/>
                </a:solidFill>
              </a:rPr>
              <a:t>dělěny</a:t>
            </a:r>
            <a:endParaRPr lang="cs-CZ" dirty="0">
              <a:solidFill>
                <a:schemeClr val="tx1"/>
              </a:solidFill>
            </a:endParaRPr>
          </a:p>
        </p:txBody>
      </p:sp>
      <p:sp>
        <p:nvSpPr>
          <p:cNvPr id="3" name="Zástupný symbol pro obsah 2"/>
          <p:cNvSpPr>
            <a:spLocks noGrp="1"/>
          </p:cNvSpPr>
          <p:nvPr>
            <p:ph idx="1"/>
          </p:nvPr>
        </p:nvSpPr>
        <p:spPr/>
        <p:txBody>
          <a:bodyPr anchor="ctr">
            <a:noAutofit/>
          </a:bodyPr>
          <a:lstStyle/>
          <a:p>
            <a:endParaRPr lang="cs-CZ" sz="3600" dirty="0" smtClean="0"/>
          </a:p>
          <a:p>
            <a:endParaRPr lang="cs-CZ" sz="3600" dirty="0" smtClean="0"/>
          </a:p>
          <a:p>
            <a:r>
              <a:rPr lang="cs-CZ" sz="3600" dirty="0" smtClean="0"/>
              <a:t>oddělení A - kovy a kovové slitiny</a:t>
            </a:r>
          </a:p>
          <a:p>
            <a:endParaRPr lang="cs-CZ" sz="3600" dirty="0" smtClean="0"/>
          </a:p>
          <a:p>
            <a:endParaRPr lang="cs-CZ" sz="3600" dirty="0" smtClean="0"/>
          </a:p>
          <a:p>
            <a:endParaRPr lang="cs-CZ" sz="3600" dirty="0" smtClean="0"/>
          </a:p>
          <a:p>
            <a:r>
              <a:rPr lang="cs-CZ" sz="3600" dirty="0" smtClean="0"/>
              <a:t> oddělení B - polokovy a nekovy</a:t>
            </a:r>
            <a:endParaRPr lang="cs-CZ" sz="36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5</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t"/>
          <a:lstStyle/>
          <a:p>
            <a:pPr algn="ctr"/>
            <a:r>
              <a:rPr lang="cs-CZ" dirty="0" smtClean="0">
                <a:solidFill>
                  <a:schemeClr val="tx1"/>
                </a:solidFill>
              </a:rPr>
              <a:t>Halogenidy</a:t>
            </a:r>
            <a:endParaRPr lang="cs-CZ" dirty="0">
              <a:solidFill>
                <a:schemeClr val="tx1"/>
              </a:solidFill>
            </a:endParaRPr>
          </a:p>
        </p:txBody>
      </p:sp>
      <p:sp>
        <p:nvSpPr>
          <p:cNvPr id="3" name="Zástupný symbol pro obsah 2"/>
          <p:cNvSpPr>
            <a:spLocks noGrp="1"/>
          </p:cNvSpPr>
          <p:nvPr>
            <p:ph idx="1"/>
          </p:nvPr>
        </p:nvSpPr>
        <p:spPr>
          <a:xfrm>
            <a:off x="457200" y="984406"/>
            <a:ext cx="8229600" cy="5516427"/>
          </a:xfrm>
        </p:spPr>
        <p:txBody>
          <a:bodyPr>
            <a:normAutofit/>
          </a:bodyPr>
          <a:lstStyle/>
          <a:p>
            <a:r>
              <a:rPr lang="cs-CZ" sz="1300" dirty="0" smtClean="0"/>
              <a:t>Halogenidy tvoří samostatnou třídu minerálů s malým počtem nerostných druhů. Zahrnuje soli </a:t>
            </a:r>
            <a:r>
              <a:rPr lang="cs-CZ" sz="1300" dirty="0" err="1" smtClean="0"/>
              <a:t>halogenovodíkových</a:t>
            </a:r>
            <a:r>
              <a:rPr lang="cs-CZ" sz="1300" dirty="0" smtClean="0"/>
              <a:t> kyselin (</a:t>
            </a:r>
            <a:r>
              <a:rPr lang="cs-CZ" sz="1300" dirty="0" err="1" smtClean="0"/>
              <a:t>HBr</a:t>
            </a:r>
            <a:r>
              <a:rPr lang="cs-CZ" sz="1300" dirty="0" smtClean="0"/>
              <a:t>, </a:t>
            </a:r>
            <a:r>
              <a:rPr lang="cs-CZ" sz="1300" dirty="0" err="1" smtClean="0"/>
              <a:t>HCl</a:t>
            </a:r>
            <a:r>
              <a:rPr lang="cs-CZ" sz="1300" dirty="0" smtClean="0"/>
              <a:t>, HF a HI) a podle toho rozeznáváme bromidy, chloridy, fluoridy a jodidy. Halovce lehkých kovů mají typickou krychlovou (kubickou) krystalovou strukturu s iontovou vazbou, zatímco sloučeniny těžkých kovů, jejichž kationy se vyznačují velkou polarizací, mají kovalentní vazby. Fyzikální vlastnosti minerálů souhlasí s jejich strukturou. Halogenidy s typickou iontovou vazbou tvoří kationy lehkých kovů s malými náboji a velkými iontovými poloměry, které mají velmi malou schopnost aktivní polarizace. Proto jsou tyto minerály průsvitné, bezbarvé nebo zbarvené, mají malou hustotu, nízký index lomu a v důsledku toho slabý skelný lesk, mnohé z nich se velmi lehce rozpouštějí ve vodě.</a:t>
            </a:r>
          </a:p>
          <a:p>
            <a:endParaRPr lang="cs-CZ" sz="1300" dirty="0" smtClean="0"/>
          </a:p>
          <a:p>
            <a:r>
              <a:rPr lang="cs-CZ" sz="1300" dirty="0" smtClean="0"/>
              <a:t>Geochemicky jsou sloučeniny fluóru význačné pro hlubinnou žulovou pneumatolýzu, kdežto sloučeniny chlóru pro bazická magmata (gabrová a čedičová). Při magmatických pochodech nevznikají podmínky, které by umožňovaly hromadění halogenidů ve větším množství. Fluór a chlór vstupují do minerálů jen jako dodatkové aniony, a to zejména do silikátů a fosfátů (většinou v pegmatitech a v kontaktně </a:t>
            </a:r>
            <a:r>
              <a:rPr lang="cs-CZ" sz="1300" dirty="0" err="1" smtClean="0"/>
              <a:t>metasomaticky</a:t>
            </a:r>
            <a:r>
              <a:rPr lang="cs-CZ" sz="1300" dirty="0" smtClean="0"/>
              <a:t> metamorfovaných horninách). Převážná část těchto prvků vytváří prchavé sloučeniny s kovy a přechází do hydrotermálních roztoků. V exogenních podmínkách vznikají chloridy Na a v menším množství i chloridy K, Mg a jiných kovů často v ohromných masách ve vysychajících solných jezerech spolu se sulfáty, případně boráty a jinými sloučeninami rozpustnými ve vodě. Spolu s Cl se vyskytuje i odpovídající koncentrace Br a I. </a:t>
            </a:r>
          </a:p>
          <a:p>
            <a:endParaRPr lang="cs-CZ" sz="1300" dirty="0" smtClean="0"/>
          </a:p>
          <a:p>
            <a:r>
              <a:rPr lang="cs-CZ" sz="1300" dirty="0" smtClean="0"/>
              <a:t>V dnešní době je cca 75 % veškerého chlóru v zemské kůře (a zřejmě i brómu) a více než 90 % jódu soustředěno v mořské vodě. Při větrání hornin a rudních ložisek se ovšem uvolňuje i velké množství fluóru. Chemická afinita fluóru a vápníku je však tak velká, že na cestě k moři většina fluóru vypadne z roztoku v podobě těžko rozpustné sloučeniny CaF2 a zůstává v kontinentálních sedimentech. Tato skutečnost vysvětluje velmi malý obsah fluóru v mořské vodě (cca 0,8 g na 1 m3). Fluór částečně pohlcují organizmy a zúčastňuje se na stavbě zubního emailu, který se tvoří téměř výlučně z fluoridu vápenatého. Mnohé halogenidy jsou sekundárními minerály. Významnými surovinami pro chemický průmysl jsou zejména halit a fluorit.</a:t>
            </a:r>
            <a:endParaRPr lang="cs-CZ" sz="13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6</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lstStyle/>
          <a:p>
            <a:pPr algn="ctr"/>
            <a:r>
              <a:rPr lang="cs-CZ" dirty="0" smtClean="0">
                <a:solidFill>
                  <a:schemeClr val="tx1"/>
                </a:solidFill>
              </a:rPr>
              <a:t>Nitráty, Karbonáty, Boráty</a:t>
            </a:r>
            <a:endParaRPr lang="cs-CZ" dirty="0">
              <a:solidFill>
                <a:schemeClr val="tx1"/>
              </a:solidFill>
            </a:endParaRPr>
          </a:p>
        </p:txBody>
      </p:sp>
      <p:sp>
        <p:nvSpPr>
          <p:cNvPr id="3" name="Zástupný symbol pro obsah 2"/>
          <p:cNvSpPr>
            <a:spLocks noGrp="1"/>
          </p:cNvSpPr>
          <p:nvPr>
            <p:ph idx="1"/>
          </p:nvPr>
        </p:nvSpPr>
        <p:spPr>
          <a:xfrm>
            <a:off x="457200" y="1500174"/>
            <a:ext cx="8229600" cy="4824426"/>
          </a:xfrm>
        </p:spPr>
        <p:txBody>
          <a:bodyPr>
            <a:noAutofit/>
          </a:bodyPr>
          <a:lstStyle/>
          <a:p>
            <a:pPr algn="ctr">
              <a:buNone/>
            </a:pPr>
            <a:r>
              <a:rPr lang="cs-CZ" sz="1300" b="1" dirty="0" smtClean="0"/>
              <a:t>Nitráty (dusičnany)</a:t>
            </a:r>
          </a:p>
          <a:p>
            <a:endParaRPr lang="cs-CZ" sz="1300" dirty="0" smtClean="0"/>
          </a:p>
          <a:p>
            <a:r>
              <a:rPr lang="cs-CZ" sz="1300" dirty="0" smtClean="0"/>
              <a:t>Jsou ve vodě snadno rozpustné soli kyseliny dusičné. Z nerostných nitrátů jsou nejdůležitější bezvodé dusičnany alkalických kovů. Nitráty jsou téměř výhradně recentního původu a vyskytují se především v suchých (aridních) pouštních oblastech. V přírodě jsou velmi vzácné.</a:t>
            </a:r>
          </a:p>
          <a:p>
            <a:pPr algn="ctr">
              <a:buNone/>
            </a:pPr>
            <a:r>
              <a:rPr lang="cs-CZ" sz="1300" b="1" dirty="0" smtClean="0"/>
              <a:t>Karbonáty (uhličitany)</a:t>
            </a:r>
          </a:p>
          <a:p>
            <a:endParaRPr lang="cs-CZ" sz="1300" dirty="0" smtClean="0"/>
          </a:p>
          <a:p>
            <a:r>
              <a:rPr lang="cs-CZ" sz="1300" dirty="0" smtClean="0"/>
              <a:t>Jsou soli málo disociované kyseliny uhličité. Nejčastější jsou uhličitany dvojmocných kovů Ca, Mg, </a:t>
            </a:r>
            <a:r>
              <a:rPr lang="cs-CZ" sz="1300" dirty="0" err="1" smtClean="0"/>
              <a:t>Fe</a:t>
            </a:r>
            <a:r>
              <a:rPr lang="cs-CZ" sz="1300" dirty="0" smtClean="0"/>
              <a:t>, </a:t>
            </a:r>
            <a:r>
              <a:rPr lang="cs-CZ" sz="1300" dirty="0" err="1" smtClean="0"/>
              <a:t>Mn</a:t>
            </a:r>
            <a:r>
              <a:rPr lang="cs-CZ" sz="1300" dirty="0" smtClean="0"/>
              <a:t>, vzácněji se vyskytují bazické uhličitany </a:t>
            </a:r>
            <a:r>
              <a:rPr lang="cs-CZ" sz="1300" dirty="0" err="1" smtClean="0"/>
              <a:t>Cu</a:t>
            </a:r>
            <a:r>
              <a:rPr lang="cs-CZ" sz="1300" dirty="0" smtClean="0"/>
              <a:t>. Nerostné karbonáty představují typickou skupinu minerálů nejsvrchnější části zemské kůry. Vyskytují se v sedimentech, hojně jsou také zastoupeny v některých metamorfovaných horninách a rudních žilách. Ve vyvřelinách se vyskytují vzácněji. Všechny mají v čerstvém stavu nejčastěji světlé barevné tóny, poměrně malou tvrdost a jsou snadno rozpustné v kyselinách. Vykazují mimořádně vysoký dvojlom světla. Patří mezi ně jeden z nejrozšířenějších minerálů kalcit a některé z nich jsou důležitými surovinami pro výrobu cementu, umělých hnojiv a žáruvzdorných surovin.</a:t>
            </a:r>
          </a:p>
          <a:p>
            <a:endParaRPr lang="cs-CZ" sz="1300" dirty="0" smtClean="0"/>
          </a:p>
          <a:p>
            <a:r>
              <a:rPr lang="cs-CZ" sz="1300" dirty="0" smtClean="0"/>
              <a:t>Pro vysvětlení principu krystalové struktury karbonátů (uhličitanů) je nejvhodnější kalcit. Karbonát samotného kalcia je dimorfní, tj. může krystalizovat ve dvou soustavách – klencové (</a:t>
            </a:r>
            <a:r>
              <a:rPr lang="cs-CZ" sz="1300" dirty="0" err="1" smtClean="0"/>
              <a:t>trigonální</a:t>
            </a:r>
            <a:r>
              <a:rPr lang="cs-CZ" sz="1300" dirty="0" smtClean="0"/>
              <a:t>) a kosočtverečné (rombické). Krystalovou strukturu </a:t>
            </a:r>
            <a:r>
              <a:rPr lang="cs-CZ" sz="1300" dirty="0" err="1" smtClean="0"/>
              <a:t>trigonální</a:t>
            </a:r>
            <a:r>
              <a:rPr lang="cs-CZ" sz="1300" dirty="0" smtClean="0"/>
              <a:t> modifikace CaCO3 lze odvodit ze stlačené kubické (krychlové) mřížky </a:t>
            </a:r>
            <a:r>
              <a:rPr lang="cs-CZ" sz="1300" dirty="0" err="1" smtClean="0"/>
              <a:t>NaCl</a:t>
            </a:r>
            <a:r>
              <a:rPr lang="cs-CZ" sz="1300" dirty="0" smtClean="0"/>
              <a:t> podél </a:t>
            </a:r>
            <a:r>
              <a:rPr lang="cs-CZ" sz="1300" dirty="0" err="1" smtClean="0"/>
              <a:t>trojspirálové</a:t>
            </a:r>
            <a:r>
              <a:rPr lang="cs-CZ" sz="1300" dirty="0" smtClean="0"/>
              <a:t> osy tak, že mezi plochami budou úhly 101°55', což je plošně centrovaná romboedrická (tzn. plochy kosočtverečného tvaru) mřížka kalcitu. Ionty Ca zaujímají místa Na, komplexní aniony [CO3] místa Cl. Krystalová struktura rombické (kosočtverečné) modifikace CaCO3 - aragonitu se liší od struktury kalcitu jen tím, že ionty Ca2+ a [CO3]2- jsou uspořádány podle nejhustějšího hexagonálního (šesterečného) uspořádání strukturních jednotek. Jak v mřížce kalcitu, tak i v mřížce aragonitu obklopuje každý iont [CO3]2- šest iontů vápníku.</a:t>
            </a:r>
            <a:endParaRPr lang="cs-CZ" sz="13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7</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53613" y="1351508"/>
            <a:ext cx="8036775" cy="4154984"/>
          </a:xfrm>
          <a:prstGeom prst="rect">
            <a:avLst/>
          </a:prstGeom>
          <a:noFill/>
        </p:spPr>
        <p:txBody>
          <a:bodyPr wrap="square" rtlCol="0" anchor="ctr" anchorCtr="1">
            <a:normAutofit/>
          </a:bodyPr>
          <a:lstStyle/>
          <a:p>
            <a:pPr algn="ctr">
              <a:buClr>
                <a:schemeClr val="accent3"/>
              </a:buClr>
            </a:pPr>
            <a:r>
              <a:rPr lang="cs-CZ" sz="2400" b="1" dirty="0" smtClean="0"/>
              <a:t>Boráty (syn. boritany)</a:t>
            </a:r>
          </a:p>
          <a:p>
            <a:pPr>
              <a:buClr>
                <a:schemeClr val="accent3"/>
              </a:buClr>
              <a:buFont typeface="Arial" pitchFamily="34" charset="0"/>
              <a:buChar char="•"/>
            </a:pPr>
            <a:endParaRPr lang="cs-CZ" sz="2400" dirty="0" smtClean="0"/>
          </a:p>
          <a:p>
            <a:pPr>
              <a:buClr>
                <a:schemeClr val="accent3"/>
              </a:buClr>
              <a:buFont typeface="Arial" pitchFamily="34" charset="0"/>
              <a:buChar char="•"/>
            </a:pPr>
            <a:r>
              <a:rPr lang="cs-CZ" sz="2400" dirty="0" smtClean="0"/>
              <a:t>Jsou soli různých boritých kyselin, v přírodě v nerostné    podobě se vyskytují velmi vzácně. Jsou výhradně sedimentárního mořského nebo jezerního původu. Hospodářské využití mají v chemickém průmyslu jako zdroj bóru.</a:t>
            </a:r>
          </a:p>
          <a:p>
            <a:pPr>
              <a:buClr>
                <a:schemeClr val="accent3"/>
              </a:buClr>
            </a:pPr>
            <a:r>
              <a:rPr lang="cs-CZ" sz="2400" u="sng" dirty="0" smtClean="0"/>
              <a:t>Třída je tvořena třemi odděleními:</a:t>
            </a:r>
          </a:p>
          <a:p>
            <a:pPr lvl="1">
              <a:buClr>
                <a:schemeClr val="accent3"/>
              </a:buClr>
              <a:buFont typeface="Arial" pitchFamily="34" charset="0"/>
              <a:buChar char="•"/>
            </a:pPr>
            <a:r>
              <a:rPr lang="cs-CZ" sz="2400" dirty="0" smtClean="0"/>
              <a:t>oddělení A - nitráty</a:t>
            </a:r>
          </a:p>
          <a:p>
            <a:pPr lvl="1">
              <a:buClr>
                <a:schemeClr val="accent3"/>
              </a:buClr>
              <a:buFont typeface="Arial" pitchFamily="34" charset="0"/>
              <a:buChar char="•"/>
            </a:pPr>
            <a:r>
              <a:rPr lang="cs-CZ" sz="2400" dirty="0" smtClean="0"/>
              <a:t>oddělení B - karbonáty</a:t>
            </a:r>
          </a:p>
          <a:p>
            <a:pPr lvl="1">
              <a:buClr>
                <a:schemeClr val="accent3"/>
              </a:buClr>
              <a:buFont typeface="Arial" pitchFamily="34" charset="0"/>
              <a:buChar char="•"/>
            </a:pPr>
            <a:r>
              <a:rPr lang="cs-CZ" sz="2400" dirty="0" smtClean="0"/>
              <a:t>oddělení C - boráty</a:t>
            </a:r>
            <a:endParaRPr lang="cs-CZ" sz="2400" dirty="0"/>
          </a:p>
        </p:txBody>
      </p:sp>
      <p:sp>
        <p:nvSpPr>
          <p:cNvPr id="3" name="Zástupný symbol pro číslo snímku 2"/>
          <p:cNvSpPr>
            <a:spLocks noGrp="1"/>
          </p:cNvSpPr>
          <p:nvPr>
            <p:ph type="sldNum" sz="quarter" idx="12"/>
          </p:nvPr>
        </p:nvSpPr>
        <p:spPr/>
        <p:txBody>
          <a:bodyPr/>
          <a:lstStyle/>
          <a:p>
            <a:fld id="{20264769-77EF-4CD0-90DE-F7D7F2D423C4}" type="slidenum">
              <a:rPr lang="cs-CZ" smtClean="0"/>
              <a:pPr/>
              <a:t>8</a:t>
            </a:fld>
            <a:endParaRPr lang="cs-CZ"/>
          </a:p>
        </p:txBody>
      </p:sp>
      <p:sp>
        <p:nvSpPr>
          <p:cNvPr id="5" name="Zástupný symbol pro zápatí 4"/>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nchor="ctr"/>
          <a:lstStyle/>
          <a:p>
            <a:pPr algn="ctr"/>
            <a:r>
              <a:rPr lang="cs-CZ" dirty="0" smtClean="0">
                <a:solidFill>
                  <a:schemeClr val="tx1"/>
                </a:solidFill>
              </a:rPr>
              <a:t>Fosfáty, </a:t>
            </a:r>
            <a:r>
              <a:rPr lang="cs-CZ" dirty="0" err="1" smtClean="0">
                <a:solidFill>
                  <a:schemeClr val="tx1"/>
                </a:solidFill>
              </a:rPr>
              <a:t>Arzenáty</a:t>
            </a:r>
            <a:r>
              <a:rPr lang="cs-CZ" dirty="0" smtClean="0">
                <a:solidFill>
                  <a:schemeClr val="tx1"/>
                </a:solidFill>
              </a:rPr>
              <a:t>, </a:t>
            </a:r>
            <a:r>
              <a:rPr lang="cs-CZ" dirty="0" err="1" smtClean="0">
                <a:solidFill>
                  <a:schemeClr val="tx1"/>
                </a:solidFill>
              </a:rPr>
              <a:t>Vanadáty</a:t>
            </a:r>
            <a:endParaRPr lang="cs-CZ" dirty="0">
              <a:solidFill>
                <a:schemeClr val="tx1"/>
              </a:solidFill>
            </a:endParaRPr>
          </a:p>
        </p:txBody>
      </p:sp>
      <p:sp>
        <p:nvSpPr>
          <p:cNvPr id="3" name="Zástupný symbol pro obsah 2"/>
          <p:cNvSpPr>
            <a:spLocks noGrp="1"/>
          </p:cNvSpPr>
          <p:nvPr>
            <p:ph idx="1"/>
          </p:nvPr>
        </p:nvSpPr>
        <p:spPr>
          <a:xfrm>
            <a:off x="500034" y="1214422"/>
            <a:ext cx="8229600" cy="5038740"/>
          </a:xfrm>
        </p:spPr>
        <p:txBody>
          <a:bodyPr>
            <a:noAutofit/>
          </a:bodyPr>
          <a:lstStyle/>
          <a:p>
            <a:r>
              <a:rPr lang="cs-CZ" sz="1600" dirty="0" smtClean="0"/>
              <a:t>Do této třídy patří velký počet minerálních druhů různého složení. Celkový hmotnostní podíl v litosféře je však malý.</a:t>
            </a:r>
          </a:p>
          <a:p>
            <a:endParaRPr lang="cs-CZ" sz="1600" dirty="0" smtClean="0"/>
          </a:p>
          <a:p>
            <a:r>
              <a:rPr lang="cs-CZ" sz="1600" dirty="0" smtClean="0"/>
              <a:t>Trojmocné aniony [PO4]3-, [AsO4]3- a [VO4]3- mají velké rozměry a tvoří stálé, bezvodé sloučeniny ve spojení s velkými trojmocnými kationy. Sloučeniny s malými kationy, v souladu s pravidlem platným pro všechny kyslíkaté soli, představují mnohem častěji vodnaté normální soli (s hydratovanými kationy). Látkové složení fosfátů je odvozeno od trojsytné </a:t>
            </a:r>
            <a:r>
              <a:rPr lang="cs-CZ" sz="1600" dirty="0" err="1" smtClean="0"/>
              <a:t>orto</a:t>
            </a:r>
            <a:r>
              <a:rPr lang="cs-CZ" sz="1600" dirty="0" smtClean="0"/>
              <a:t>-kyseliny fosforečné H3PO4. Z fosfátů dvojmocných kovů, ale s dodatkovými aniony (OH, F, O, částečně Cl) anebo v podobě kyselých sloučenin jsou nejstálejší sloučeniny s velkými kationy (Ca, </a:t>
            </a:r>
            <a:r>
              <a:rPr lang="cs-CZ" sz="1600" dirty="0" err="1" smtClean="0"/>
              <a:t>Sr</a:t>
            </a:r>
            <a:r>
              <a:rPr lang="cs-CZ" sz="1600" dirty="0" smtClean="0"/>
              <a:t>, částečně </a:t>
            </a:r>
            <a:r>
              <a:rPr lang="cs-CZ" sz="1600" dirty="0" err="1" smtClean="0"/>
              <a:t>Pb</a:t>
            </a:r>
            <a:r>
              <a:rPr lang="cs-CZ" sz="1600" dirty="0" smtClean="0"/>
              <a:t>). Pro </a:t>
            </a:r>
            <a:r>
              <a:rPr lang="cs-CZ" sz="1600" dirty="0" err="1" smtClean="0"/>
              <a:t>arzenáty</a:t>
            </a:r>
            <a:r>
              <a:rPr lang="cs-CZ" sz="1600" dirty="0" smtClean="0"/>
              <a:t> a </a:t>
            </a:r>
            <a:r>
              <a:rPr lang="cs-CZ" sz="1600" dirty="0" err="1" smtClean="0"/>
              <a:t>vanadáty</a:t>
            </a:r>
            <a:r>
              <a:rPr lang="cs-CZ" sz="1600" dirty="0" smtClean="0"/>
              <a:t> jsou charakteristické sloučeniny s </a:t>
            </a:r>
            <a:r>
              <a:rPr lang="cs-CZ" sz="1600" dirty="0" err="1" smtClean="0"/>
              <a:t>Pb</a:t>
            </a:r>
            <a:r>
              <a:rPr lang="cs-CZ" sz="1600" dirty="0" smtClean="0"/>
              <a:t> a dodatkovým anionem Cl a konečně podvojné sloučeniny </a:t>
            </a:r>
            <a:r>
              <a:rPr lang="cs-CZ" sz="1600" dirty="0" err="1" smtClean="0"/>
              <a:t>Pb</a:t>
            </a:r>
            <a:r>
              <a:rPr lang="cs-CZ" sz="1600" dirty="0" smtClean="0"/>
              <a:t> anebo Ca s </a:t>
            </a:r>
            <a:r>
              <a:rPr lang="cs-CZ" sz="1600" dirty="0" err="1" smtClean="0"/>
              <a:t>Cu</a:t>
            </a:r>
            <a:r>
              <a:rPr lang="cs-CZ" sz="1600" dirty="0" smtClean="0"/>
              <a:t>, </a:t>
            </a:r>
            <a:r>
              <a:rPr lang="cs-CZ" sz="1600" dirty="0" err="1" smtClean="0"/>
              <a:t>Zn</a:t>
            </a:r>
            <a:r>
              <a:rPr lang="cs-CZ" sz="1600" dirty="0" smtClean="0"/>
              <a:t>, Mg a částečně s Mn2+. Vápník tvoří kromě toho i vodnaté kyselé soli.</a:t>
            </a:r>
          </a:p>
          <a:p>
            <a:endParaRPr lang="cs-CZ" sz="1600" dirty="0" smtClean="0"/>
          </a:p>
          <a:p>
            <a:r>
              <a:rPr lang="cs-CZ" sz="1600" dirty="0" smtClean="0"/>
              <a:t>Mezi minerály této třídy jsou hojně zastoupeny jak bezvodé, tak i vodnaté sloučeniny. Převážná část, zejména vodnatých sloučenin, vzniká při exogenních pochodech vzniku minerálů. K endogenním minerálům patří téměř výlučně fosfáty, přičemž většina z nich vzniká v konečných stádiích magmatických pochodů. Zvětráváním vznikají rozpustné fosfáty, jejichž koloběh ve svrchních částech zemské kůry vede k anorganickým i biochemickým reakcím za vzniku sekundárních fosfátů (např. guána). Hospodářsky nejvýznamnější minerál této třídy je apatit.</a:t>
            </a:r>
            <a:endParaRPr lang="cs-CZ" sz="1600" dirty="0"/>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9</a:t>
            </a:fld>
            <a:endParaRPr lang="cs-CZ"/>
          </a:p>
        </p:txBody>
      </p:sp>
      <p:sp>
        <p:nvSpPr>
          <p:cNvPr id="6" name="Zástupný symbol pro zápatí 5"/>
          <p:cNvSpPr>
            <a:spLocks noGrp="1"/>
          </p:cNvSpPr>
          <p:nvPr>
            <p:ph type="ftr" sz="quarter" idx="11"/>
          </p:nvPr>
        </p:nvSpPr>
        <p:spPr/>
        <p:txBody>
          <a:bodyPr/>
          <a:lstStyle/>
          <a:p>
            <a:r>
              <a:rPr lang="cs-CZ" smtClean="0"/>
              <a:t>Michaela Polanská, 385416</a:t>
            </a:r>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110</TotalTime>
  <Words>5615</Words>
  <PresentationFormat>Předvádění na obrazovce (4:3)</PresentationFormat>
  <Paragraphs>299</Paragraphs>
  <Slides>26</Slides>
  <Notes>1</Notes>
  <HiddenSlides>0</HiddenSlides>
  <MMClips>0</MMClips>
  <ScaleCrop>false</ScaleCrop>
  <HeadingPairs>
    <vt:vector size="4" baseType="variant">
      <vt:variant>
        <vt:lpstr>Motiv</vt:lpstr>
      </vt:variant>
      <vt:variant>
        <vt:i4>1</vt:i4>
      </vt:variant>
      <vt:variant>
        <vt:lpstr>Nadpisy snímků</vt:lpstr>
      </vt:variant>
      <vt:variant>
        <vt:i4>26</vt:i4>
      </vt:variant>
    </vt:vector>
  </HeadingPairs>
  <TitlesOfParts>
    <vt:vector size="27" baseType="lpstr">
      <vt:lpstr>Tok</vt:lpstr>
      <vt:lpstr>Neživá příroda - Minerály</vt:lpstr>
      <vt:lpstr>Definice</vt:lpstr>
      <vt:lpstr>Přehled minerálů</vt:lpstr>
      <vt:lpstr>Elementy (prvky)</vt:lpstr>
      <vt:lpstr>Elementy jsou dělěny</vt:lpstr>
      <vt:lpstr>Halogenidy</vt:lpstr>
      <vt:lpstr>Nitráty, Karbonáty, Boráty</vt:lpstr>
      <vt:lpstr>Snímek 8</vt:lpstr>
      <vt:lpstr>Fosfáty, Arzenáty, Vanadáty</vt:lpstr>
      <vt:lpstr>Sulfidy</vt:lpstr>
      <vt:lpstr>Snímek 11</vt:lpstr>
      <vt:lpstr>Oxidy a hydroxidy</vt:lpstr>
      <vt:lpstr>Snímek 13</vt:lpstr>
      <vt:lpstr>Sulfáty</vt:lpstr>
      <vt:lpstr>Silikáty</vt:lpstr>
      <vt:lpstr>Snímek 16</vt:lpstr>
      <vt:lpstr>Snímek 17</vt:lpstr>
      <vt:lpstr>Snímek 18</vt:lpstr>
      <vt:lpstr>Snímek 19</vt:lpstr>
      <vt:lpstr>Snímek 20</vt:lpstr>
      <vt:lpstr>Snímek 21</vt:lpstr>
      <vt:lpstr>Snímek 22</vt:lpstr>
      <vt:lpstr>Snímek 23</vt:lpstr>
      <vt:lpstr>Snímek 24</vt:lpstr>
      <vt:lpstr>Organické substance</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Neživá příroda - Minerály</dc:title>
  <cp:lastModifiedBy>txtx</cp:lastModifiedBy>
  <cp:revision>13</cp:revision>
  <dcterms:modified xsi:type="dcterms:W3CDTF">2010-12-19T15:43:05Z</dcterms:modified>
</cp:coreProperties>
</file>