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7500" autoAdjust="0"/>
    <p:restoredTop sz="94660" autoAdjust="0"/>
  </p:normalViewPr>
  <p:slideViewPr>
    <p:cSldViewPr>
      <p:cViewPr varScale="1">
        <p:scale>
          <a:sx n="73" d="100"/>
          <a:sy n="73" d="100"/>
        </p:scale>
        <p:origin x="-10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A8E39-BE0C-4431-883F-51C8C2EE62D4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FC8E9-64CD-488C-8C4B-51E580ADB07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FC8E9-64CD-488C-8C4B-51E580ADB070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096FA89-9545-43CC-961C-C146444621F0}" type="datetimeFigureOut">
              <a:rPr lang="cs-CZ" smtClean="0"/>
              <a:pPr/>
              <a:t>1.12.2010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C3FFAAD-39F9-4DDC-9BF0-EDE5DDA1CAE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66800" y="2996952"/>
            <a:ext cx="8077200" cy="1673352"/>
          </a:xfrm>
        </p:spPr>
        <p:txBody>
          <a:bodyPr>
            <a:noAutofit/>
          </a:bodyPr>
          <a:lstStyle/>
          <a:p>
            <a:pPr algn="ctr"/>
            <a:r>
              <a:rPr lang="cs-CZ" sz="6000" dirty="0" smtClean="0"/>
              <a:t>P</a:t>
            </a:r>
            <a:r>
              <a:rPr lang="cs-CZ" sz="6000" dirty="0" smtClean="0"/>
              <a:t>táci</a:t>
            </a:r>
            <a:r>
              <a:rPr lang="cs-CZ" sz="6000" dirty="0" smtClean="0"/>
              <a:t/>
            </a:r>
            <a:br>
              <a:rPr lang="cs-CZ" sz="6000" dirty="0" smtClean="0"/>
            </a:br>
            <a:endParaRPr lang="cs-CZ" sz="6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530120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Zuzana Ježková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</a:t>
            </a:r>
            <a:r>
              <a:rPr lang="cs-CZ" dirty="0" err="1" smtClean="0">
                <a:solidFill>
                  <a:srgbClr val="FFFF00"/>
                </a:solidFill>
              </a:rPr>
              <a:t>Trubkonosí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 Albatros stěhovavý</a:t>
            </a:r>
          </a:p>
          <a:p>
            <a:endParaRPr lang="cs-CZ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976" y="2708920"/>
            <a:ext cx="6824144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Řád: Veslonozí</a:t>
            </a:r>
          </a:p>
          <a:p>
            <a:r>
              <a:rPr lang="cs-CZ" dirty="0" smtClean="0"/>
              <a:t>Zástupce: Kormorán velký</a:t>
            </a:r>
          </a:p>
          <a:p>
            <a:endParaRPr lang="cs-CZ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6347266" cy="433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Brodiví</a:t>
            </a:r>
          </a:p>
          <a:p>
            <a:r>
              <a:rPr lang="cs-CZ" dirty="0" smtClean="0"/>
              <a:t>Zástupce:Čáp černý</a:t>
            </a:r>
          </a:p>
          <a:p>
            <a:endParaRPr lang="cs-CZ" dirty="0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8920"/>
            <a:ext cx="6336704" cy="42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Plameňáci</a:t>
            </a:r>
          </a:p>
          <a:p>
            <a:r>
              <a:rPr lang="cs-CZ" dirty="0" smtClean="0"/>
              <a:t>Zástupce: Plameňák růžový</a:t>
            </a:r>
          </a:p>
          <a:p>
            <a:endParaRPr lang="cs-CZ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36912"/>
            <a:ext cx="6190929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</a:t>
            </a:r>
            <a:r>
              <a:rPr lang="cs-CZ" dirty="0" err="1" smtClean="0">
                <a:solidFill>
                  <a:srgbClr val="FFFF00"/>
                </a:solidFill>
              </a:rPr>
              <a:t>Vrubozubí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 Labuť velká</a:t>
            </a:r>
          </a:p>
          <a:p>
            <a:endParaRPr lang="cs-CZ" dirty="0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61178"/>
            <a:ext cx="6912768" cy="400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Řád: Hrabaví</a:t>
            </a:r>
          </a:p>
          <a:p>
            <a:r>
              <a:rPr lang="cs-CZ" dirty="0" smtClean="0"/>
              <a:t>Zástupce: Bažant obecný</a:t>
            </a:r>
          </a:p>
          <a:p>
            <a:endParaRPr lang="cs-CZ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76316"/>
            <a:ext cx="6408712" cy="418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Krátkokřídlí</a:t>
            </a:r>
          </a:p>
          <a:p>
            <a:r>
              <a:rPr lang="cs-CZ" dirty="0" smtClean="0"/>
              <a:t>Zástupce: Jeřáb popelaví</a:t>
            </a:r>
          </a:p>
          <a:p>
            <a:endParaRPr lang="cs-CZ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36912"/>
            <a:ext cx="66967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</a:t>
            </a:r>
            <a:r>
              <a:rPr lang="cs-CZ" dirty="0" err="1" smtClean="0">
                <a:solidFill>
                  <a:srgbClr val="FFFF00"/>
                </a:solidFill>
              </a:rPr>
              <a:t>Dlouhokřídlí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 Racek chechtavý</a:t>
            </a:r>
          </a:p>
          <a:p>
            <a:endParaRPr lang="cs-CZ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45532"/>
            <a:ext cx="5616624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</a:t>
            </a:r>
            <a:r>
              <a:rPr lang="cs-CZ" dirty="0" err="1" smtClean="0">
                <a:solidFill>
                  <a:srgbClr val="FFFF00"/>
                </a:solidFill>
              </a:rPr>
              <a:t>Měkkozubí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 Hrdlička zahradní</a:t>
            </a:r>
          </a:p>
          <a:p>
            <a:endParaRPr lang="cs-CZ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532"/>
            <a:ext cx="5616624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Kukačky</a:t>
            </a:r>
          </a:p>
          <a:p>
            <a:r>
              <a:rPr lang="cs-CZ" dirty="0" smtClean="0"/>
              <a:t>Zástupce: Kukačka obecná</a:t>
            </a:r>
          </a:p>
          <a:p>
            <a:endParaRPr lang="cs-CZ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54745"/>
            <a:ext cx="4355409" cy="420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PTÁCI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2780928"/>
            <a:ext cx="8022336" cy="30963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cs-CZ" sz="2400" dirty="0" smtClean="0"/>
              <a:t>  teplokrevní živočichové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 kromě vodních hlubin a podzemí se vyskytují všude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 tělo aerodynamické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 přední končetiny přeměněny v křídla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 výkonný metabolismus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 tělo tvoří hlava, trup a končetiny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Papoušci</a:t>
            </a:r>
          </a:p>
          <a:p>
            <a:r>
              <a:rPr lang="cs-CZ" dirty="0" smtClean="0"/>
              <a:t>Zástupce: Papoušek kakadu</a:t>
            </a:r>
          </a:p>
          <a:p>
            <a:endParaRPr lang="cs-CZ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55497"/>
            <a:ext cx="4028306" cy="420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Sovy</a:t>
            </a:r>
          </a:p>
          <a:p>
            <a:r>
              <a:rPr lang="cs-CZ" dirty="0" smtClean="0"/>
              <a:t>Zástupce: Sova pálená</a:t>
            </a:r>
          </a:p>
          <a:p>
            <a:endParaRPr lang="cs-CZ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6912"/>
            <a:ext cx="4824535" cy="437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Lelkové</a:t>
            </a:r>
          </a:p>
          <a:p>
            <a:r>
              <a:rPr lang="cs-CZ" dirty="0" smtClean="0"/>
              <a:t>Zástupce: Lelek lesní</a:t>
            </a:r>
          </a:p>
          <a:p>
            <a:endParaRPr lang="cs-CZ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36912"/>
            <a:ext cx="5234149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</a:t>
            </a:r>
            <a:r>
              <a:rPr lang="cs-CZ" dirty="0" err="1" smtClean="0">
                <a:solidFill>
                  <a:srgbClr val="FFFF00"/>
                </a:solidFill>
              </a:rPr>
              <a:t>Svišťouni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 Kolibřík</a:t>
            </a:r>
          </a:p>
          <a:p>
            <a:endParaRPr lang="cs-CZ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41032"/>
            <a:ext cx="6048672" cy="441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</a:t>
            </a:r>
            <a:r>
              <a:rPr lang="cs-CZ" dirty="0" err="1" smtClean="0">
                <a:solidFill>
                  <a:srgbClr val="FFFF00"/>
                </a:solidFill>
              </a:rPr>
              <a:t>Srostloprstí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Zástupce:Ledňáček říční</a:t>
            </a:r>
          </a:p>
          <a:p>
            <a:endParaRPr lang="cs-CZ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36171"/>
            <a:ext cx="6336704" cy="422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Šplhavci</a:t>
            </a:r>
          </a:p>
          <a:p>
            <a:r>
              <a:rPr lang="cs-CZ" dirty="0" smtClean="0"/>
              <a:t>Zástupce: Datel černý</a:t>
            </a:r>
          </a:p>
          <a:p>
            <a:endParaRPr lang="cs-CZ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36912"/>
            <a:ext cx="6323727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Pěvci -  </a:t>
            </a:r>
            <a:r>
              <a:rPr lang="cs-CZ" dirty="0" err="1" smtClean="0">
                <a:solidFill>
                  <a:srgbClr val="FFFF00"/>
                </a:solidFill>
              </a:rPr>
              <a:t>skřivanovití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 Skřivan polní</a:t>
            </a:r>
          </a:p>
          <a:p>
            <a:endParaRPr lang="cs-CZ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36912"/>
            <a:ext cx="6000711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Pěvci - </a:t>
            </a:r>
            <a:r>
              <a:rPr lang="cs-CZ" dirty="0" err="1" smtClean="0">
                <a:solidFill>
                  <a:srgbClr val="FFFF00"/>
                </a:solidFill>
              </a:rPr>
              <a:t>konipasovití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 Konipas bílý</a:t>
            </a:r>
          </a:p>
          <a:p>
            <a:endParaRPr lang="cs-CZ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45532"/>
            <a:ext cx="5616624" cy="421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Pěvci - sýkorovití</a:t>
            </a:r>
          </a:p>
          <a:p>
            <a:r>
              <a:rPr lang="cs-CZ" dirty="0" smtClean="0"/>
              <a:t>Zástupce: Sýkora koňadra</a:t>
            </a:r>
          </a:p>
          <a:p>
            <a:endParaRPr lang="cs-CZ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633530"/>
            <a:ext cx="6336704" cy="422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 Pěvci - pěnkavovití</a:t>
            </a:r>
          </a:p>
          <a:p>
            <a:r>
              <a:rPr lang="cs-CZ" dirty="0" smtClean="0"/>
              <a:t>Zástupce: Pěnkava obecná</a:t>
            </a:r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36912"/>
            <a:ext cx="633163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2780928"/>
            <a:ext cx="8022336" cy="3528392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cs-CZ" dirty="0" smtClean="0">
                <a:solidFill>
                  <a:srgbClr val="FFFF00"/>
                </a:solidFill>
              </a:rPr>
              <a:t> Pokryv těla</a:t>
            </a:r>
            <a:r>
              <a:rPr lang="cs-CZ" dirty="0" smtClean="0"/>
              <a:t>: kůže tenká a suchá s jedinou žlázou – kostrční</a:t>
            </a:r>
          </a:p>
          <a:p>
            <a:r>
              <a:rPr lang="cs-CZ" dirty="0" smtClean="0"/>
              <a:t>                        -pera vyrůstají na </a:t>
            </a:r>
            <a:r>
              <a:rPr lang="cs-CZ" b="1" dirty="0" err="1" smtClean="0"/>
              <a:t>pernicích</a:t>
            </a:r>
            <a:r>
              <a:rPr lang="cs-CZ" dirty="0" smtClean="0"/>
              <a:t> a kryjí místa bez peří = </a:t>
            </a:r>
            <a:r>
              <a:rPr lang="cs-CZ" b="1" dirty="0" err="1" smtClean="0"/>
              <a:t>nažiny</a:t>
            </a:r>
            <a:r>
              <a:rPr lang="cs-CZ" dirty="0" smtClean="0"/>
              <a:t> prachové a obrysové peří  - brko, osten, prapor, (rejdovací a letky)</a:t>
            </a:r>
          </a:p>
          <a:p>
            <a:pPr>
              <a:buFont typeface="Wingdings" pitchFamily="2" charset="2"/>
              <a:buChar char="q"/>
            </a:pPr>
            <a:r>
              <a:rPr lang="cs-CZ" dirty="0" smtClean="0">
                <a:solidFill>
                  <a:srgbClr val="FFFF00"/>
                </a:solidFill>
              </a:rPr>
              <a:t>  Kostra</a:t>
            </a:r>
            <a:r>
              <a:rPr lang="cs-CZ" dirty="0" smtClean="0"/>
              <a:t>: je odlehčená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solidFill>
                  <a:srgbClr val="FFFF00"/>
                </a:solidFill>
              </a:rPr>
              <a:t>  Typy končetin</a:t>
            </a:r>
            <a:r>
              <a:rPr lang="cs-CZ" dirty="0" smtClean="0"/>
              <a:t>: základní typ je </a:t>
            </a:r>
            <a:r>
              <a:rPr lang="cs-CZ" b="1" dirty="0" smtClean="0"/>
              <a:t>kráčivá </a:t>
            </a:r>
            <a:r>
              <a:rPr lang="cs-CZ" dirty="0" smtClean="0"/>
              <a:t>, </a:t>
            </a:r>
            <a:r>
              <a:rPr lang="cs-CZ" b="1" dirty="0" smtClean="0"/>
              <a:t>spár s ostrými drápy</a:t>
            </a:r>
            <a:r>
              <a:rPr lang="cs-CZ" dirty="0" smtClean="0"/>
              <a:t>, </a:t>
            </a:r>
            <a:r>
              <a:rPr lang="cs-CZ" b="1" dirty="0" smtClean="0"/>
              <a:t>šplhavá</a:t>
            </a:r>
            <a:r>
              <a:rPr lang="cs-CZ" dirty="0" smtClean="0"/>
              <a:t>, </a:t>
            </a:r>
            <a:r>
              <a:rPr lang="cs-CZ" b="1" dirty="0" smtClean="0"/>
              <a:t>spár s vratiprstem</a:t>
            </a:r>
            <a:r>
              <a:rPr lang="cs-CZ" dirty="0" smtClean="0"/>
              <a:t> , </a:t>
            </a:r>
            <a:r>
              <a:rPr lang="cs-CZ" b="1" dirty="0" smtClean="0"/>
              <a:t>veslovací</a:t>
            </a:r>
            <a:r>
              <a:rPr lang="cs-CZ" dirty="0" smtClean="0"/>
              <a:t> , </a:t>
            </a:r>
            <a:r>
              <a:rPr lang="cs-CZ" b="1" dirty="0" smtClean="0"/>
              <a:t>závěsná </a:t>
            </a:r>
            <a:r>
              <a:rPr lang="cs-CZ" dirty="0" smtClean="0"/>
              <a:t>, </a:t>
            </a:r>
            <a:r>
              <a:rPr lang="cs-CZ" b="1" dirty="0" smtClean="0"/>
              <a:t>plovací</a:t>
            </a:r>
            <a:r>
              <a:rPr lang="cs-CZ" dirty="0" smtClean="0"/>
              <a:t>,  </a:t>
            </a:r>
            <a:r>
              <a:rPr lang="cs-CZ" b="1" dirty="0" smtClean="0"/>
              <a:t>částečně srůstají 2 vnitřní prsty</a:t>
            </a:r>
          </a:p>
          <a:p>
            <a:pPr>
              <a:buFont typeface="Wingdings" pitchFamily="2" charset="2"/>
              <a:buChar char="q"/>
            </a:pPr>
            <a:r>
              <a:rPr lang="cs-CZ" dirty="0" smtClean="0">
                <a:solidFill>
                  <a:srgbClr val="FFFF00"/>
                </a:solidFill>
              </a:rPr>
              <a:t>  Svalstvo</a:t>
            </a:r>
            <a:r>
              <a:rPr lang="cs-CZ" dirty="0" smtClean="0"/>
              <a:t>: na trupu, na křídlech pouze vazy</a:t>
            </a:r>
          </a:p>
          <a:p>
            <a:pPr>
              <a:buFont typeface="Wingdings" pitchFamily="2" charset="2"/>
              <a:buChar char="q"/>
            </a:pPr>
            <a:r>
              <a:rPr lang="cs-CZ" dirty="0" smtClean="0">
                <a:solidFill>
                  <a:srgbClr val="FFFF00"/>
                </a:solidFill>
              </a:rPr>
              <a:t>  Cévní soustava</a:t>
            </a:r>
            <a:r>
              <a:rPr lang="cs-CZ" dirty="0" smtClean="0"/>
              <a:t>: nejvyšší krevní tlak, teplota 40-43 </a:t>
            </a:r>
            <a:r>
              <a:rPr lang="cs-CZ" baseline="30000" dirty="0" smtClean="0"/>
              <a:t>o</a:t>
            </a:r>
            <a:r>
              <a:rPr lang="cs-CZ" dirty="0" smtClean="0"/>
              <a:t> C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>
                <a:solidFill>
                  <a:srgbClr val="FFFF00"/>
                </a:solidFill>
              </a:rPr>
              <a:t>  Smyslová s</a:t>
            </a:r>
            <a:r>
              <a:rPr lang="cs-CZ" dirty="0" smtClean="0"/>
              <a:t>.: vůdčím smyslem je </a:t>
            </a:r>
            <a:r>
              <a:rPr lang="cs-CZ" b="1" dirty="0" smtClean="0"/>
              <a:t>zrak</a:t>
            </a:r>
            <a:r>
              <a:rPr lang="cs-CZ" dirty="0" smtClean="0"/>
              <a:t>, mají 3 víčka</a:t>
            </a:r>
          </a:p>
          <a:p>
            <a:pPr>
              <a:buFont typeface="Wingdings" pitchFamily="2" charset="2"/>
              <a:buChar char="q"/>
            </a:pPr>
            <a:r>
              <a:rPr lang="cs-CZ" dirty="0" smtClean="0">
                <a:solidFill>
                  <a:srgbClr val="FFFF00"/>
                </a:solidFill>
              </a:rPr>
              <a:t>  Pohlavní s</a:t>
            </a:r>
            <a:r>
              <a:rPr lang="cs-CZ" dirty="0" smtClean="0"/>
              <a:t>.:</a:t>
            </a:r>
            <a:r>
              <a:rPr lang="cs-CZ" dirty="0" err="1" smtClean="0"/>
              <a:t>gonochoristé</a:t>
            </a:r>
            <a:r>
              <a:rPr lang="cs-CZ" dirty="0" smtClean="0"/>
              <a:t>,  gonády se zvětšují až 360x</a:t>
            </a:r>
          </a:p>
          <a:p>
            <a:r>
              <a:rPr lang="cs-CZ" b="1" dirty="0" smtClean="0"/>
              <a:t>vejce</a:t>
            </a:r>
            <a:r>
              <a:rPr lang="cs-CZ" dirty="0" smtClean="0"/>
              <a:t>– tvoří vápenatá skořápka, papírová blána, bílek, 2 poutka, žloutek, zárodečný terčík 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 Pěvci -  krkavcovití</a:t>
            </a:r>
          </a:p>
          <a:p>
            <a:r>
              <a:rPr lang="cs-CZ" dirty="0" smtClean="0"/>
              <a:t>Zástupce: Vrána obecná</a:t>
            </a:r>
          </a:p>
          <a:p>
            <a:endParaRPr lang="cs-CZ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2636913"/>
            <a:ext cx="7582793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 Pěvci -  vlaštovkovití</a:t>
            </a:r>
          </a:p>
          <a:p>
            <a:r>
              <a:rPr lang="cs-CZ" dirty="0" smtClean="0"/>
              <a:t>Zástupce:Jiřička obecná</a:t>
            </a:r>
          </a:p>
          <a:p>
            <a:endParaRPr lang="cs-CZ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36274"/>
            <a:ext cx="6480720" cy="422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 Pěvci -  Drozdovití</a:t>
            </a:r>
          </a:p>
          <a:p>
            <a:r>
              <a:rPr lang="cs-CZ" dirty="0" smtClean="0"/>
              <a:t>Zástupce: Slavík obecný</a:t>
            </a:r>
          </a:p>
          <a:p>
            <a:endParaRPr lang="cs-CZ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36912"/>
            <a:ext cx="618151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 Pěvci -  </a:t>
            </a:r>
            <a:r>
              <a:rPr lang="cs-CZ" dirty="0" err="1" smtClean="0">
                <a:solidFill>
                  <a:srgbClr val="FFFF00"/>
                </a:solidFill>
              </a:rPr>
              <a:t>strnadovití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/>
              <a:t>Zástupce: Strnad obecný</a:t>
            </a:r>
          </a:p>
          <a:p>
            <a:endParaRPr lang="cs-CZ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564904"/>
            <a:ext cx="3604364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Řád:  Dravci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99592" y="2780928"/>
            <a:ext cx="756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silný zahnutý zobák , spáry, výborný zrak, skvělí letci,</a:t>
            </a:r>
            <a:r>
              <a:rPr lang="cs-CZ" dirty="0" err="1" smtClean="0"/>
              <a:t>nidikolní</a:t>
            </a:r>
            <a:endParaRPr lang="cs-CZ" dirty="0" smtClean="0"/>
          </a:p>
          <a:p>
            <a:r>
              <a:rPr lang="cs-CZ" b="1" dirty="0" smtClean="0"/>
              <a:t>kondor velký</a:t>
            </a:r>
            <a:endParaRPr lang="cs-CZ" dirty="0" smtClean="0"/>
          </a:p>
          <a:p>
            <a:pPr>
              <a:buFont typeface="Wingdings" pitchFamily="2" charset="2"/>
              <a:buChar char="§"/>
            </a:pPr>
            <a:r>
              <a:rPr lang="cs-CZ" i="1" dirty="0" smtClean="0"/>
              <a:t> </a:t>
            </a:r>
            <a:r>
              <a:rPr lang="cs-CZ" i="1" dirty="0" smtClean="0">
                <a:solidFill>
                  <a:srgbClr val="FFFF00"/>
                </a:solidFill>
              </a:rPr>
              <a:t>krahujcovití: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i="1" dirty="0" smtClean="0"/>
              <a:t>zobák bez zejku</a:t>
            </a:r>
            <a:endParaRPr lang="cs-CZ" dirty="0" smtClean="0"/>
          </a:p>
          <a:p>
            <a:r>
              <a:rPr lang="cs-CZ" b="1" dirty="0" smtClean="0"/>
              <a:t>	krahujec obecný</a:t>
            </a:r>
            <a:endParaRPr lang="cs-CZ" dirty="0" smtClean="0"/>
          </a:p>
          <a:p>
            <a:r>
              <a:rPr lang="cs-CZ" b="1" dirty="0" smtClean="0"/>
              <a:t>	jestřáb lesní</a:t>
            </a:r>
            <a:endParaRPr lang="cs-CZ" dirty="0" smtClean="0"/>
          </a:p>
          <a:p>
            <a:r>
              <a:rPr lang="cs-CZ" b="1" dirty="0" smtClean="0"/>
              <a:t>	káně lesní</a:t>
            </a:r>
            <a:endParaRPr lang="cs-CZ" dirty="0" smtClean="0"/>
          </a:p>
          <a:p>
            <a:r>
              <a:rPr lang="cs-CZ" b="1" dirty="0" smtClean="0"/>
              <a:t>	moták pochop</a:t>
            </a:r>
            <a:endParaRPr lang="cs-CZ" dirty="0" smtClean="0"/>
          </a:p>
          <a:p>
            <a:r>
              <a:rPr lang="cs-CZ" b="1" dirty="0" smtClean="0"/>
              <a:t>	orel skalní</a:t>
            </a:r>
            <a:endParaRPr lang="cs-CZ" dirty="0" smtClean="0"/>
          </a:p>
          <a:p>
            <a:r>
              <a:rPr lang="cs-CZ" dirty="0" smtClean="0"/>
              <a:t> </a:t>
            </a:r>
          </a:p>
          <a:p>
            <a:pPr>
              <a:buFont typeface="Wingdings" pitchFamily="2" charset="2"/>
              <a:buChar char="§"/>
            </a:pPr>
            <a:r>
              <a:rPr lang="cs-CZ" dirty="0" smtClean="0"/>
              <a:t> </a:t>
            </a:r>
            <a:r>
              <a:rPr lang="cs-CZ" i="1" dirty="0" smtClean="0">
                <a:solidFill>
                  <a:srgbClr val="FFFF00"/>
                </a:solidFill>
              </a:rPr>
              <a:t>sokolovití: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i="1" dirty="0" smtClean="0"/>
              <a:t>ostrý zejk (zoubek) na horní čelisti</a:t>
            </a:r>
            <a:endParaRPr lang="cs-CZ" dirty="0" smtClean="0"/>
          </a:p>
          <a:p>
            <a:r>
              <a:rPr lang="cs-CZ" b="1" dirty="0" smtClean="0"/>
              <a:t>	sokol stěhovavý</a:t>
            </a:r>
            <a:endParaRPr lang="cs-CZ" dirty="0" smtClean="0"/>
          </a:p>
          <a:p>
            <a:r>
              <a:rPr lang="cs-CZ" b="1" dirty="0" smtClean="0"/>
              <a:t>	poštolka obecná</a:t>
            </a:r>
            <a:endParaRPr lang="cs-CZ" dirty="0" smtClean="0"/>
          </a:p>
          <a:p>
            <a:r>
              <a:rPr lang="cs-CZ" b="1" dirty="0" smtClean="0"/>
              <a:t>	sup bělohlavý</a:t>
            </a:r>
            <a:endParaRPr lang="cs-CZ" dirty="0" smtClean="0"/>
          </a:p>
          <a:p>
            <a:r>
              <a:rPr lang="cs-CZ" dirty="0" smtClean="0"/>
              <a:t>              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KRAHUJEC OBECNÝ</a:t>
            </a:r>
            <a:endParaRPr lang="cs-CZ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249488"/>
            <a:ext cx="46085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JESTŘÁB LESNÍ</a:t>
            </a:r>
            <a:endParaRPr lang="cs-CZ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6117233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KÁNĚ LESNÍ</a:t>
            </a:r>
            <a:endParaRPr lang="cs-CZ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204864"/>
            <a:ext cx="4653136" cy="46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MOTÁK  POCHOP</a:t>
            </a:r>
            <a:endParaRPr lang="cs-CZ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36912"/>
            <a:ext cx="574678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OREL SKALNÍ</a:t>
            </a:r>
            <a:endParaRPr lang="cs-CZ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5619405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9926"/>
            <a:ext cx="4565735" cy="368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Ekologie ptáků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708920"/>
            <a:ext cx="8022336" cy="35283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cs-CZ" b="1" dirty="0" smtClean="0"/>
              <a:t>  </a:t>
            </a:r>
            <a:r>
              <a:rPr lang="cs-CZ" b="1" dirty="0" smtClean="0">
                <a:solidFill>
                  <a:srgbClr val="FFFF00"/>
                </a:solidFill>
              </a:rPr>
              <a:t>mláďata</a:t>
            </a:r>
            <a:r>
              <a:rPr lang="cs-CZ" dirty="0" smtClean="0">
                <a:solidFill>
                  <a:srgbClr val="FFFF00"/>
                </a:solidFill>
              </a:rPr>
              <a:t>-</a:t>
            </a:r>
            <a:r>
              <a:rPr lang="cs-CZ" dirty="0" smtClean="0"/>
              <a:t> </a:t>
            </a:r>
            <a:r>
              <a:rPr lang="cs-CZ" b="1" dirty="0" smtClean="0"/>
              <a:t>krmivá=</a:t>
            </a:r>
            <a:r>
              <a:rPr lang="cs-CZ" dirty="0" err="1" smtClean="0"/>
              <a:t>nidikolní</a:t>
            </a:r>
            <a:r>
              <a:rPr lang="cs-CZ" dirty="0" smtClean="0"/>
              <a:t>  nebo </a:t>
            </a:r>
            <a:r>
              <a:rPr lang="cs-CZ" b="1" dirty="0" smtClean="0"/>
              <a:t>nekrmivá= </a:t>
            </a:r>
            <a:r>
              <a:rPr lang="cs-CZ" dirty="0" err="1" smtClean="0"/>
              <a:t>nidifugní</a:t>
            </a:r>
            <a:endParaRPr lang="cs-CZ" dirty="0" smtClean="0"/>
          </a:p>
          <a:p>
            <a:pPr>
              <a:buFont typeface="Wingdings" pitchFamily="2" charset="2"/>
              <a:buChar char="q"/>
            </a:pPr>
            <a:r>
              <a:rPr lang="cs-CZ" b="1" dirty="0" smtClean="0"/>
              <a:t>  </a:t>
            </a:r>
            <a:r>
              <a:rPr lang="cs-CZ" b="1" dirty="0" smtClean="0">
                <a:solidFill>
                  <a:srgbClr val="FFFF00"/>
                </a:solidFill>
              </a:rPr>
              <a:t>hnízdní parazitismus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/>
              <a:t>  </a:t>
            </a:r>
            <a:r>
              <a:rPr lang="cs-CZ" b="1" dirty="0" smtClean="0">
                <a:solidFill>
                  <a:srgbClr val="FFFF00"/>
                </a:solidFill>
              </a:rPr>
              <a:t>partnerské vztahy</a:t>
            </a:r>
            <a:r>
              <a:rPr lang="cs-CZ" dirty="0" smtClean="0"/>
              <a:t>: </a:t>
            </a:r>
            <a:r>
              <a:rPr lang="cs-CZ" b="1" dirty="0" smtClean="0"/>
              <a:t>polygamie </a:t>
            </a:r>
            <a:endParaRPr lang="cs-CZ" dirty="0" smtClean="0"/>
          </a:p>
          <a:p>
            <a:r>
              <a:rPr lang="cs-CZ" dirty="0" smtClean="0"/>
              <a:t>		          </a:t>
            </a:r>
            <a:r>
              <a:rPr lang="cs-CZ" b="1" dirty="0" smtClean="0"/>
              <a:t>polyandrie</a:t>
            </a:r>
            <a:endParaRPr lang="cs-CZ" dirty="0" smtClean="0"/>
          </a:p>
          <a:p>
            <a:r>
              <a:rPr lang="cs-CZ" b="1" dirty="0" smtClean="0"/>
              <a:t>		          monogamie</a:t>
            </a:r>
            <a:r>
              <a:rPr lang="cs-CZ" dirty="0" smtClean="0"/>
              <a:t> - </a:t>
            </a:r>
            <a:r>
              <a:rPr lang="cs-CZ" b="1" dirty="0" smtClean="0"/>
              <a:t>dočasná</a:t>
            </a:r>
            <a:endParaRPr lang="cs-CZ" dirty="0" smtClean="0"/>
          </a:p>
          <a:p>
            <a:r>
              <a:rPr lang="cs-CZ" b="1" dirty="0" smtClean="0"/>
              <a:t>		                                    -  trvalá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/>
              <a:t>  </a:t>
            </a:r>
            <a:r>
              <a:rPr lang="cs-CZ" b="1" dirty="0" smtClean="0">
                <a:solidFill>
                  <a:srgbClr val="FFFF00"/>
                </a:solidFill>
              </a:rPr>
              <a:t>komunikace</a:t>
            </a:r>
            <a:r>
              <a:rPr lang="cs-CZ" dirty="0" smtClean="0"/>
              <a:t> : </a:t>
            </a:r>
            <a:r>
              <a:rPr lang="cs-CZ" b="1" dirty="0" smtClean="0"/>
              <a:t>hlasová</a:t>
            </a:r>
            <a:endParaRPr lang="cs-CZ" dirty="0" smtClean="0"/>
          </a:p>
          <a:p>
            <a:r>
              <a:rPr lang="cs-CZ" dirty="0" smtClean="0"/>
              <a:t>	                 </a:t>
            </a:r>
            <a:r>
              <a:rPr lang="cs-CZ" b="1" dirty="0" smtClean="0"/>
              <a:t>optická</a:t>
            </a:r>
            <a:r>
              <a:rPr lang="cs-CZ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cs-CZ" b="1" dirty="0" smtClean="0"/>
              <a:t>  </a:t>
            </a:r>
            <a:r>
              <a:rPr lang="cs-CZ" b="1" dirty="0" smtClean="0">
                <a:solidFill>
                  <a:srgbClr val="FFFF00"/>
                </a:solidFill>
              </a:rPr>
              <a:t>migrace</a:t>
            </a:r>
            <a:r>
              <a:rPr lang="cs-CZ" dirty="0" smtClean="0"/>
              <a:t> : ptáci </a:t>
            </a:r>
            <a:r>
              <a:rPr lang="cs-CZ" b="1" dirty="0" smtClean="0"/>
              <a:t>stálí</a:t>
            </a:r>
            <a:endParaRPr lang="cs-CZ" dirty="0" smtClean="0"/>
          </a:p>
          <a:p>
            <a:r>
              <a:rPr lang="cs-CZ" dirty="0" smtClean="0"/>
              <a:t>	                   </a:t>
            </a:r>
            <a:r>
              <a:rPr lang="cs-CZ" b="1" dirty="0" smtClean="0"/>
              <a:t>přelétaví</a:t>
            </a:r>
            <a:endParaRPr lang="cs-CZ" dirty="0" smtClean="0"/>
          </a:p>
          <a:p>
            <a:r>
              <a:rPr lang="cs-CZ" dirty="0" smtClean="0"/>
              <a:t>                                     </a:t>
            </a:r>
            <a:r>
              <a:rPr lang="cs-CZ" b="1" dirty="0" smtClean="0"/>
              <a:t>tažní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SOKOL STĚHOVAVÝ</a:t>
            </a:r>
            <a:endParaRPr lang="cs-CZ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47900"/>
            <a:ext cx="66675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POŠTOLKA OBECNÁ</a:t>
            </a:r>
          </a:p>
          <a:p>
            <a:endParaRPr lang="cs-CZ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230978"/>
            <a:ext cx="4608512" cy="462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SUP BĚLOHLAVÝ</a:t>
            </a:r>
            <a:endParaRPr lang="cs-CZ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357378"/>
            <a:ext cx="6812937" cy="450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Systém ptáků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780928"/>
            <a:ext cx="8022336" cy="407707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cs-CZ" dirty="0" smtClean="0"/>
              <a:t> PRAPTÁCI (podtřída)</a:t>
            </a:r>
          </a:p>
          <a:p>
            <a:pPr>
              <a:buFont typeface="Wingdings" pitchFamily="2" charset="2"/>
              <a:buChar char="q"/>
            </a:pPr>
            <a:r>
              <a:rPr lang="cs-CZ" dirty="0" smtClean="0"/>
              <a:t> PRAVÍ PTÁCI  (podtřída)</a:t>
            </a:r>
          </a:p>
          <a:p>
            <a:r>
              <a:rPr lang="cs-CZ" dirty="0" smtClean="0"/>
              <a:t>       - Běžci (nadřád)</a:t>
            </a:r>
          </a:p>
          <a:p>
            <a:r>
              <a:rPr lang="cs-CZ" dirty="0" smtClean="0"/>
              <a:t>       - Letci (nadřád)  -  řády,21, (36):  </a:t>
            </a:r>
            <a:r>
              <a:rPr lang="cs-CZ" dirty="0" smtClean="0">
                <a:solidFill>
                  <a:srgbClr val="FFFF00"/>
                </a:solidFill>
              </a:rPr>
              <a:t>tučňáci, potáplice, potápky, </a:t>
            </a:r>
            <a:r>
              <a:rPr lang="cs-CZ" dirty="0" err="1" smtClean="0">
                <a:solidFill>
                  <a:srgbClr val="FFFF00"/>
                </a:solidFill>
              </a:rPr>
              <a:t>trubkonosí</a:t>
            </a:r>
            <a:r>
              <a:rPr lang="cs-CZ" dirty="0" smtClean="0">
                <a:solidFill>
                  <a:srgbClr val="FFFF00"/>
                </a:solidFill>
              </a:rPr>
              <a:t>, veslonozí, brodiví, plameňáci, vrubozobí </a:t>
            </a:r>
            <a:r>
              <a:rPr lang="cs-CZ" dirty="0" smtClean="0"/>
              <a:t>(</a:t>
            </a:r>
            <a:r>
              <a:rPr lang="cs-CZ" i="1" dirty="0" smtClean="0"/>
              <a:t>kachnovití, kachny, labutě, husy), </a:t>
            </a:r>
            <a:r>
              <a:rPr lang="cs-CZ" dirty="0" smtClean="0">
                <a:solidFill>
                  <a:srgbClr val="FFFF00"/>
                </a:solidFill>
              </a:rPr>
              <a:t>dravci</a:t>
            </a:r>
            <a:r>
              <a:rPr lang="cs-CZ" dirty="0" smtClean="0"/>
              <a:t> (</a:t>
            </a:r>
            <a:r>
              <a:rPr lang="cs-CZ" i="1" dirty="0" smtClean="0"/>
              <a:t>kondoři, krahujcovití, orli, sokolovití), </a:t>
            </a:r>
            <a:r>
              <a:rPr lang="cs-CZ" dirty="0" smtClean="0">
                <a:solidFill>
                  <a:srgbClr val="FFFF00"/>
                </a:solidFill>
              </a:rPr>
              <a:t>hrabaví</a:t>
            </a:r>
            <a:r>
              <a:rPr lang="cs-CZ" dirty="0" smtClean="0"/>
              <a:t> </a:t>
            </a:r>
            <a:r>
              <a:rPr lang="cs-CZ" i="1" dirty="0" smtClean="0"/>
              <a:t>(tetřevovití, </a:t>
            </a:r>
            <a:r>
              <a:rPr lang="cs-CZ" i="1" dirty="0" err="1" smtClean="0"/>
              <a:t>bažantovití</a:t>
            </a:r>
            <a:r>
              <a:rPr lang="cs-CZ" i="1" dirty="0" smtClean="0"/>
              <a:t>, perličkovití,  krocani</a:t>
            </a:r>
            <a:r>
              <a:rPr lang="cs-CZ" dirty="0" smtClean="0"/>
              <a:t>), </a:t>
            </a:r>
            <a:r>
              <a:rPr lang="cs-CZ" dirty="0" smtClean="0">
                <a:solidFill>
                  <a:srgbClr val="FFFF00"/>
                </a:solidFill>
              </a:rPr>
              <a:t>krátkokřídlí </a:t>
            </a:r>
            <a:r>
              <a:rPr lang="cs-CZ" i="1" dirty="0" smtClean="0"/>
              <a:t>(</a:t>
            </a:r>
            <a:r>
              <a:rPr lang="cs-CZ" i="1" dirty="0" err="1" smtClean="0"/>
              <a:t>dropovití</a:t>
            </a:r>
            <a:r>
              <a:rPr lang="cs-CZ" i="1" dirty="0" smtClean="0"/>
              <a:t>, </a:t>
            </a:r>
            <a:r>
              <a:rPr lang="cs-CZ" i="1" dirty="0" err="1" smtClean="0"/>
              <a:t>jeřábovití</a:t>
            </a:r>
            <a:r>
              <a:rPr lang="cs-CZ" i="1" dirty="0" smtClean="0"/>
              <a:t>, </a:t>
            </a:r>
            <a:r>
              <a:rPr lang="cs-CZ" i="1" dirty="0" err="1" smtClean="0"/>
              <a:t>chřástalovití</a:t>
            </a:r>
            <a:r>
              <a:rPr lang="cs-CZ" dirty="0" smtClean="0"/>
              <a:t>), </a:t>
            </a:r>
            <a:r>
              <a:rPr lang="cs-CZ" dirty="0" err="1" smtClean="0">
                <a:solidFill>
                  <a:srgbClr val="FFFF00"/>
                </a:solidFill>
              </a:rPr>
              <a:t>dlouhokřídlí</a:t>
            </a:r>
            <a:r>
              <a:rPr lang="cs-CZ" dirty="0" smtClean="0"/>
              <a:t> (</a:t>
            </a:r>
            <a:r>
              <a:rPr lang="cs-CZ" i="1" dirty="0" smtClean="0"/>
              <a:t>slukovití, rackové, alky</a:t>
            </a:r>
            <a:r>
              <a:rPr lang="cs-CZ" dirty="0" smtClean="0"/>
              <a:t>), </a:t>
            </a:r>
            <a:r>
              <a:rPr lang="cs-CZ" dirty="0" err="1" smtClean="0">
                <a:solidFill>
                  <a:srgbClr val="FFFF00"/>
                </a:solidFill>
              </a:rPr>
              <a:t>měkkozubí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smtClean="0"/>
              <a:t>(</a:t>
            </a:r>
            <a:r>
              <a:rPr lang="cs-CZ" dirty="0" err="1" smtClean="0"/>
              <a:t>holubovití</a:t>
            </a:r>
            <a:r>
              <a:rPr lang="cs-CZ" dirty="0" smtClean="0">
                <a:solidFill>
                  <a:srgbClr val="FFFF00"/>
                </a:solidFill>
              </a:rPr>
              <a:t>), kukačky, papoušci, sovy</a:t>
            </a:r>
            <a:r>
              <a:rPr lang="cs-CZ" dirty="0" smtClean="0"/>
              <a:t>, </a:t>
            </a:r>
            <a:r>
              <a:rPr lang="cs-CZ" dirty="0" smtClean="0">
                <a:solidFill>
                  <a:srgbClr val="FFFF00"/>
                </a:solidFill>
              </a:rPr>
              <a:t>lelkové, </a:t>
            </a:r>
            <a:r>
              <a:rPr lang="cs-CZ" dirty="0" err="1" smtClean="0">
                <a:solidFill>
                  <a:srgbClr val="FFFF00"/>
                </a:solidFill>
              </a:rPr>
              <a:t>svišťouni</a:t>
            </a:r>
            <a:r>
              <a:rPr lang="cs-CZ" dirty="0" smtClean="0">
                <a:solidFill>
                  <a:srgbClr val="FFFF00"/>
                </a:solidFill>
              </a:rPr>
              <a:t>, </a:t>
            </a:r>
            <a:r>
              <a:rPr lang="cs-CZ" dirty="0" err="1" smtClean="0">
                <a:solidFill>
                  <a:srgbClr val="FFFF00"/>
                </a:solidFill>
              </a:rPr>
              <a:t>srostloprstí</a:t>
            </a:r>
            <a:r>
              <a:rPr lang="cs-CZ" dirty="0" smtClean="0">
                <a:solidFill>
                  <a:srgbClr val="FFFF00"/>
                </a:solidFill>
              </a:rPr>
              <a:t>, šplhavci, pěvci</a:t>
            </a:r>
            <a:r>
              <a:rPr lang="cs-CZ" dirty="0" smtClean="0"/>
              <a:t> </a:t>
            </a:r>
            <a:r>
              <a:rPr lang="cs-CZ" i="1" dirty="0" smtClean="0"/>
              <a:t>(</a:t>
            </a:r>
            <a:r>
              <a:rPr lang="cs-CZ" i="1" dirty="0" err="1" smtClean="0"/>
              <a:t>skřivanovití</a:t>
            </a:r>
            <a:r>
              <a:rPr lang="cs-CZ" i="1" dirty="0" smtClean="0"/>
              <a:t>, </a:t>
            </a:r>
            <a:r>
              <a:rPr lang="cs-CZ" i="1" dirty="0" err="1" smtClean="0"/>
              <a:t>konipasovití</a:t>
            </a:r>
            <a:r>
              <a:rPr lang="cs-CZ" i="1" dirty="0" smtClean="0"/>
              <a:t>, sýkorovití, </a:t>
            </a:r>
            <a:r>
              <a:rPr lang="cs-CZ" i="1" dirty="0" err="1" smtClean="0"/>
              <a:t>brhlíkovití</a:t>
            </a:r>
            <a:r>
              <a:rPr lang="cs-CZ" i="1" dirty="0" smtClean="0"/>
              <a:t>, pěnkavovití, snovačovití, </a:t>
            </a:r>
            <a:r>
              <a:rPr lang="cs-CZ" i="1" dirty="0" err="1" smtClean="0"/>
              <a:t>žluvovití</a:t>
            </a:r>
            <a:r>
              <a:rPr lang="cs-CZ" i="1" dirty="0" smtClean="0"/>
              <a:t>, špačkovití, krkavcovití, </a:t>
            </a:r>
            <a:r>
              <a:rPr lang="cs-CZ" i="1" dirty="0" err="1" smtClean="0"/>
              <a:t>ťuhýkovití</a:t>
            </a:r>
            <a:r>
              <a:rPr lang="cs-CZ" i="1" dirty="0" smtClean="0"/>
              <a:t>, vlaštovkovití, lejskovití, </a:t>
            </a:r>
            <a:r>
              <a:rPr lang="cs-CZ" i="1" dirty="0" err="1" smtClean="0"/>
              <a:t>skorcovití</a:t>
            </a:r>
            <a:r>
              <a:rPr lang="cs-CZ" i="1" dirty="0" smtClean="0"/>
              <a:t>, </a:t>
            </a:r>
            <a:r>
              <a:rPr lang="cs-CZ" i="1" dirty="0" err="1" smtClean="0"/>
              <a:t>střízlíkovití</a:t>
            </a:r>
            <a:r>
              <a:rPr lang="cs-CZ" i="1" dirty="0" smtClean="0"/>
              <a:t>, drozdovití, </a:t>
            </a:r>
            <a:r>
              <a:rPr lang="cs-CZ" i="1" dirty="0" err="1" smtClean="0"/>
              <a:t>strnadovití</a:t>
            </a:r>
            <a:r>
              <a:rPr lang="cs-CZ" i="1" dirty="0" smtClean="0"/>
              <a:t>, pěnicovití)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PRAPTÁCI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2780928"/>
            <a:ext cx="8022336" cy="4077072"/>
          </a:xfrm>
        </p:spPr>
        <p:txBody>
          <a:bodyPr>
            <a:normAutofit/>
          </a:bodyPr>
          <a:lstStyle/>
          <a:p>
            <a:endParaRPr lang="cs-CZ" sz="2400" u="sng" dirty="0" smtClean="0"/>
          </a:p>
          <a:p>
            <a:endParaRPr lang="cs-CZ" sz="2400" u="sng" dirty="0" smtClean="0"/>
          </a:p>
          <a:p>
            <a:r>
              <a:rPr lang="cs-CZ" sz="2400" u="sng" dirty="0" smtClean="0"/>
              <a:t>Předchůdcem dnešních ptáků byl </a:t>
            </a:r>
            <a:r>
              <a:rPr lang="cs-CZ" sz="2400" b="1" u="sng" dirty="0" smtClean="0"/>
              <a:t>Archeopteryx</a:t>
            </a:r>
            <a:r>
              <a:rPr lang="cs-CZ" sz="2400" u="sng" dirty="0" smtClean="0"/>
              <a:t>, který měl:</a:t>
            </a:r>
          </a:p>
          <a:p>
            <a:endParaRPr lang="cs-CZ" sz="2400" u="sng" dirty="0" smtClean="0"/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 </a:t>
            </a:r>
            <a:r>
              <a:rPr lang="cs-CZ" sz="2400" b="1" dirty="0" smtClean="0"/>
              <a:t>plazí znaky</a:t>
            </a:r>
            <a:r>
              <a:rPr lang="cs-CZ" sz="2400" dirty="0" smtClean="0"/>
              <a:t> ( </a:t>
            </a:r>
            <a:r>
              <a:rPr lang="cs-CZ" sz="2400" i="1" dirty="0" smtClean="0"/>
              <a:t>pravé jamkovité zuby, malá, plochá hrudní kost, 3 volné prsty s drápy na křídlech ke šplhání</a:t>
            </a:r>
            <a:r>
              <a:rPr lang="cs-CZ" sz="2400" dirty="0" smtClean="0"/>
              <a:t>) </a:t>
            </a:r>
          </a:p>
          <a:p>
            <a:pPr>
              <a:buFont typeface="Wingdings" pitchFamily="2" charset="2"/>
              <a:buChar char="q"/>
            </a:pPr>
            <a:r>
              <a:rPr lang="cs-CZ" sz="2400" dirty="0" smtClean="0"/>
              <a:t> i </a:t>
            </a:r>
            <a:r>
              <a:rPr lang="cs-CZ" sz="2400" b="1" dirty="0" smtClean="0"/>
              <a:t>ptačí znaky</a:t>
            </a:r>
            <a:r>
              <a:rPr lang="cs-CZ" sz="2400" dirty="0" smtClean="0"/>
              <a:t> (</a:t>
            </a:r>
            <a:r>
              <a:rPr lang="cs-CZ" sz="2400" i="1" dirty="0" smtClean="0"/>
              <a:t>diferencovaná ptačí pera, přední končetiny přeměněné v křídla, částečně </a:t>
            </a:r>
            <a:r>
              <a:rPr lang="cs-CZ" sz="2400" i="1" dirty="0" err="1" smtClean="0"/>
              <a:t>pneumatizované</a:t>
            </a:r>
            <a:r>
              <a:rPr lang="cs-CZ" sz="2400" i="1" dirty="0" smtClean="0"/>
              <a:t>, termoregulaci, snášeli se klouzavým letem)</a:t>
            </a:r>
            <a:endParaRPr lang="cs-CZ" sz="2400" dirty="0" smtClean="0"/>
          </a:p>
          <a:p>
            <a:endParaRPr lang="cs-CZ" dirty="0"/>
          </a:p>
        </p:txBody>
      </p:sp>
      <p:pic>
        <p:nvPicPr>
          <p:cNvPr id="4" name="Obrázek 3" descr="jm_large_archeoptery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88639"/>
            <a:ext cx="3878560" cy="310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PRAVÍ  PTÁCI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2852936"/>
            <a:ext cx="8022336" cy="4176464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BĚŽCI</a:t>
            </a:r>
            <a:r>
              <a:rPr lang="cs-CZ" sz="2400" dirty="0" smtClean="0">
                <a:solidFill>
                  <a:srgbClr val="FFFF00"/>
                </a:solidFill>
              </a:rPr>
              <a:t> </a:t>
            </a:r>
            <a:r>
              <a:rPr lang="cs-CZ" sz="2400" dirty="0" smtClean="0"/>
              <a:t>– </a:t>
            </a:r>
            <a:r>
              <a:rPr lang="cs-CZ" sz="2400" b="1" dirty="0" smtClean="0"/>
              <a:t>pštros dvouprstý</a:t>
            </a:r>
            <a:r>
              <a:rPr lang="cs-CZ" sz="2400" dirty="0" smtClean="0"/>
              <a:t>: největší pták, moč a trus odstraňují samostatně, Afrika</a:t>
            </a:r>
          </a:p>
          <a:p>
            <a:r>
              <a:rPr lang="cs-CZ" sz="2400" b="1" u="sng" dirty="0" smtClean="0"/>
              <a:t>Zástupci: </a:t>
            </a:r>
            <a:r>
              <a:rPr lang="cs-CZ" sz="2400" b="1" dirty="0" smtClean="0"/>
              <a:t>nandu pampový</a:t>
            </a:r>
            <a:r>
              <a:rPr lang="cs-CZ" sz="2400" dirty="0" smtClean="0"/>
              <a:t>, </a:t>
            </a:r>
            <a:r>
              <a:rPr lang="cs-CZ" sz="2400" b="1" dirty="0" err="1" smtClean="0"/>
              <a:t>kasuár</a:t>
            </a:r>
            <a:r>
              <a:rPr lang="cs-CZ" sz="2400" b="1" dirty="0" smtClean="0"/>
              <a:t> přilbový</a:t>
            </a:r>
            <a:r>
              <a:rPr lang="cs-CZ" sz="2400" dirty="0" smtClean="0"/>
              <a:t>, </a:t>
            </a:r>
            <a:r>
              <a:rPr lang="cs-CZ" sz="2400" b="1" dirty="0" smtClean="0"/>
              <a:t>emu australský</a:t>
            </a:r>
            <a:r>
              <a:rPr lang="cs-CZ" sz="2400" dirty="0" smtClean="0"/>
              <a:t>, </a:t>
            </a:r>
            <a:r>
              <a:rPr lang="cs-CZ" sz="2400" b="1" dirty="0" smtClean="0"/>
              <a:t>kivi jižní</a:t>
            </a:r>
            <a:r>
              <a:rPr lang="cs-CZ" sz="2400" dirty="0" smtClean="0"/>
              <a:t>, </a:t>
            </a:r>
            <a:r>
              <a:rPr lang="cs-CZ" sz="2400" b="1" dirty="0" smtClean="0"/>
              <a:t>tinama chocholatá</a:t>
            </a:r>
            <a:r>
              <a:rPr lang="cs-CZ" sz="2400" dirty="0" smtClean="0"/>
              <a:t>, </a:t>
            </a:r>
            <a:r>
              <a:rPr lang="cs-CZ" sz="2400" b="1" dirty="0" smtClean="0"/>
              <a:t>moa</a:t>
            </a:r>
          </a:p>
          <a:p>
            <a:endParaRPr lang="cs-CZ" sz="2400" b="1" dirty="0" smtClean="0"/>
          </a:p>
          <a:p>
            <a:r>
              <a:rPr lang="cs-CZ" sz="2400" b="1" dirty="0" smtClean="0">
                <a:solidFill>
                  <a:srgbClr val="FFFF00"/>
                </a:solidFill>
              </a:rPr>
              <a:t>LETCI – 21 řádů se 36 podskupinami</a:t>
            </a:r>
            <a:endParaRPr lang="cs-CZ" sz="2400" dirty="0">
              <a:solidFill>
                <a:srgbClr val="FFFF00"/>
              </a:solidFill>
            </a:endParaRPr>
          </a:p>
        </p:txBody>
      </p:sp>
      <p:pic>
        <p:nvPicPr>
          <p:cNvPr id="4" name="Obrázek 3" descr="moa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0945" y="0"/>
            <a:ext cx="2541602" cy="26369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092280" y="206084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Moa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Tučňáci</a:t>
            </a:r>
          </a:p>
          <a:p>
            <a:r>
              <a:rPr lang="cs-CZ" dirty="0" smtClean="0"/>
              <a:t>Zástupce: Tučňák císařský</a:t>
            </a:r>
            <a:endParaRPr lang="cs-CZ" dirty="0"/>
          </a:p>
        </p:txBody>
      </p:sp>
      <p:pic>
        <p:nvPicPr>
          <p:cNvPr id="4" name="Obrázek 3" descr="4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636911"/>
            <a:ext cx="4222328" cy="4053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Řád: Potápky</a:t>
            </a:r>
          </a:p>
          <a:p>
            <a:r>
              <a:rPr lang="cs-CZ" dirty="0" smtClean="0"/>
              <a:t>Zástupce: Potápka roháč</a:t>
            </a:r>
          </a:p>
          <a:p>
            <a:endParaRPr lang="cs-CZ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46743"/>
            <a:ext cx="6287641" cy="421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377</TotalTime>
  <Words>497</Words>
  <Application>Microsoft Office PowerPoint</Application>
  <PresentationFormat>Předvádění na obrazovce (4:3)</PresentationFormat>
  <Paragraphs>126</Paragraphs>
  <Slides>42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Modul</vt:lpstr>
      <vt:lpstr>Ptáci </vt:lpstr>
      <vt:lpstr>PTÁCI</vt:lpstr>
      <vt:lpstr>Charakteristika</vt:lpstr>
      <vt:lpstr>Ekologie ptáků</vt:lpstr>
      <vt:lpstr>Systém ptáků</vt:lpstr>
      <vt:lpstr>PRAPTÁCI</vt:lpstr>
      <vt:lpstr>PRAVÍ  PTÁCI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Plazi, ptáci </dc:title>
  <dc:creator>Zuza</dc:creator>
  <cp:lastModifiedBy>Zuza</cp:lastModifiedBy>
  <cp:revision>135</cp:revision>
  <dcterms:created xsi:type="dcterms:W3CDTF">2010-11-28T16:41:54Z</dcterms:created>
  <dcterms:modified xsi:type="dcterms:W3CDTF">2010-12-01T18:21:39Z</dcterms:modified>
</cp:coreProperties>
</file>