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4AD"/>
    <a:srgbClr val="4DE1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7" autoAdjust="0"/>
    <p:restoredTop sz="94660"/>
  </p:normalViewPr>
  <p:slideViewPr>
    <p:cSldViewPr>
      <p:cViewPr>
        <p:scale>
          <a:sx n="70" d="100"/>
          <a:sy n="70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F7761-9A0F-44B9-B44F-0DA04CDE8F38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9D7DC-81D1-4DD6-97CD-FADCF3E122E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a.upf.edu/2007/projectes07/C.6/index.html" TargetMode="External"/><Relationship Id="rId13" Type="http://schemas.openxmlformats.org/officeDocument/2006/relationships/hyperlink" Target="http://www.erybarna.cz/data/z_2724_m.jpg" TargetMode="External"/><Relationship Id="rId3" Type="http://schemas.openxmlformats.org/officeDocument/2006/relationships/hyperlink" Target="http://www.jjphoto.dk/fish_archive/saltwater/platichthys_flesus.htm" TargetMode="External"/><Relationship Id="rId7" Type="http://schemas.openxmlformats.org/officeDocument/2006/relationships/hyperlink" Target="http://japonsko.hu.cz/novy/smrtici-puvab-fugu" TargetMode="External"/><Relationship Id="rId12" Type="http://schemas.openxmlformats.org/officeDocument/2006/relationships/hyperlink" Target="http://abc.blesk.cz/clanek/priroda/10142/lososi-se-vraceji-do-cech.html" TargetMode="External"/><Relationship Id="rId17" Type="http://schemas.openxmlformats.org/officeDocument/2006/relationships/hyperlink" Target="http://www.natuurfotografen.org/forum/viewtopic.php?f=4&amp;t=11578" TargetMode="External"/><Relationship Id="rId2" Type="http://schemas.openxmlformats.org/officeDocument/2006/relationships/hyperlink" Target="http://www.oceanwideimages.com/categories.asp?cID=208" TargetMode="External"/><Relationship Id="rId16" Type="http://schemas.openxmlformats.org/officeDocument/2006/relationships/hyperlink" Target="http://betta.wz.cz/img/adds/supiny_nakres.gi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otokatalog.cz/galerie.php?kategorie=13&amp;detail=1629&amp;start=180&amp;sea=Les&amp;kat=&amp;ser=&amp;uzi=" TargetMode="External"/><Relationship Id="rId11" Type="http://schemas.openxmlformats.org/officeDocument/2006/relationships/hyperlink" Target="http://cs.wikipedia.org/wiki/Jeseter_velk%C3%BD" TargetMode="External"/><Relationship Id="rId5" Type="http://schemas.openxmlformats.org/officeDocument/2006/relationships/hyperlink" Target="http://cryptozoologie.xf.cz/5_more/latimerie.htm" TargetMode="External"/><Relationship Id="rId15" Type="http://schemas.openxmlformats.org/officeDocument/2006/relationships/hyperlink" Target="http://www.oskole.sk/images/kostra%20kapra.jpg" TargetMode="External"/><Relationship Id="rId10" Type="http://schemas.openxmlformats.org/officeDocument/2006/relationships/hyperlink" Target="http://www.orso.cz/dvorak/okoun.html" TargetMode="External"/><Relationship Id="rId4" Type="http://schemas.openxmlformats.org/officeDocument/2006/relationships/hyperlink" Target="http://akvapedie.cz/odranec-pravy_synanceia-verrucosa/" TargetMode="External"/><Relationship Id="rId9" Type="http://schemas.openxmlformats.org/officeDocument/2006/relationships/hyperlink" Target="http://www.mujlov.cz/atlasryb.php?ryba=3&amp;name=Cand%C3%A1t+obecn%C3%BD" TargetMode="External"/><Relationship Id="rId14" Type="http://schemas.openxmlformats.org/officeDocument/2006/relationships/hyperlink" Target="http://www.mrybar.mstu.cz/obrazky/anat_ryby_1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e/European_Common_Frog_Rana_temporaria_(cropped).jpg" TargetMode="External"/><Relationship Id="rId13" Type="http://schemas.openxmlformats.org/officeDocument/2006/relationships/hyperlink" Target="http://www.naturfoto.cz/fotografie/ostatni/rosnicka-zelena-9282.jpg" TargetMode="External"/><Relationship Id="rId18" Type="http://schemas.openxmlformats.org/officeDocument/2006/relationships/hyperlink" Target="http://www.naturfoto.cz/fotografie/ostatni/ropucha-obecna-32009.jpg" TargetMode="External"/><Relationship Id="rId3" Type="http://schemas.openxmlformats.org/officeDocument/2006/relationships/hyperlink" Target="http://www.osel.cz/_popisky/116_/s_1167306174.jpg" TargetMode="External"/><Relationship Id="rId7" Type="http://schemas.openxmlformats.org/officeDocument/2006/relationships/hyperlink" Target="http://www.batraciens-reptiles.com/Ichthyophis2.jpg" TargetMode="External"/><Relationship Id="rId12" Type="http://schemas.openxmlformats.org/officeDocument/2006/relationships/hyperlink" Target="http://img.blesk.cz/static/old_abc/tistene_ABC/2007/24/letci8.jpg" TargetMode="External"/><Relationship Id="rId17" Type="http://schemas.openxmlformats.org/officeDocument/2006/relationships/hyperlink" Target="http://www.ryanphotographic.com/imagesFROG%20005%20Blue%20dart%20frog.jpg" TargetMode="External"/><Relationship Id="rId2" Type="http://schemas.openxmlformats.org/officeDocument/2006/relationships/hyperlink" Target="http://biomach.wz.cz/img_zoo_kostrazaby.jpg" TargetMode="External"/><Relationship Id="rId16" Type="http://schemas.openxmlformats.org/officeDocument/2006/relationships/hyperlink" Target="http://www.naturfoto.cz/fotografie/sevcik/pralesnicka--dendrobates-auratus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xolotl.org/images/animals/axolotl.jpg" TargetMode="External"/><Relationship Id="rId11" Type="http://schemas.openxmlformats.org/officeDocument/2006/relationships/hyperlink" Target="http://upload.wikimedia.org/wikipedia/commons/d/df/Teichfrosch.jpg" TargetMode="External"/><Relationship Id="rId5" Type="http://schemas.openxmlformats.org/officeDocument/2006/relationships/hyperlink" Target="http://www.prirodainfo.cz/detail_fotka.php?part=1&amp;cislo=5100.00&amp;id_fotky=7&amp;all=0" TargetMode="External"/><Relationship Id="rId15" Type="http://schemas.openxmlformats.org/officeDocument/2006/relationships/hyperlink" Target="http://www.biolib.cz/IMG/GAL/10880.jpg" TargetMode="External"/><Relationship Id="rId10" Type="http://schemas.openxmlformats.org/officeDocument/2006/relationships/hyperlink" Target="http://www.naturephoto.cz/img/fotobanka/08-2009-8722.jpg" TargetMode="External"/><Relationship Id="rId19" Type="http://schemas.openxmlformats.org/officeDocument/2006/relationships/hyperlink" Target="http://www.amphibiancare.com/frogs/gallery/images/henryvilaszoo/public/20.JPG" TargetMode="External"/><Relationship Id="rId4" Type="http://schemas.openxmlformats.org/officeDocument/2006/relationships/hyperlink" Target="http://www.naturephoto-cz.eu/pic/sevcik/triturus-alpestris--triturus-alpestris-2.jpg" TargetMode="External"/><Relationship Id="rId9" Type="http://schemas.openxmlformats.org/officeDocument/2006/relationships/hyperlink" Target="http://www.biolib.cz/cz/taxonimage/id16806/?taxonid=331" TargetMode="External"/><Relationship Id="rId14" Type="http://schemas.openxmlformats.org/officeDocument/2006/relationships/hyperlink" Target="http://www.naturfoto.cz/fotografie/krasensky/mlok-cerny-1835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429684" cy="2071702"/>
          </a:xfrm>
        </p:spPr>
        <p:txBody>
          <a:bodyPr>
            <a:normAutofit fontScale="90000"/>
          </a:bodyPr>
          <a:lstStyle/>
          <a:p>
            <a:pPr algn="ctr">
              <a:tabLst>
                <a:tab pos="2689225" algn="l"/>
              </a:tabLst>
            </a:pPr>
            <a:r>
              <a:rPr lang="cs-CZ" sz="12800" dirty="0" smtClean="0">
                <a:solidFill>
                  <a:srgbClr val="4DE1EA"/>
                </a:solidFill>
              </a:rPr>
              <a:t>RYBY</a:t>
            </a:r>
            <a:r>
              <a:rPr lang="cs-CZ" sz="8900" dirty="0" smtClean="0"/>
              <a:t/>
            </a:r>
            <a:br>
              <a:rPr lang="cs-CZ" sz="8900" dirty="0" smtClean="0"/>
            </a:br>
            <a:r>
              <a:rPr lang="cs-CZ" sz="4000" dirty="0" smtClean="0"/>
              <a:t>    </a:t>
            </a:r>
            <a:r>
              <a:rPr lang="cs-CZ" sz="4000" dirty="0" smtClean="0">
                <a:solidFill>
                  <a:schemeClr val="bg1"/>
                </a:solidFill>
              </a:rPr>
              <a:t>(</a:t>
            </a:r>
            <a:r>
              <a:rPr lang="cs-CZ" sz="4000" dirty="0" err="1" smtClean="0">
                <a:solidFill>
                  <a:schemeClr val="bg1"/>
                </a:solidFill>
              </a:rPr>
              <a:t>Osteichthyes</a:t>
            </a:r>
            <a:r>
              <a:rPr lang="cs-CZ" sz="4000" dirty="0" smtClean="0">
                <a:solidFill>
                  <a:schemeClr val="bg1"/>
                </a:solidFill>
              </a:rPr>
              <a:t>)</a:t>
            </a:r>
            <a:r>
              <a:rPr lang="cs-CZ" sz="4000" dirty="0" smtClean="0"/>
              <a:t>	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78579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Třída:</a:t>
            </a:r>
            <a:endParaRPr lang="cs-CZ" sz="36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571501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</a:t>
            </a:r>
            <a:r>
              <a:rPr lang="cs-CZ" sz="2000" dirty="0" smtClean="0"/>
              <a:t>Martina Drozdová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86808" cy="1321894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  <a:effectLst/>
              </a:rPr>
              <a:t>Lososovití	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Pstruh obecný</a:t>
            </a:r>
            <a:r>
              <a:rPr lang="cs-CZ" sz="4400" b="0" dirty="0" smtClean="0">
                <a:solidFill>
                  <a:schemeClr val="tx1"/>
                </a:solidFill>
                <a:effectLst/>
              </a:rPr>
              <a:t>			</a:t>
            </a:r>
            <a:endParaRPr lang="cs-CZ" sz="4400" dirty="0"/>
          </a:p>
        </p:txBody>
      </p:sp>
      <p:pic>
        <p:nvPicPr>
          <p:cNvPr id="3074" name="Picture 2" descr="http://www.chytej.cz/foto/atlas_ryb/pstruh_americky_duhovy/biologie/Pstruh-duhovy-prirodni-vy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18049"/>
            <a:ext cx="7929618" cy="53399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86808" cy="678952"/>
          </a:xfrm>
        </p:spPr>
        <p:txBody>
          <a:bodyPr/>
          <a:lstStyle/>
          <a:p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Čeleď: </a:t>
            </a:r>
            <a:r>
              <a:rPr lang="cs-CZ" sz="4400" b="0" dirty="0" smtClean="0">
                <a:solidFill>
                  <a:schemeClr val="tx1"/>
                </a:solidFill>
                <a:effectLst/>
              </a:rPr>
              <a:t>Štikovití		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Štika obecná</a:t>
            </a: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bramconings.be/images/sno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52901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56490" cy="678952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Kaprovití	   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Plotice obecná</a:t>
            </a:r>
            <a:endParaRPr lang="cs-CZ" sz="4400" dirty="0"/>
          </a:p>
        </p:txBody>
      </p:sp>
      <p:pic>
        <p:nvPicPr>
          <p:cNvPr id="29698" name="Picture 2" descr="http://www.mujlov.cz/foto_atlas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8573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327928" cy="785818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Kaprovití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Parma obecná</a:t>
            </a:r>
            <a:r>
              <a:rPr lang="cs-CZ" sz="4400" b="0" dirty="0" smtClean="0">
                <a:solidFill>
                  <a:schemeClr val="tx1"/>
                </a:solidFill>
              </a:rPr>
              <a:t>	</a:t>
            </a:r>
            <a:br>
              <a:rPr lang="cs-CZ" sz="4400" b="0" dirty="0" smtClean="0">
                <a:solidFill>
                  <a:schemeClr val="tx1"/>
                </a:solidFill>
              </a:rPr>
            </a:br>
            <a:r>
              <a:rPr lang="cs-CZ" sz="4400" b="0" dirty="0" smtClean="0">
                <a:solidFill>
                  <a:schemeClr val="tx1"/>
                </a:solidFill>
              </a:rPr>
              <a:t>	</a:t>
            </a:r>
            <a:endParaRPr lang="cs-CZ" sz="4400" dirty="0"/>
          </a:p>
        </p:txBody>
      </p:sp>
      <p:pic>
        <p:nvPicPr>
          <p:cNvPr id="28674" name="Picture 2" descr="http://www.jjphoto.dk/fish_archive/freshwater/barbus_bar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5052" cy="678952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Kaprovití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        Cejn velký</a:t>
            </a:r>
            <a:endParaRPr lang="cs-CZ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http://www.maretarium.fi/mare/gfx/lahn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15304" cy="52264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56490" cy="750390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Kaprovití	</a:t>
            </a:r>
            <a:r>
              <a:rPr lang="cs-CZ" sz="6000" b="0" dirty="0" smtClean="0">
                <a:solidFill>
                  <a:schemeClr val="tx1"/>
                </a:solidFill>
              </a:rPr>
              <a:t>	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Kapr obecný</a:t>
            </a:r>
            <a:endParaRPr lang="cs-CZ" dirty="0"/>
          </a:p>
        </p:txBody>
      </p:sp>
      <p:pic>
        <p:nvPicPr>
          <p:cNvPr id="6" name="Picture 2" descr="http://farm4.static.flickr.com/3145/2851951962_44181b2c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3"/>
            <a:ext cx="8001056" cy="521097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56490" cy="750390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Okounovití</a:t>
            </a:r>
            <a:r>
              <a:rPr lang="cs-CZ" sz="4400" b="0" dirty="0" smtClean="0">
                <a:solidFill>
                  <a:schemeClr val="tx1"/>
                </a:solidFill>
                <a:effectLst/>
              </a:rPr>
              <a:t>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Okoun říční</a:t>
            </a:r>
            <a:endParaRPr lang="cs-CZ" sz="4400" dirty="0"/>
          </a:p>
        </p:txBody>
      </p:sp>
      <p:pic>
        <p:nvPicPr>
          <p:cNvPr id="3074" name="Picture 2" descr="http://www.orso.cz/dvorak/atlas/okoun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5"/>
            <a:ext cx="8286808" cy="50720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27928" cy="678952"/>
          </a:xfrm>
        </p:spPr>
        <p:txBody>
          <a:bodyPr/>
          <a:lstStyle/>
          <a:p>
            <a:r>
              <a:rPr lang="cs-CZ" sz="4400" dirty="0" smtClean="0"/>
              <a:t>Čeleď </a:t>
            </a:r>
            <a:r>
              <a:rPr lang="cs-CZ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Okounovití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Candát obecný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mujlov.cz/foto_atla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27928" cy="678952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Platýsovití</a:t>
            </a:r>
            <a:r>
              <a:rPr lang="cs-CZ" sz="4400" dirty="0" smtClean="0"/>
              <a:t> 	  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Platýs malý</a:t>
            </a:r>
            <a:r>
              <a:rPr lang="cs-CZ" sz="4400" dirty="0" smtClean="0"/>
              <a:t>	</a:t>
            </a:r>
            <a:endParaRPr lang="cs-CZ" sz="4400" dirty="0"/>
          </a:p>
        </p:txBody>
      </p:sp>
      <p:pic>
        <p:nvPicPr>
          <p:cNvPr id="1026" name="Picture 2" descr="http://images.imagestate.com/Watermark/1931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72494" cy="4857784"/>
          </a:xfrm>
          <a:prstGeom prst="rect">
            <a:avLst/>
          </a:prstGeom>
          <a:noFill/>
        </p:spPr>
      </p:pic>
      <p:pic>
        <p:nvPicPr>
          <p:cNvPr id="6" name="Picture 4" descr="http://www.jjphoto.dk/fish_archive/saltwater/platichthys_fle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728425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643050"/>
            <a:ext cx="8327928" cy="928694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cs-CZ" sz="4400" b="1" dirty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cs-CZ" sz="44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adřád: </a:t>
            </a:r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Lalokoploutví 							     </a:t>
            </a:r>
            <a:r>
              <a:rPr 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Latimérie podivná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4400" b="0" dirty="0" smtClean="0">
                <a:solidFill>
                  <a:schemeClr val="tx1"/>
                </a:solidFill>
              </a:rPr>
              <a:t>		</a:t>
            </a:r>
            <a:endParaRPr lang="cs-CZ" sz="4400" b="0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files.exoticka-zvirata.webnode.cz/system_preview_detail_200000248-288ef2b187/colecan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750390"/>
          </a:xfrm>
        </p:spPr>
        <p:txBody>
          <a:bodyPr/>
          <a:lstStyle/>
          <a:p>
            <a:r>
              <a:rPr lang="cs-CZ" sz="4800" dirty="0" smtClean="0">
                <a:solidFill>
                  <a:srgbClr val="4CE4AD"/>
                </a:solidFill>
              </a:rPr>
              <a:t>Charakteristika: </a:t>
            </a:r>
            <a:endParaRPr lang="cs-CZ" sz="4800" dirty="0">
              <a:solidFill>
                <a:srgbClr val="4CE4AD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8042176" cy="5072098"/>
          </a:xfrm>
        </p:spPr>
        <p:txBody>
          <a:bodyPr/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800" dirty="0" smtClean="0">
                <a:latin typeface="+mj-lt"/>
              </a:rPr>
              <a:t>nejpočetnější obratlovci (cca 24 000 druhů)</a:t>
            </a:r>
            <a:r>
              <a:rPr lang="cs-CZ" dirty="0" smtClean="0">
                <a:latin typeface="+mj-lt"/>
              </a:rPr>
              <a:t> 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velikost : 8 mm – 12 m</a:t>
            </a:r>
          </a:p>
          <a:p>
            <a:pPr>
              <a:buClr>
                <a:srgbClr val="4CE4AD"/>
              </a:buClr>
            </a:pPr>
            <a:endParaRPr lang="cs-CZ" sz="2800" dirty="0" smtClean="0">
              <a:latin typeface="+mj-lt"/>
            </a:endParaRPr>
          </a:p>
          <a:p>
            <a:pPr marL="355600" indent="-355600">
              <a:buClr>
                <a:srgbClr val="4CE4AD"/>
              </a:buClr>
              <a:tabLst>
                <a:tab pos="355600" algn="l"/>
              </a:tabLst>
            </a:pPr>
            <a:r>
              <a:rPr lang="cs-CZ" sz="2800" dirty="0" smtClean="0">
                <a:solidFill>
                  <a:srgbClr val="4CE4AD"/>
                </a:solidFill>
                <a:latin typeface="+mj-lt"/>
              </a:rPr>
              <a:t>1.	</a:t>
            </a:r>
            <a:r>
              <a:rPr lang="cs-CZ" sz="2800" u="sng" dirty="0" smtClean="0">
                <a:solidFill>
                  <a:schemeClr val="bg1"/>
                </a:solidFill>
                <a:latin typeface="+mj-lt"/>
              </a:rPr>
              <a:t>Povrch</a:t>
            </a:r>
            <a:r>
              <a:rPr lang="cs-CZ" sz="2800" dirty="0" smtClean="0">
                <a:latin typeface="+mj-lt"/>
              </a:rPr>
              <a:t> – kostěné šupiny (vyrůstající ze škáry)</a:t>
            </a:r>
          </a:p>
          <a:p>
            <a:pPr marL="1097280" lvl="1" indent="-457200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400" dirty="0" smtClean="0">
                <a:latin typeface="+mj-lt"/>
              </a:rPr>
              <a:t>cykloidní šupiny (kapři)</a:t>
            </a:r>
          </a:p>
          <a:p>
            <a:pPr marL="1097280" lvl="1" indent="-457200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400" dirty="0" err="1" smtClean="0">
                <a:latin typeface="+mj-lt"/>
              </a:rPr>
              <a:t>ktenoidní</a:t>
            </a:r>
            <a:r>
              <a:rPr lang="cs-CZ" sz="2400" dirty="0" smtClean="0">
                <a:latin typeface="+mj-lt"/>
              </a:rPr>
              <a:t> šupiny (okouni</a:t>
            </a:r>
          </a:p>
          <a:p>
            <a:pPr marL="1097280" lvl="1" indent="-457200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400" dirty="0" err="1" smtClean="0">
                <a:latin typeface="+mj-lt"/>
              </a:rPr>
              <a:t>ganoidní</a:t>
            </a:r>
            <a:r>
              <a:rPr lang="cs-CZ" sz="2400" dirty="0" smtClean="0">
                <a:latin typeface="+mj-lt"/>
              </a:rPr>
              <a:t> šupiny (jeseteři)</a:t>
            </a:r>
          </a:p>
          <a:p>
            <a:pPr marL="1097280" lvl="1" indent="-457200">
              <a:buClr>
                <a:srgbClr val="4CE4AD"/>
              </a:buClr>
            </a:pPr>
            <a:endParaRPr lang="cs-CZ" sz="2400" dirty="0" smtClean="0">
              <a:latin typeface="+mj-lt"/>
            </a:endParaRPr>
          </a:p>
          <a:p>
            <a:pPr marL="6350" indent="-6350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>
                <a:latin typeface="+mj-lt"/>
              </a:rPr>
              <a:t> kůže – hladká, slizká, chromatofory (</a:t>
            </a:r>
            <a:r>
              <a:rPr lang="cs-CZ" sz="2800" dirty="0" err="1" smtClean="0">
                <a:latin typeface="+mj-lt"/>
              </a:rPr>
              <a:t>pig</a:t>
            </a:r>
            <a:r>
              <a:rPr lang="cs-CZ" sz="2800" dirty="0" smtClean="0">
                <a:latin typeface="+mj-lt"/>
              </a:rPr>
              <a:t>. buňky)</a:t>
            </a:r>
            <a:r>
              <a:rPr lang="cs-CZ" sz="2400" dirty="0" smtClean="0">
                <a:latin typeface="+mj-lt"/>
              </a:rPr>
              <a:t>	</a:t>
            </a:r>
            <a:endParaRPr lang="cs-CZ" sz="2400" dirty="0">
              <a:latin typeface="+mj-lt"/>
            </a:endParaRPr>
          </a:p>
        </p:txBody>
      </p:sp>
      <p:pic>
        <p:nvPicPr>
          <p:cNvPr id="1027" name="Picture 3" descr="C:\Documents and Settings\Uzivatel\Dokumenty\Downloads\supiny_nak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8143932" cy="39813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786842" cy="678952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Dvojdyšní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Bahník australský</a:t>
            </a:r>
            <a:endParaRPr lang="cs-CZ" sz="4400" dirty="0"/>
          </a:p>
        </p:txBody>
      </p:sp>
      <p:pic>
        <p:nvPicPr>
          <p:cNvPr id="32770" name="Picture 2" descr="http://www.oceanwideimages.com/images/8022/large/40T5466-01-australian-lung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29618" cy="51939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3932" cy="678952"/>
          </a:xfrm>
        </p:spPr>
        <p:txBody>
          <a:bodyPr/>
          <a:lstStyle/>
          <a:p>
            <a:r>
              <a:rPr lang="cs-CZ" sz="4400" dirty="0" smtClean="0"/>
              <a:t>Jedovaté ryby:	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Čtverzubec fugu</a:t>
            </a:r>
            <a:endParaRPr lang="cs-CZ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1754" name="Picture 10" descr="http://bioinformatica.upf.edu/2007/projectes07/C.6/takifugu%20rubri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876801"/>
          </a:xfrm>
          <a:prstGeom prst="rect">
            <a:avLst/>
          </a:prstGeom>
          <a:noFill/>
        </p:spPr>
      </p:pic>
      <p:pic>
        <p:nvPicPr>
          <p:cNvPr id="9" name="Picture 4" descr="http://f00.inventorspot.com/images/fug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762500" cy="3333750"/>
          </a:xfrm>
          <a:prstGeom prst="rect">
            <a:avLst/>
          </a:prstGeom>
          <a:noFill/>
        </p:spPr>
      </p:pic>
      <p:pic>
        <p:nvPicPr>
          <p:cNvPr id="31756" name="Picture 12" descr="http://www.salmon-fillet.com/picture/takifugu-rubrip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31758" name="Picture 14" descr="http://japonsko.hu.cz/obrazky/fugu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643050"/>
            <a:ext cx="2786082" cy="2628900"/>
          </a:xfrm>
          <a:prstGeom prst="rect">
            <a:avLst/>
          </a:prstGeom>
          <a:noFill/>
          <a:ln w="19050" cmpd="sng">
            <a:solidFill>
              <a:schemeClr val="bg1">
                <a:alpha val="50000"/>
              </a:schemeClr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5052" cy="678952"/>
          </a:xfrm>
        </p:spPr>
        <p:txBody>
          <a:bodyPr/>
          <a:lstStyle/>
          <a:p>
            <a:r>
              <a:rPr lang="cs-CZ" sz="4400" dirty="0" smtClean="0"/>
              <a:t>Jedovaté ryby: 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Perutýn ohnivý</a:t>
            </a:r>
            <a:endParaRPr lang="cs-CZ" sz="4400" dirty="0">
              <a:solidFill>
                <a:srgbClr val="FF0000"/>
              </a:solidFill>
            </a:endParaRPr>
          </a:p>
        </p:txBody>
      </p:sp>
      <p:pic>
        <p:nvPicPr>
          <p:cNvPr id="34820" name="Picture 4" descr="http://www.fotobazar.cz/fotky/galerie/1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35946"/>
            <a:ext cx="8072494" cy="552205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715404" cy="571504"/>
          </a:xfrm>
        </p:spPr>
        <p:txBody>
          <a:bodyPr/>
          <a:lstStyle/>
          <a:p>
            <a:r>
              <a:rPr lang="cs-CZ" sz="4400" dirty="0" smtClean="0"/>
              <a:t>Jedovaté ryby:		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Odranec pravý</a:t>
            </a:r>
            <a:endParaRPr lang="cs-CZ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7890" name="Picture 2" descr="http://www.ozanimals.com/image/albums/australia/Fish/Stone-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762500" cy="3571875"/>
          </a:xfrm>
          <a:prstGeom prst="rect">
            <a:avLst/>
          </a:prstGeom>
          <a:noFill/>
        </p:spPr>
      </p:pic>
      <p:pic>
        <p:nvPicPr>
          <p:cNvPr id="37892" name="Picture 4" descr="http://images.travelpod.com/users/jetnic/world0708.1229788800.a-stonefish---not-to-be-trodden-o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92430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986714" cy="536076"/>
          </a:xfrm>
        </p:spPr>
        <p:txBody>
          <a:bodyPr/>
          <a:lstStyle/>
          <a:p>
            <a:r>
              <a:rPr lang="cs-CZ" sz="3200" dirty="0" smtClean="0"/>
              <a:t>Zdroje: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1800" dirty="0" smtClean="0"/>
              <a:t>Jelínek, J., </a:t>
            </a:r>
            <a:r>
              <a:rPr lang="cs-CZ" sz="1800" dirty="0" err="1" smtClean="0"/>
              <a:t>Zicháček</a:t>
            </a:r>
            <a:r>
              <a:rPr lang="cs-CZ" sz="1800" dirty="0" smtClean="0"/>
              <a:t>, V. Biologie pro gymnázia. Olomouc: </a:t>
            </a:r>
            <a:r>
              <a:rPr lang="cs-CZ" sz="1800" dirty="0" err="1" smtClean="0"/>
              <a:t>Olomouc</a:t>
            </a:r>
            <a:r>
              <a:rPr lang="cs-CZ" sz="1800" dirty="0" smtClean="0"/>
              <a:t>, s.r.o., </a:t>
            </a:r>
          </a:p>
          <a:p>
            <a:pPr>
              <a:buClr>
                <a:srgbClr val="4CE4AD"/>
              </a:buClr>
            </a:pPr>
            <a:r>
              <a:rPr lang="cs-CZ" sz="1800" dirty="0" smtClean="0"/>
              <a:t>    2007, ISBN 978-80-7183-213-4.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/>
              <a:t> </a:t>
            </a:r>
            <a:r>
              <a:rPr lang="cs-CZ" sz="1800" dirty="0" err="1" smtClean="0"/>
              <a:t>Chinery</a:t>
            </a:r>
            <a:r>
              <a:rPr lang="cs-CZ" sz="1800" dirty="0" smtClean="0"/>
              <a:t>, M. Flóra a fauny Evropy. Praha: </a:t>
            </a:r>
            <a:r>
              <a:rPr lang="cs-CZ" sz="1800" dirty="0" err="1" smtClean="0"/>
              <a:t>Slovnart</a:t>
            </a:r>
            <a:r>
              <a:rPr lang="cs-CZ" sz="1800" dirty="0" smtClean="0"/>
              <a:t>, 2002, ISBN 80-7209-367-3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/>
              <a:t> kolektiv, Odmaturuj z biologie. Brno: </a:t>
            </a:r>
            <a:r>
              <a:rPr lang="cs-CZ" sz="1800" dirty="0" err="1" smtClean="0"/>
              <a:t>Didaktis</a:t>
            </a:r>
            <a:r>
              <a:rPr lang="cs-CZ" sz="1800" dirty="0" smtClean="0"/>
              <a:t> spol. s.r.o., 2003, ISBN 80-</a:t>
            </a:r>
          </a:p>
          <a:p>
            <a:pPr>
              <a:buClr>
                <a:srgbClr val="4CE4AD"/>
              </a:buClr>
            </a:pPr>
            <a:r>
              <a:rPr lang="cs-CZ" sz="1800" dirty="0" smtClean="0"/>
              <a:t> </a:t>
            </a:r>
            <a:r>
              <a:rPr lang="cs-CZ" sz="1800" dirty="0" smtClean="0"/>
              <a:t>   86285-67-7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/>
              <a:t> </a:t>
            </a:r>
            <a:r>
              <a:rPr lang="cs-CZ" sz="1800" dirty="0" smtClean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</a:t>
            </a:r>
            <a:r>
              <a:rPr lang="cs-CZ" sz="1800" dirty="0" err="1" smtClean="0">
                <a:hlinkClick r:id="rId2"/>
              </a:rPr>
              <a:t>oceanwideimages.com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categories.asp</a:t>
            </a:r>
            <a:r>
              <a:rPr lang="cs-CZ" sz="1800" dirty="0" smtClean="0">
                <a:hlinkClick r:id="rId2"/>
              </a:rPr>
              <a:t>?</a:t>
            </a:r>
            <a:r>
              <a:rPr lang="cs-CZ" sz="1800" dirty="0" err="1" smtClean="0">
                <a:hlinkClick r:id="rId2"/>
              </a:rPr>
              <a:t>cID</a:t>
            </a:r>
            <a:r>
              <a:rPr lang="cs-CZ" sz="1800" dirty="0" smtClean="0">
                <a:hlinkClick r:id="rId2"/>
              </a:rPr>
              <a:t>=208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jjphoto.dk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fish</a:t>
            </a:r>
            <a:r>
              <a:rPr lang="cs-CZ" sz="1800" dirty="0" smtClean="0">
                <a:hlinkClick r:id="rId3"/>
              </a:rPr>
              <a:t>_archive/</a:t>
            </a:r>
            <a:r>
              <a:rPr lang="cs-CZ" sz="1800" dirty="0" err="1" smtClean="0">
                <a:hlinkClick r:id="rId3"/>
              </a:rPr>
              <a:t>saltwater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platichthys</a:t>
            </a:r>
            <a:r>
              <a:rPr lang="cs-CZ" sz="1800" dirty="0" smtClean="0">
                <a:hlinkClick r:id="rId3"/>
              </a:rPr>
              <a:t>_</a:t>
            </a:r>
            <a:r>
              <a:rPr lang="cs-CZ" sz="1800" dirty="0" err="1" smtClean="0">
                <a:hlinkClick r:id="rId3"/>
              </a:rPr>
              <a:t>flesus.htm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4"/>
              </a:rPr>
              <a:t>http://akvapedie.cz/odranec-pravy_synanceia-verrucosa</a:t>
            </a:r>
            <a:r>
              <a:rPr lang="cs-CZ" sz="1800" dirty="0" smtClean="0">
                <a:hlinkClick r:id="rId4"/>
              </a:rPr>
              <a:t>/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5"/>
              </a:rPr>
              <a:t>http</a:t>
            </a:r>
            <a:r>
              <a:rPr lang="cs-CZ" sz="1800" dirty="0" smtClean="0">
                <a:hlinkClick r:id="rId5"/>
              </a:rPr>
              <a:t>://</a:t>
            </a:r>
            <a:r>
              <a:rPr lang="cs-CZ" sz="1800" dirty="0" smtClean="0">
                <a:hlinkClick r:id="rId5"/>
              </a:rPr>
              <a:t>cryptozoologie.xf.cz/5_more/latimerie.htm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6"/>
              </a:rPr>
              <a:t>http://</a:t>
            </a:r>
            <a:r>
              <a:rPr lang="cs-CZ" sz="1800" dirty="0" smtClean="0">
                <a:hlinkClick r:id="rId6"/>
              </a:rPr>
              <a:t>www.</a:t>
            </a:r>
            <a:r>
              <a:rPr lang="cs-CZ" sz="1800" dirty="0" err="1" smtClean="0">
                <a:hlinkClick r:id="rId6"/>
              </a:rPr>
              <a:t>fotokatalog.cz</a:t>
            </a:r>
            <a:r>
              <a:rPr lang="cs-CZ" sz="1800" dirty="0" smtClean="0">
                <a:hlinkClick r:id="rId6"/>
              </a:rPr>
              <a:t>/galerie.</a:t>
            </a:r>
            <a:r>
              <a:rPr lang="cs-CZ" sz="1800" dirty="0" err="1" smtClean="0">
                <a:hlinkClick r:id="rId6"/>
              </a:rPr>
              <a:t>php</a:t>
            </a:r>
            <a:r>
              <a:rPr lang="cs-CZ" sz="1800" dirty="0" smtClean="0">
                <a:hlinkClick r:id="rId6"/>
              </a:rPr>
              <a:t>?kategorie=13&amp;detail=1629&amp;start=180&amp;</a:t>
            </a:r>
            <a:r>
              <a:rPr lang="cs-CZ" sz="1800" dirty="0" err="1" smtClean="0">
                <a:hlinkClick r:id="rId6"/>
              </a:rPr>
              <a:t>sea</a:t>
            </a:r>
            <a:r>
              <a:rPr lang="cs-CZ" sz="1800" dirty="0" smtClean="0">
                <a:hlinkClick r:id="rId6"/>
              </a:rPr>
              <a:t>=Les&amp;kat</a:t>
            </a:r>
            <a:r>
              <a:rPr lang="cs-CZ" sz="1800" dirty="0" smtClean="0">
                <a:hlinkClick r:id="rId6"/>
              </a:rPr>
              <a:t>=&amp;ser=&amp;</a:t>
            </a:r>
            <a:r>
              <a:rPr lang="cs-CZ" sz="1800" dirty="0" err="1" smtClean="0">
                <a:hlinkClick r:id="rId6"/>
              </a:rPr>
              <a:t>uzi</a:t>
            </a:r>
            <a:r>
              <a:rPr lang="cs-CZ" sz="1800" dirty="0" smtClean="0">
                <a:hlinkClick r:id="rId6"/>
              </a:rPr>
              <a:t>=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7"/>
              </a:rPr>
              <a:t>http://</a:t>
            </a:r>
            <a:r>
              <a:rPr lang="cs-CZ" sz="1800" dirty="0" smtClean="0">
                <a:hlinkClick r:id="rId7"/>
              </a:rPr>
              <a:t>japonsko.hu.cz/novy/smrtici-puvab-fugu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8"/>
              </a:rPr>
              <a:t>http://</a:t>
            </a:r>
            <a:r>
              <a:rPr lang="cs-CZ" sz="1800" dirty="0" smtClean="0">
                <a:hlinkClick r:id="rId8"/>
              </a:rPr>
              <a:t>bioinformatica.upf.edu/2007/projectes07/C.6/index.html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9"/>
              </a:rPr>
              <a:t>http://</a:t>
            </a:r>
            <a:r>
              <a:rPr lang="cs-CZ" sz="1800" dirty="0" smtClean="0">
                <a:hlinkClick r:id="rId9"/>
              </a:rPr>
              <a:t>www.</a:t>
            </a:r>
            <a:r>
              <a:rPr lang="cs-CZ" sz="1800" dirty="0" err="1" smtClean="0">
                <a:hlinkClick r:id="rId9"/>
              </a:rPr>
              <a:t>mujlov.cz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atlasryb.php</a:t>
            </a:r>
            <a:r>
              <a:rPr lang="cs-CZ" sz="1800" dirty="0" smtClean="0">
                <a:hlinkClick r:id="rId9"/>
              </a:rPr>
              <a:t>?ryba=3&amp;</a:t>
            </a:r>
            <a:r>
              <a:rPr lang="cs-CZ" sz="1800" dirty="0" err="1" smtClean="0">
                <a:hlinkClick r:id="rId9"/>
              </a:rPr>
              <a:t>name</a:t>
            </a:r>
            <a:r>
              <a:rPr lang="cs-CZ" sz="1800" dirty="0" smtClean="0">
                <a:hlinkClick r:id="rId9"/>
              </a:rPr>
              <a:t>=</a:t>
            </a:r>
            <a:r>
              <a:rPr lang="cs-CZ" sz="1800" dirty="0" err="1" smtClean="0">
                <a:hlinkClick r:id="rId9"/>
              </a:rPr>
              <a:t>Cand</a:t>
            </a:r>
            <a:r>
              <a:rPr lang="cs-CZ" sz="1800" dirty="0" smtClean="0">
                <a:hlinkClick r:id="rId9"/>
              </a:rPr>
              <a:t>%C3%A1t+</a:t>
            </a:r>
            <a:r>
              <a:rPr lang="cs-CZ" sz="1800" dirty="0" err="1" smtClean="0">
                <a:hlinkClick r:id="rId9"/>
              </a:rPr>
              <a:t>obecn</a:t>
            </a:r>
            <a:r>
              <a:rPr lang="cs-CZ" sz="1800" dirty="0" smtClean="0">
                <a:hlinkClick r:id="rId9"/>
              </a:rPr>
              <a:t>%C3%BD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0"/>
              </a:rPr>
              <a:t>http://</a:t>
            </a:r>
            <a:r>
              <a:rPr lang="cs-CZ" sz="1800" dirty="0" smtClean="0">
                <a:hlinkClick r:id="rId10"/>
              </a:rPr>
              <a:t>www.</a:t>
            </a:r>
            <a:r>
              <a:rPr lang="cs-CZ" sz="1800" dirty="0" err="1" smtClean="0">
                <a:hlinkClick r:id="rId10"/>
              </a:rPr>
              <a:t>orso.cz</a:t>
            </a:r>
            <a:r>
              <a:rPr lang="cs-CZ" sz="1800" dirty="0" smtClean="0">
                <a:hlinkClick r:id="rId10"/>
              </a:rPr>
              <a:t>/</a:t>
            </a:r>
            <a:r>
              <a:rPr lang="cs-CZ" sz="1800" dirty="0" err="1" smtClean="0">
                <a:hlinkClick r:id="rId10"/>
              </a:rPr>
              <a:t>dvorak</a:t>
            </a:r>
            <a:r>
              <a:rPr lang="cs-CZ" sz="1800" dirty="0" smtClean="0">
                <a:hlinkClick r:id="rId10"/>
              </a:rPr>
              <a:t>/okoun.</a:t>
            </a:r>
            <a:r>
              <a:rPr lang="cs-CZ" sz="1800" dirty="0" err="1" smtClean="0">
                <a:hlinkClick r:id="rId10"/>
              </a:rPr>
              <a:t>html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1"/>
              </a:rPr>
              <a:t>http://cs.wikipedia.org/wiki/Jeseter_velk%C3%BD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2"/>
              </a:rPr>
              <a:t>http://</a:t>
            </a:r>
            <a:r>
              <a:rPr lang="cs-CZ" sz="1800" dirty="0" smtClean="0">
                <a:hlinkClick r:id="rId12"/>
              </a:rPr>
              <a:t>abc.blesk.cz/clanek/priroda/10142/lososi-se-vraceji-do-cech.html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3"/>
              </a:rPr>
              <a:t>http://</a:t>
            </a:r>
            <a:r>
              <a:rPr lang="cs-CZ" sz="1800" dirty="0" smtClean="0">
                <a:hlinkClick r:id="rId13"/>
              </a:rPr>
              <a:t>www.</a:t>
            </a:r>
            <a:r>
              <a:rPr lang="cs-CZ" sz="1800" dirty="0" err="1" smtClean="0">
                <a:hlinkClick r:id="rId13"/>
              </a:rPr>
              <a:t>erybarna.cz</a:t>
            </a:r>
            <a:r>
              <a:rPr lang="cs-CZ" sz="1800" dirty="0" smtClean="0">
                <a:hlinkClick r:id="rId13"/>
              </a:rPr>
              <a:t>/data/z_2724_m.</a:t>
            </a:r>
            <a:r>
              <a:rPr lang="cs-CZ" sz="1800" dirty="0" err="1" smtClean="0">
                <a:hlinkClick r:id="rId13"/>
              </a:rPr>
              <a:t>jpg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4"/>
              </a:rPr>
              <a:t>http://</a:t>
            </a:r>
            <a:r>
              <a:rPr lang="cs-CZ" sz="1800" dirty="0" smtClean="0">
                <a:hlinkClick r:id="rId14"/>
              </a:rPr>
              <a:t>www.</a:t>
            </a:r>
            <a:r>
              <a:rPr lang="cs-CZ" sz="1800" dirty="0" err="1" smtClean="0">
                <a:hlinkClick r:id="rId14"/>
              </a:rPr>
              <a:t>mrybar.mstu.cz</a:t>
            </a:r>
            <a:r>
              <a:rPr lang="cs-CZ" sz="1800" dirty="0" smtClean="0">
                <a:hlinkClick r:id="rId14"/>
              </a:rPr>
              <a:t>/</a:t>
            </a:r>
            <a:r>
              <a:rPr lang="cs-CZ" sz="1800" dirty="0" err="1" smtClean="0">
                <a:hlinkClick r:id="rId14"/>
              </a:rPr>
              <a:t>obrazky</a:t>
            </a:r>
            <a:r>
              <a:rPr lang="cs-CZ" sz="1800" dirty="0" smtClean="0">
                <a:hlinkClick r:id="rId14"/>
              </a:rPr>
              <a:t>/</a:t>
            </a:r>
            <a:r>
              <a:rPr lang="cs-CZ" sz="1800" dirty="0" err="1" smtClean="0">
                <a:hlinkClick r:id="rId14"/>
              </a:rPr>
              <a:t>anat</a:t>
            </a:r>
            <a:r>
              <a:rPr lang="cs-CZ" sz="1800" dirty="0" smtClean="0">
                <a:hlinkClick r:id="rId14"/>
              </a:rPr>
              <a:t>_ryby_1.jpg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5"/>
              </a:rPr>
              <a:t>http://</a:t>
            </a:r>
            <a:r>
              <a:rPr lang="cs-CZ" sz="1800" dirty="0" smtClean="0">
                <a:hlinkClick r:id="rId15"/>
              </a:rPr>
              <a:t>www.</a:t>
            </a:r>
            <a:r>
              <a:rPr lang="cs-CZ" sz="1800" dirty="0" err="1" smtClean="0">
                <a:hlinkClick r:id="rId15"/>
              </a:rPr>
              <a:t>oskole.sk</a:t>
            </a:r>
            <a:r>
              <a:rPr lang="cs-CZ" sz="1800" dirty="0" smtClean="0">
                <a:hlinkClick r:id="rId15"/>
              </a:rPr>
              <a:t>/</a:t>
            </a:r>
            <a:r>
              <a:rPr lang="cs-CZ" sz="1800" dirty="0" err="1" smtClean="0">
                <a:hlinkClick r:id="rId15"/>
              </a:rPr>
              <a:t>images</a:t>
            </a:r>
            <a:r>
              <a:rPr lang="cs-CZ" sz="1800" dirty="0" smtClean="0">
                <a:hlinkClick r:id="rId15"/>
              </a:rPr>
              <a:t>/kostra%20kapra.jpg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6"/>
              </a:rPr>
              <a:t>http://</a:t>
            </a:r>
            <a:r>
              <a:rPr lang="cs-CZ" sz="1800" dirty="0" smtClean="0">
                <a:hlinkClick r:id="rId16"/>
              </a:rPr>
              <a:t>betta.wz.cz/img/adds/supiny_nakres.gif</a:t>
            </a:r>
            <a:endParaRPr lang="cs-CZ" sz="1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1800" dirty="0" smtClean="0">
                <a:hlinkClick r:id="rId17"/>
              </a:rPr>
              <a:t>http://www.</a:t>
            </a:r>
            <a:r>
              <a:rPr lang="cs-CZ" sz="1800" dirty="0" err="1" smtClean="0">
                <a:hlinkClick r:id="rId17"/>
              </a:rPr>
              <a:t>natuurfotografen.org</a:t>
            </a:r>
            <a:r>
              <a:rPr lang="cs-CZ" sz="1800" dirty="0" smtClean="0">
                <a:hlinkClick r:id="rId17"/>
              </a:rPr>
              <a:t>/</a:t>
            </a:r>
            <a:r>
              <a:rPr lang="cs-CZ" sz="1800" dirty="0" err="1" smtClean="0">
                <a:hlinkClick r:id="rId17"/>
              </a:rPr>
              <a:t>forum</a:t>
            </a:r>
            <a:r>
              <a:rPr lang="cs-CZ" sz="1800" dirty="0" smtClean="0">
                <a:hlinkClick r:id="rId17"/>
              </a:rPr>
              <a:t>/</a:t>
            </a:r>
            <a:r>
              <a:rPr lang="cs-CZ" sz="1800" dirty="0" err="1" smtClean="0">
                <a:hlinkClick r:id="rId17"/>
              </a:rPr>
              <a:t>viewtopic.php</a:t>
            </a:r>
            <a:r>
              <a:rPr lang="cs-CZ" sz="1800" dirty="0" smtClean="0">
                <a:hlinkClick r:id="rId17"/>
              </a:rPr>
              <a:t>?f=4&amp;t=11578</a:t>
            </a:r>
            <a:endParaRPr lang="cs-CZ" sz="1800" dirty="0" smtClean="0"/>
          </a:p>
          <a:p>
            <a:pPr>
              <a:buClr>
                <a:srgbClr val="4CE4AD"/>
              </a:buClr>
            </a:pP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0700" dirty="0" smtClean="0"/>
              <a:t>OBOJŽIVELNÍCI</a:t>
            </a: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4400" dirty="0" smtClean="0">
                <a:solidFill>
                  <a:schemeClr val="bg1"/>
                </a:solidFill>
              </a:rPr>
              <a:t>(</a:t>
            </a:r>
            <a:r>
              <a:rPr lang="cs-CZ" sz="4400" dirty="0" err="1" smtClean="0">
                <a:solidFill>
                  <a:schemeClr val="bg1"/>
                </a:solidFill>
              </a:rPr>
              <a:t>Amphibia</a:t>
            </a:r>
            <a:r>
              <a:rPr lang="cs-CZ" sz="4400" dirty="0" smtClean="0">
                <a:solidFill>
                  <a:schemeClr val="bg1"/>
                </a:solidFill>
              </a:rPr>
              <a:t>)</a:t>
            </a:r>
            <a:endParaRPr lang="cs-CZ" sz="7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348" y="78579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Třída: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772400" cy="750390"/>
          </a:xfrm>
        </p:spPr>
        <p:txBody>
          <a:bodyPr/>
          <a:lstStyle/>
          <a:p>
            <a:r>
              <a:rPr lang="cs-CZ" sz="4800" dirty="0" smtClean="0"/>
              <a:t>  </a:t>
            </a:r>
            <a:r>
              <a:rPr lang="cs-CZ" sz="4800" dirty="0" err="1" smtClean="0"/>
              <a:t>Charkteristika</a:t>
            </a:r>
            <a:r>
              <a:rPr lang="cs-CZ" sz="4800" dirty="0" smtClean="0"/>
              <a:t>:</a:t>
            </a:r>
            <a:endParaRPr lang="cs-CZ" sz="4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844" y="1500174"/>
            <a:ext cx="8786874" cy="5357826"/>
          </a:xfrm>
        </p:spPr>
        <p:txBody>
          <a:bodyPr/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sz="2800" dirty="0" smtClean="0"/>
              <a:t>studenokrevní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první čtyřnožci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velikost od pár mm – 1,5 m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cca 5 700 druhů (z obratlovců nejvíce ohroženi)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larva žije ve vodě a dospělec </a:t>
            </a:r>
            <a:r>
              <a:rPr lang="cs-CZ" sz="2800" dirty="0" smtClean="0"/>
              <a:t>na souši blízko vody</a:t>
            </a:r>
            <a:endParaRPr lang="cs-CZ" sz="2800" dirty="0" smtClean="0"/>
          </a:p>
          <a:p>
            <a:pPr>
              <a:buClr>
                <a:srgbClr val="4CE4AD"/>
              </a:buClr>
            </a:pPr>
            <a:endParaRPr lang="cs-CZ" sz="2800" dirty="0" smtClean="0">
              <a:solidFill>
                <a:srgbClr val="4CE4AD"/>
              </a:solidFill>
            </a:endParaRPr>
          </a:p>
          <a:p>
            <a:pPr marL="355600" indent="-355600">
              <a:buClr>
                <a:srgbClr val="4CE4AD"/>
              </a:buClr>
              <a:buAutoNum type="arabicPeriod"/>
              <a:tabLst>
                <a:tab pos="2155825" algn="l"/>
              </a:tabLst>
            </a:pPr>
            <a:r>
              <a:rPr lang="cs-CZ" sz="2800" u="sng" dirty="0" smtClean="0">
                <a:solidFill>
                  <a:schemeClr val="bg1"/>
                </a:solidFill>
              </a:rPr>
              <a:t>3 tělní typy:</a:t>
            </a:r>
            <a:r>
              <a:rPr lang="cs-CZ" sz="2800" dirty="0" smtClean="0">
                <a:solidFill>
                  <a:schemeClr val="bg1"/>
                </a:solidFill>
              </a:rPr>
              <a:t> 	</a:t>
            </a:r>
            <a:r>
              <a:rPr lang="cs-CZ" sz="2800" dirty="0" smtClean="0"/>
              <a:t>a) </a:t>
            </a:r>
            <a:r>
              <a:rPr lang="cs-CZ" sz="2800" dirty="0" err="1" smtClean="0"/>
              <a:t>čolkovitý</a:t>
            </a:r>
            <a:r>
              <a:rPr lang="cs-CZ" sz="2800" dirty="0" smtClean="0"/>
              <a:t> typ</a:t>
            </a:r>
          </a:p>
          <a:p>
            <a:pPr marL="1616075" lvl="7" indent="-514350">
              <a:buClr>
                <a:srgbClr val="4CE4AD"/>
              </a:buClr>
              <a:buNone/>
              <a:tabLst>
                <a:tab pos="2155825" algn="l"/>
              </a:tabLst>
            </a:pPr>
            <a:r>
              <a:rPr lang="cs-CZ" sz="2200" dirty="0" smtClean="0"/>
              <a:t>  		</a:t>
            </a:r>
            <a:r>
              <a:rPr lang="cs-CZ" sz="2800" dirty="0" smtClean="0"/>
              <a:t>b) žabí typ</a:t>
            </a:r>
          </a:p>
          <a:p>
            <a:pPr marL="1882775" lvl="7" indent="-449263">
              <a:buClr>
                <a:srgbClr val="4CE4AD"/>
              </a:buClr>
              <a:buNone/>
              <a:tabLst>
                <a:tab pos="2155825" algn="l"/>
              </a:tabLst>
            </a:pPr>
            <a:r>
              <a:rPr lang="cs-CZ" sz="2800" dirty="0" smtClean="0"/>
              <a:t>		c) </a:t>
            </a:r>
            <a:r>
              <a:rPr lang="cs-CZ" sz="2800" dirty="0" err="1" smtClean="0"/>
              <a:t>červorovitý</a:t>
            </a:r>
            <a:r>
              <a:rPr lang="cs-CZ" sz="2800" dirty="0" smtClean="0"/>
              <a:t> typ</a:t>
            </a:r>
          </a:p>
          <a:p>
            <a:pPr marL="1882775" lvl="7" indent="-449263">
              <a:buClr>
                <a:srgbClr val="4CE4AD"/>
              </a:buClr>
              <a:buNone/>
              <a:tabLst>
                <a:tab pos="2155825" algn="l"/>
              </a:tabLst>
            </a:pPr>
            <a:endParaRPr lang="cs-CZ" sz="2800" dirty="0" smtClean="0"/>
          </a:p>
          <a:p>
            <a:pPr marL="1882775" lvl="7" indent="-449263">
              <a:buClr>
                <a:srgbClr val="4CE4AD"/>
              </a:buClr>
              <a:buNone/>
              <a:tabLst>
                <a:tab pos="2155825" algn="l"/>
              </a:tabLst>
            </a:pPr>
            <a:endParaRPr lang="cs-CZ" sz="2800" dirty="0" smtClean="0"/>
          </a:p>
          <a:p>
            <a:pPr marL="1882775" lvl="7" indent="-449263">
              <a:buClr>
                <a:srgbClr val="4CE4AD"/>
              </a:buClr>
              <a:buNone/>
              <a:tabLst>
                <a:tab pos="2155825" algn="l"/>
              </a:tabLst>
            </a:pPr>
            <a:endParaRPr lang="cs-CZ" sz="2200" dirty="0" smtClean="0"/>
          </a:p>
          <a:p>
            <a:pPr>
              <a:buClr>
                <a:srgbClr val="4CE4AD"/>
              </a:buClr>
            </a:pPr>
            <a:endParaRPr lang="cs-CZ" sz="2800" dirty="0">
              <a:solidFill>
                <a:srgbClr val="4CE4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464638"/>
          </a:xfrm>
        </p:spPr>
        <p:txBody>
          <a:bodyPr/>
          <a:lstStyle/>
          <a:p>
            <a:pPr>
              <a:tabLst>
                <a:tab pos="1528763" algn="l"/>
              </a:tabLst>
            </a:pPr>
            <a:r>
              <a:rPr lang="cs-CZ" sz="2800" dirty="0" smtClean="0"/>
              <a:t> 2. </a:t>
            </a:r>
            <a:r>
              <a:rPr lang="cs-CZ" sz="2800" b="0" u="sng" dirty="0" smtClean="0">
                <a:solidFill>
                  <a:schemeClr val="bg1"/>
                </a:solidFill>
                <a:effectLst/>
              </a:rPr>
              <a:t>Povrch</a:t>
            </a:r>
            <a:r>
              <a:rPr lang="cs-CZ" sz="2800" b="0" dirty="0" smtClean="0">
                <a:solidFill>
                  <a:schemeClr val="tx1"/>
                </a:solidFill>
                <a:effectLst/>
              </a:rPr>
              <a:t> – tenká, prokrvená kůže 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256490" cy="5572140"/>
          </a:xfrm>
        </p:spPr>
        <p:txBody>
          <a:bodyPr>
            <a:noAutofit/>
          </a:bodyPr>
          <a:lstStyle/>
          <a:p>
            <a:pPr>
              <a:tabLst>
                <a:tab pos="1433513" algn="l"/>
              </a:tabLst>
            </a:pPr>
            <a:r>
              <a:rPr lang="cs-CZ" sz="2800" dirty="0" smtClean="0"/>
              <a:t>	</a:t>
            </a:r>
            <a:r>
              <a:rPr lang="cs-CZ" sz="2800" dirty="0" smtClean="0"/>
              <a:t>– žlázy (hlenové, jedové)</a:t>
            </a:r>
          </a:p>
          <a:p>
            <a:pPr>
              <a:tabLst>
                <a:tab pos="1433513" algn="l"/>
                <a:tab pos="2962275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3. </a:t>
            </a:r>
            <a:r>
              <a:rPr lang="cs-CZ" sz="2800" u="sng" dirty="0" smtClean="0">
                <a:solidFill>
                  <a:schemeClr val="bg1"/>
                </a:solidFill>
              </a:rPr>
              <a:t>Kosterní soustava</a:t>
            </a:r>
            <a:r>
              <a:rPr lang="cs-CZ" sz="2800" dirty="0" smtClean="0">
                <a:solidFill>
                  <a:schemeClr val="bg1"/>
                </a:solidFill>
              </a:rPr>
              <a:t> 	</a:t>
            </a:r>
            <a:r>
              <a:rPr lang="cs-CZ" sz="2800" dirty="0" smtClean="0"/>
              <a:t>– kostěná kostra</a:t>
            </a:r>
          </a:p>
          <a:p>
            <a:pPr>
              <a:tabLst>
                <a:tab pos="1433513" algn="l"/>
                <a:tab pos="2962275" algn="l"/>
              </a:tabLst>
            </a:pPr>
            <a:r>
              <a:rPr lang="cs-CZ" sz="2800" dirty="0" smtClean="0"/>
              <a:t>	</a:t>
            </a:r>
            <a:r>
              <a:rPr lang="cs-CZ" sz="2800" dirty="0" smtClean="0"/>
              <a:t>	– diferencované obratle</a:t>
            </a:r>
          </a:p>
          <a:p>
            <a:pPr lvl="2">
              <a:buClr>
                <a:srgbClr val="4CE4AD"/>
              </a:buClr>
              <a:buFont typeface="Wingdings" pitchFamily="2" charset="2"/>
              <a:buChar char="Ø"/>
              <a:tabLst>
                <a:tab pos="1433513" algn="l"/>
                <a:tab pos="2962275" algn="l"/>
              </a:tabLst>
            </a:pPr>
            <a:r>
              <a:rPr lang="cs-CZ" sz="2800" dirty="0" smtClean="0"/>
              <a:t>3 typy obratlů: a) </a:t>
            </a:r>
            <a:r>
              <a:rPr lang="cs-CZ" sz="2600" dirty="0" err="1" smtClean="0"/>
              <a:t>Procélní</a:t>
            </a:r>
            <a:r>
              <a:rPr lang="cs-CZ" sz="2600" dirty="0" smtClean="0"/>
              <a:t> (ocasatí)</a:t>
            </a:r>
          </a:p>
          <a:p>
            <a:pPr lvl="4">
              <a:buClr>
                <a:srgbClr val="4CE4AD"/>
              </a:buClr>
              <a:tabLst>
                <a:tab pos="1433513" algn="l"/>
                <a:tab pos="2962275" algn="l"/>
              </a:tabLst>
            </a:pPr>
            <a:r>
              <a:rPr lang="cs-CZ" sz="2600" dirty="0" smtClean="0"/>
              <a:t>	</a:t>
            </a:r>
            <a:r>
              <a:rPr lang="cs-CZ" sz="2600" dirty="0" smtClean="0"/>
              <a:t>		  b) </a:t>
            </a:r>
            <a:r>
              <a:rPr lang="cs-CZ" sz="2600" dirty="0" err="1" smtClean="0"/>
              <a:t>Opistocelní</a:t>
            </a:r>
            <a:r>
              <a:rPr lang="cs-CZ" sz="2600" dirty="0" smtClean="0"/>
              <a:t> (žáby)</a:t>
            </a:r>
          </a:p>
          <a:p>
            <a:pPr lvl="4">
              <a:buClr>
                <a:srgbClr val="4CE4AD"/>
              </a:buClr>
              <a:tabLst>
                <a:tab pos="1433513" algn="l"/>
                <a:tab pos="2962275" algn="l"/>
              </a:tabLst>
            </a:pPr>
            <a:r>
              <a:rPr lang="cs-CZ" sz="2600" dirty="0" smtClean="0"/>
              <a:t>	</a:t>
            </a:r>
            <a:r>
              <a:rPr lang="cs-CZ" sz="2600" dirty="0" smtClean="0"/>
              <a:t>		  c) </a:t>
            </a:r>
            <a:r>
              <a:rPr lang="cs-CZ" sz="2600" dirty="0" err="1" smtClean="0"/>
              <a:t>Amficélní</a:t>
            </a:r>
            <a:r>
              <a:rPr lang="cs-CZ" sz="2600" dirty="0" smtClean="0"/>
              <a:t> (</a:t>
            </a:r>
            <a:r>
              <a:rPr lang="cs-CZ" sz="2600" dirty="0" err="1" smtClean="0"/>
              <a:t>červoři</a:t>
            </a:r>
            <a:r>
              <a:rPr lang="cs-CZ" sz="2600" dirty="0" smtClean="0"/>
              <a:t>)</a:t>
            </a:r>
          </a:p>
          <a:p>
            <a:pPr marL="357188" lvl="4" indent="-209550">
              <a:buClr>
                <a:srgbClr val="4CE4AD"/>
              </a:buClr>
              <a:buFont typeface="Wingdings" pitchFamily="2" charset="2"/>
              <a:buChar char="Ø"/>
              <a:tabLst>
                <a:tab pos="1609725" algn="l"/>
                <a:tab pos="2962275" algn="l"/>
              </a:tabLst>
            </a:pPr>
            <a:r>
              <a:rPr lang="cs-CZ" sz="2800" dirty="0" smtClean="0"/>
              <a:t> </a:t>
            </a:r>
            <a:r>
              <a:rPr lang="cs-CZ" sz="2800" dirty="0" smtClean="0"/>
              <a:t>hrudní koš – žáby: nemají žebra, mají hrudní kost</a:t>
            </a:r>
          </a:p>
          <a:p>
            <a:pPr marL="357188" lvl="4" indent="-209550">
              <a:buClr>
                <a:srgbClr val="4CE4AD"/>
              </a:buClr>
              <a:tabLst>
                <a:tab pos="1609725" algn="l"/>
                <a:tab pos="2962275" algn="l"/>
              </a:tabLst>
            </a:pPr>
            <a:r>
              <a:rPr lang="cs-CZ" sz="2800" dirty="0" smtClean="0"/>
              <a:t>	</a:t>
            </a:r>
            <a:r>
              <a:rPr lang="cs-CZ" sz="2800" dirty="0" smtClean="0"/>
              <a:t>	     </a:t>
            </a:r>
            <a:r>
              <a:rPr lang="cs-CZ" sz="2800" dirty="0" smtClean="0">
                <a:solidFill>
                  <a:schemeClr val="tx1"/>
                </a:solidFill>
              </a:rPr>
              <a:t>– ocasatí: mají žebra, nemají hrudní k.</a:t>
            </a:r>
          </a:p>
          <a:p>
            <a:pPr marL="357188" lvl="4" indent="-209550">
              <a:buClr>
                <a:srgbClr val="4CE4AD"/>
              </a:buClr>
              <a:buFont typeface="Wingdings" pitchFamily="2" charset="2"/>
              <a:buChar char="Ø"/>
              <a:tabLst>
                <a:tab pos="1609725" algn="l"/>
                <a:tab pos="2962275" algn="l"/>
              </a:tabLst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urostyl</a:t>
            </a:r>
            <a:r>
              <a:rPr lang="cs-CZ" sz="2800" dirty="0" smtClean="0">
                <a:solidFill>
                  <a:schemeClr val="tx1"/>
                </a:solidFill>
              </a:rPr>
              <a:t> – jen u žab </a:t>
            </a:r>
          </a:p>
          <a:p>
            <a:pPr marL="357188" lvl="4" indent="-209550">
              <a:buClr>
                <a:srgbClr val="4CE4AD"/>
              </a:buClr>
              <a:buFont typeface="Wingdings" pitchFamily="2" charset="2"/>
              <a:buChar char="Ø"/>
              <a:tabLst>
                <a:tab pos="1609725" algn="l"/>
                <a:tab pos="2962275" algn="l"/>
              </a:tabLst>
            </a:pPr>
            <a:r>
              <a:rPr lang="cs-CZ" sz="2800" dirty="0" smtClean="0">
                <a:solidFill>
                  <a:schemeClr val="tx1"/>
                </a:solidFill>
              </a:rPr>
              <a:t> lebka – sluchová kůstka </a:t>
            </a:r>
          </a:p>
          <a:p>
            <a:pPr marL="357188" lvl="4" indent="-209550">
              <a:buClr>
                <a:srgbClr val="4CE4AD"/>
              </a:buClr>
              <a:buFont typeface="Wingdings" pitchFamily="2" charset="2"/>
              <a:buChar char="Ø"/>
              <a:tabLst>
                <a:tab pos="1609725" algn="l"/>
                <a:tab pos="2962275" algn="l"/>
              </a:tabLst>
            </a:pPr>
            <a:r>
              <a:rPr lang="cs-CZ" sz="2800" dirty="0" smtClean="0">
                <a:solidFill>
                  <a:schemeClr val="tx1"/>
                </a:solidFill>
              </a:rPr>
              <a:t> končetiny – 4 a 5 </a:t>
            </a:r>
            <a:r>
              <a:rPr lang="cs-CZ" sz="2800" dirty="0" err="1" smtClean="0">
                <a:solidFill>
                  <a:schemeClr val="tx1"/>
                </a:solidFill>
              </a:rPr>
              <a:t>prsté</a:t>
            </a:r>
            <a:r>
              <a:rPr lang="cs-CZ" sz="2800" dirty="0" smtClean="0">
                <a:solidFill>
                  <a:schemeClr val="tx1"/>
                </a:solidFill>
              </a:rPr>
              <a:t> končetiny</a:t>
            </a:r>
            <a:endParaRPr lang="cs-CZ" sz="2800" dirty="0" smtClean="0"/>
          </a:p>
          <a:p>
            <a:pPr marL="357188" lvl="4" indent="-209550">
              <a:buClr>
                <a:srgbClr val="4CE4AD"/>
              </a:buClr>
              <a:tabLst>
                <a:tab pos="900113" algn="l"/>
                <a:tab pos="1350963" algn="l"/>
                <a:tab pos="2962275" algn="l"/>
              </a:tabLst>
            </a:pPr>
            <a:endParaRPr lang="cs-CZ" sz="2800" dirty="0" smtClean="0"/>
          </a:p>
          <a:p>
            <a:pPr>
              <a:tabLst>
                <a:tab pos="1433513" algn="l"/>
              </a:tabLst>
            </a:pPr>
            <a:r>
              <a:rPr lang="cs-CZ" sz="2800" dirty="0" smtClean="0">
                <a:solidFill>
                  <a:schemeClr val="bg1"/>
                </a:solidFill>
              </a:rPr>
              <a:t>			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Documents and Settings\Uzivatel\Dokumenty\Downloads\img_zoo_kostraz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915276" cy="536076"/>
          </a:xfrm>
        </p:spPr>
        <p:txBody>
          <a:bodyPr/>
          <a:lstStyle/>
          <a:p>
            <a:r>
              <a:rPr lang="cs-CZ" sz="2800" b="0" dirty="0" smtClean="0">
                <a:effectLst/>
              </a:rPr>
              <a:t>4</a:t>
            </a:r>
            <a:r>
              <a:rPr lang="cs-CZ" sz="2800" dirty="0" smtClean="0"/>
              <a:t>. </a:t>
            </a:r>
            <a:r>
              <a:rPr lang="cs-CZ" sz="2800" b="0" u="sng" dirty="0" smtClean="0">
                <a:solidFill>
                  <a:schemeClr val="bg1"/>
                </a:solidFill>
                <a:effectLst/>
              </a:rPr>
              <a:t>Trávicí soustava</a:t>
            </a:r>
            <a:r>
              <a:rPr lang="cs-CZ" sz="2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800" b="0" dirty="0" smtClean="0">
                <a:solidFill>
                  <a:schemeClr val="tx1"/>
                </a:solidFill>
                <a:effectLst/>
              </a:rPr>
              <a:t>– ústní dutina (zuby, jazyk)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501122" cy="564357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	</a:t>
            </a:r>
            <a:r>
              <a:rPr lang="cs-CZ" sz="2800" dirty="0" smtClean="0"/>
              <a:t>	          – slinivka břišní, játra+žlučník</a:t>
            </a:r>
          </a:p>
          <a:p>
            <a:r>
              <a:rPr lang="cs-CZ" sz="2800" dirty="0" smtClean="0"/>
              <a:t>	</a:t>
            </a:r>
            <a:r>
              <a:rPr lang="cs-CZ" sz="2800" dirty="0" smtClean="0"/>
              <a:t>	</a:t>
            </a:r>
            <a:r>
              <a:rPr lang="cs-CZ" sz="2800" dirty="0" smtClean="0"/>
              <a:t> </a:t>
            </a:r>
            <a:r>
              <a:rPr lang="cs-CZ" sz="2800" dirty="0" smtClean="0"/>
              <a:t>         – střevo ústí do kloaky</a:t>
            </a:r>
          </a:p>
          <a:p>
            <a:r>
              <a:rPr lang="cs-CZ" sz="2800" dirty="0" smtClean="0">
                <a:solidFill>
                  <a:srgbClr val="4CE4AD"/>
                </a:solidFill>
              </a:rPr>
              <a:t>5. </a:t>
            </a:r>
            <a:r>
              <a:rPr lang="cs-CZ" sz="2800" u="sng" dirty="0" smtClean="0">
                <a:solidFill>
                  <a:schemeClr val="bg1"/>
                </a:solidFill>
              </a:rPr>
              <a:t>Cévní soustava</a:t>
            </a:r>
            <a:r>
              <a:rPr lang="cs-CZ" sz="2800" dirty="0" smtClean="0">
                <a:solidFill>
                  <a:schemeClr val="bg1"/>
                </a:solidFill>
              </a:rPr>
              <a:t>  </a:t>
            </a:r>
            <a:r>
              <a:rPr lang="cs-CZ" sz="2800" dirty="0" smtClean="0"/>
              <a:t>– srdce (2 síně, 1 komora)</a:t>
            </a:r>
          </a:p>
          <a:p>
            <a:r>
              <a:rPr lang="cs-CZ" sz="2800" dirty="0" smtClean="0"/>
              <a:t>	</a:t>
            </a:r>
            <a:r>
              <a:rPr lang="cs-CZ" sz="2800" dirty="0" smtClean="0"/>
              <a:t>	          – plicní a tělní oběh</a:t>
            </a:r>
          </a:p>
          <a:p>
            <a:r>
              <a:rPr lang="cs-CZ" sz="2800" dirty="0" smtClean="0">
                <a:solidFill>
                  <a:srgbClr val="4CE4AD"/>
                </a:solidFill>
              </a:rPr>
              <a:t>6. </a:t>
            </a:r>
            <a:r>
              <a:rPr lang="cs-CZ" sz="2800" u="sng" dirty="0" smtClean="0">
                <a:solidFill>
                  <a:schemeClr val="bg1"/>
                </a:solidFill>
              </a:rPr>
              <a:t>Dýchací soustava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/>
              <a:t>– plíce (nemají dýchací svaly)</a:t>
            </a:r>
          </a:p>
          <a:p>
            <a:r>
              <a:rPr lang="cs-CZ" sz="2800" dirty="0" smtClean="0"/>
              <a:t>	</a:t>
            </a:r>
            <a:r>
              <a:rPr lang="cs-CZ" sz="2800" dirty="0" smtClean="0"/>
              <a:t>		</a:t>
            </a:r>
            <a:r>
              <a:rPr lang="cs-CZ" sz="2800" dirty="0" smtClean="0"/>
              <a:t> </a:t>
            </a:r>
            <a:r>
              <a:rPr lang="cs-CZ" sz="2800" dirty="0" smtClean="0"/>
              <a:t> – dýchání přes kůži a přes žábra</a:t>
            </a:r>
          </a:p>
          <a:p>
            <a:pPr>
              <a:tabLst>
                <a:tab pos="3233738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7. </a:t>
            </a:r>
            <a:r>
              <a:rPr lang="cs-CZ" sz="2800" u="sng" dirty="0" smtClean="0">
                <a:solidFill>
                  <a:schemeClr val="bg1"/>
                </a:solidFill>
              </a:rPr>
              <a:t>Vylučovací soustava</a:t>
            </a:r>
            <a:r>
              <a:rPr lang="cs-CZ" sz="2800" dirty="0" smtClean="0">
                <a:solidFill>
                  <a:schemeClr val="bg1"/>
                </a:solidFill>
              </a:rPr>
              <a:t>	</a:t>
            </a:r>
            <a:r>
              <a:rPr lang="cs-CZ" sz="2800" dirty="0" smtClean="0"/>
              <a:t>– </a:t>
            </a:r>
            <a:r>
              <a:rPr lang="cs-CZ" sz="2800" dirty="0" err="1" smtClean="0"/>
              <a:t>opistonefros</a:t>
            </a:r>
            <a:r>
              <a:rPr lang="cs-CZ" sz="2800" dirty="0" smtClean="0"/>
              <a:t> (párové ledviny)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	</a:t>
            </a:r>
            <a:r>
              <a:rPr lang="cs-CZ" sz="2800" dirty="0" smtClean="0">
                <a:solidFill>
                  <a:schemeClr val="bg1"/>
                </a:solidFill>
              </a:rPr>
              <a:t>		      </a:t>
            </a:r>
            <a:r>
              <a:rPr lang="cs-CZ" sz="2800" dirty="0" smtClean="0"/>
              <a:t>– močovody (</a:t>
            </a:r>
            <a:r>
              <a:rPr lang="cs-CZ" sz="2800" dirty="0" err="1" smtClean="0"/>
              <a:t>Wolffovy</a:t>
            </a:r>
            <a:r>
              <a:rPr lang="cs-CZ" sz="2800" dirty="0" smtClean="0"/>
              <a:t> chodby)</a:t>
            </a:r>
          </a:p>
          <a:p>
            <a:r>
              <a:rPr lang="cs-CZ" sz="2800" dirty="0" smtClean="0"/>
              <a:t>	</a:t>
            </a:r>
            <a:r>
              <a:rPr lang="cs-CZ" sz="2800" dirty="0" smtClean="0"/>
              <a:t>		</a:t>
            </a:r>
            <a:r>
              <a:rPr lang="cs-CZ" sz="2800" dirty="0" smtClean="0"/>
              <a:t> </a:t>
            </a:r>
            <a:r>
              <a:rPr lang="cs-CZ" sz="2800" dirty="0" smtClean="0"/>
              <a:t>     – močový měchýř</a:t>
            </a:r>
          </a:p>
          <a:p>
            <a:r>
              <a:rPr lang="cs-CZ" sz="2800" dirty="0" smtClean="0">
                <a:solidFill>
                  <a:srgbClr val="4CE4AD"/>
                </a:solidFill>
              </a:rPr>
              <a:t>8.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u="sng" dirty="0" smtClean="0">
                <a:solidFill>
                  <a:schemeClr val="bg1"/>
                </a:solidFill>
              </a:rPr>
              <a:t>Nervová soustava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/>
              <a:t>– </a:t>
            </a:r>
            <a:r>
              <a:rPr lang="cs-CZ" sz="2800" dirty="0" smtClean="0"/>
              <a:t>centrum ve středním mozku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	</a:t>
            </a:r>
            <a:r>
              <a:rPr lang="cs-CZ" sz="2800" dirty="0" smtClean="0"/>
              <a:t>		</a:t>
            </a:r>
            <a:r>
              <a:rPr lang="cs-CZ" sz="2800" dirty="0" smtClean="0"/>
              <a:t> </a:t>
            </a:r>
            <a:r>
              <a:rPr lang="cs-CZ" sz="2800" dirty="0" smtClean="0"/>
              <a:t>  – mozeček míň vyvinutý	   </a:t>
            </a:r>
            <a:endParaRPr lang="cs-CZ" sz="2800" dirty="0" smtClean="0">
              <a:solidFill>
                <a:srgbClr val="4CE4AD"/>
              </a:solidFill>
            </a:endParaRPr>
          </a:p>
          <a:p>
            <a:pPr marL="273050" indent="82550">
              <a:buClr>
                <a:srgbClr val="4CE4AD"/>
              </a:buClr>
            </a:pPr>
            <a:r>
              <a:rPr lang="cs-CZ" sz="2400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>
            <a:spLocks noGrp="1"/>
          </p:cNvSpPr>
          <p:nvPr>
            <p:ph type="body" idx="1"/>
          </p:nvPr>
        </p:nvSpPr>
        <p:spPr>
          <a:xfrm>
            <a:off x="530224" y="857232"/>
            <a:ext cx="8613776" cy="5357832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 smtClean="0">
                <a:solidFill>
                  <a:srgbClr val="4CE4AD"/>
                </a:solidFill>
              </a:rPr>
              <a:t>9.</a:t>
            </a:r>
            <a:r>
              <a:rPr lang="cs-CZ" sz="3000" u="sng" dirty="0" smtClean="0">
                <a:solidFill>
                  <a:schemeClr val="bg1"/>
                </a:solidFill>
              </a:rPr>
              <a:t> Smyslová soustava</a:t>
            </a:r>
            <a:r>
              <a:rPr lang="cs-CZ" sz="3000" dirty="0" smtClean="0"/>
              <a:t> – zrak (3 víčka)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</a:t>
            </a:r>
            <a:r>
              <a:rPr lang="cs-CZ" sz="3000" dirty="0" smtClean="0"/>
              <a:t> </a:t>
            </a:r>
            <a:r>
              <a:rPr lang="cs-CZ" sz="3000" dirty="0" smtClean="0"/>
              <a:t>   – oči slouží k polykání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    – střední ucho (bubínek, kůstka)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</a:t>
            </a:r>
            <a:r>
              <a:rPr lang="cs-CZ" sz="3000" dirty="0" smtClean="0"/>
              <a:t> </a:t>
            </a:r>
            <a:r>
              <a:rPr lang="cs-CZ" sz="3000" dirty="0" smtClean="0"/>
              <a:t>   – postranní čára u pulců</a:t>
            </a:r>
          </a:p>
          <a:p>
            <a:r>
              <a:rPr lang="cs-CZ" sz="3000" dirty="0" smtClean="0">
                <a:solidFill>
                  <a:srgbClr val="4CE4AD"/>
                </a:solidFill>
              </a:rPr>
              <a:t>10. </a:t>
            </a:r>
            <a:r>
              <a:rPr lang="cs-CZ" sz="3000" u="sng" dirty="0" smtClean="0">
                <a:solidFill>
                  <a:schemeClr val="bg1"/>
                </a:solidFill>
              </a:rPr>
              <a:t>Rozmnožovací soustava</a:t>
            </a:r>
            <a:r>
              <a:rPr lang="cs-CZ" sz="3000" dirty="0" smtClean="0"/>
              <a:t> – nepřímý vývoj (pulci)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	</a:t>
            </a:r>
            <a:r>
              <a:rPr lang="cs-CZ" sz="3000" dirty="0" smtClean="0"/>
              <a:t> </a:t>
            </a:r>
            <a:r>
              <a:rPr lang="cs-CZ" sz="3000" dirty="0" smtClean="0"/>
              <a:t>   – vnější oplození (žáby)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	</a:t>
            </a:r>
            <a:r>
              <a:rPr lang="cs-CZ" sz="3000" dirty="0" smtClean="0"/>
              <a:t> </a:t>
            </a:r>
            <a:r>
              <a:rPr lang="cs-CZ" sz="3000" dirty="0" smtClean="0"/>
              <a:t>   – vnitřní oplození (ocasatí)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			</a:t>
            </a:r>
            <a:r>
              <a:rPr lang="cs-CZ" sz="3000" dirty="0" smtClean="0"/>
              <a:t> </a:t>
            </a:r>
            <a:r>
              <a:rPr lang="cs-CZ" sz="3000" dirty="0" smtClean="0"/>
              <a:t>   – vnitřní kopulační orgán (červ.)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– vývoj předních a poté zadních končetin (ocasatí)</a:t>
            </a:r>
          </a:p>
          <a:p>
            <a:r>
              <a:rPr lang="cs-CZ" sz="3000" dirty="0" smtClean="0"/>
              <a:t>	</a:t>
            </a:r>
            <a:r>
              <a:rPr lang="cs-CZ" sz="3000" dirty="0" smtClean="0"/>
              <a:t>– vývoj zadních a poté předních končetin (žáby)</a:t>
            </a:r>
            <a:r>
              <a:rPr lang="cs-CZ" sz="2800" dirty="0" smtClean="0"/>
              <a:t>		</a:t>
            </a:r>
            <a:endParaRPr lang="cs-CZ" dirty="0"/>
          </a:p>
        </p:txBody>
      </p:sp>
      <p:pic>
        <p:nvPicPr>
          <p:cNvPr id="39938" name="Picture 2" descr="C:\Documents and Settings\Uzivatel\Dokumenty\Downloads\pul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251464" cy="281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86808" cy="642942"/>
          </a:xfrm>
        </p:spPr>
        <p:txBody>
          <a:bodyPr/>
          <a:lstStyle/>
          <a:p>
            <a:pPr marL="355600" indent="-338138"/>
            <a:r>
              <a:rPr lang="cs-CZ" sz="2800" b="0" dirty="0" smtClean="0">
                <a:effectLst/>
              </a:rPr>
              <a:t>2. </a:t>
            </a:r>
            <a:r>
              <a:rPr lang="cs-CZ" sz="2800" b="0" u="sng" dirty="0" smtClean="0">
                <a:solidFill>
                  <a:schemeClr val="bg1"/>
                </a:solidFill>
                <a:effectLst/>
              </a:rPr>
              <a:t>Kosterní soustava</a:t>
            </a:r>
            <a:r>
              <a:rPr lang="cs-CZ" sz="2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800" b="0" dirty="0" smtClean="0">
                <a:solidFill>
                  <a:schemeClr val="tx1"/>
                </a:solidFill>
                <a:effectLst/>
              </a:rPr>
              <a:t>- kosti převládají nad chrupavkami</a:t>
            </a:r>
            <a:r>
              <a:rPr lang="cs-CZ" sz="2800" b="0" dirty="0" smtClean="0">
                <a:solidFill>
                  <a:schemeClr val="bg1"/>
                </a:solidFill>
                <a:effectLst/>
              </a:rPr>
              <a:t>  </a:t>
            </a:r>
            <a:endParaRPr lang="cs-CZ" sz="2800" b="0" dirty="0">
              <a:effectLst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929718" cy="5000660"/>
          </a:xfrm>
        </p:spPr>
        <p:txBody>
          <a:bodyPr>
            <a:normAutofit lnSpcReduction="10000"/>
          </a:bodyPr>
          <a:lstStyle/>
          <a:p>
            <a:pPr>
              <a:buClr>
                <a:srgbClr val="4CE4AD"/>
              </a:buClr>
            </a:pPr>
            <a:r>
              <a:rPr lang="cs-CZ" sz="2800" dirty="0" smtClean="0"/>
              <a:t> </a:t>
            </a:r>
            <a:r>
              <a:rPr lang="cs-CZ" sz="2400" dirty="0" smtClean="0">
                <a:solidFill>
                  <a:prstClr val="white"/>
                </a:solidFill>
              </a:rPr>
              <a:t>–</a:t>
            </a:r>
            <a:r>
              <a:rPr lang="cs-CZ" sz="2800" dirty="0" smtClean="0"/>
              <a:t> lebka tvořena velkým množstvím drobných kostí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  <a:tabLst>
                <a:tab pos="1160463" algn="l"/>
                <a:tab pos="1433513" algn="l"/>
              </a:tabLst>
            </a:pPr>
            <a:r>
              <a:rPr lang="cs-CZ" sz="2800" dirty="0" smtClean="0"/>
              <a:t> páteř	– </a:t>
            </a:r>
            <a:r>
              <a:rPr lang="cs-CZ" sz="2800" dirty="0" err="1" smtClean="0"/>
              <a:t>amficélní</a:t>
            </a:r>
            <a:r>
              <a:rPr lang="cs-CZ" sz="2800" dirty="0" smtClean="0"/>
              <a:t> obratle</a:t>
            </a:r>
            <a:r>
              <a:rPr lang="cs-CZ" sz="3200" dirty="0" smtClean="0"/>
              <a:t> </a:t>
            </a:r>
            <a:r>
              <a:rPr lang="cs-CZ" sz="2800" dirty="0" smtClean="0"/>
              <a:t>(nediferencované), zbytky chordy</a:t>
            </a:r>
          </a:p>
          <a:p>
            <a:pPr lvl="1">
              <a:buClr>
                <a:srgbClr val="4CE4AD"/>
              </a:buClr>
              <a:tabLst>
                <a:tab pos="1160463" algn="l"/>
              </a:tabLst>
            </a:pPr>
            <a:r>
              <a:rPr lang="cs-CZ" sz="2800" dirty="0" smtClean="0"/>
              <a:t>		–</a:t>
            </a:r>
            <a:r>
              <a:rPr lang="cs-CZ" sz="3200" dirty="0" smtClean="0"/>
              <a:t> </a:t>
            </a:r>
            <a:r>
              <a:rPr lang="cs-CZ" sz="2800" dirty="0" smtClean="0"/>
              <a:t>žebra  </a:t>
            </a:r>
          </a:p>
          <a:p>
            <a:pPr marL="12700" lvl="1" indent="-12700">
              <a:buClr>
                <a:srgbClr val="4CE4AD"/>
              </a:buClr>
              <a:buFont typeface="Wingdings" pitchFamily="2" charset="2"/>
              <a:buChar char="Ø"/>
              <a:tabLst>
                <a:tab pos="723900" algn="l"/>
                <a:tab pos="1160463" algn="l"/>
                <a:tab pos="2060575" algn="l"/>
              </a:tabLst>
            </a:pPr>
            <a:r>
              <a:rPr lang="cs-CZ" sz="2800" dirty="0" smtClean="0"/>
              <a:t> končetiny – ploutve, vyztuženy paprsky (ostny)	</a:t>
            </a:r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</a:tabLst>
            </a:pPr>
            <a:r>
              <a:rPr lang="cs-CZ" sz="2800" dirty="0" smtClean="0"/>
              <a:t>				–	2 prsní, 2 břišní, 1 hřbetní, 1 řitní a 1 ocasní</a:t>
            </a:r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</a:tabLst>
            </a:pPr>
            <a:r>
              <a:rPr lang="cs-CZ" sz="2800" dirty="0" smtClean="0"/>
              <a:t>				– ocasní ploutev: a) </a:t>
            </a:r>
            <a:r>
              <a:rPr lang="cs-CZ" sz="2800" dirty="0" err="1" smtClean="0"/>
              <a:t>heterocerkní</a:t>
            </a:r>
            <a:endParaRPr lang="cs-CZ" sz="2800" dirty="0" smtClean="0"/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  <a:tab pos="4298950" algn="l"/>
              </a:tabLst>
            </a:pPr>
            <a:r>
              <a:rPr lang="cs-CZ" sz="2800" dirty="0" smtClean="0"/>
              <a:t>						b) </a:t>
            </a:r>
            <a:r>
              <a:rPr lang="cs-CZ" sz="2800" dirty="0" err="1" smtClean="0"/>
              <a:t>homocerkní</a:t>
            </a:r>
            <a:endParaRPr lang="cs-CZ" sz="2800" dirty="0" smtClean="0"/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  <a:tab pos="4298950" algn="l"/>
              </a:tabLst>
            </a:pPr>
            <a:r>
              <a:rPr lang="cs-CZ" sz="2800" dirty="0" smtClean="0"/>
              <a:t>						c) </a:t>
            </a:r>
            <a:r>
              <a:rPr lang="cs-CZ" sz="2800" dirty="0" err="1" smtClean="0"/>
              <a:t>dificerkní</a:t>
            </a:r>
            <a:r>
              <a:rPr lang="cs-CZ" sz="2800" dirty="0" smtClean="0"/>
              <a:t> </a:t>
            </a:r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  <a:tab pos="4298950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3. </a:t>
            </a:r>
            <a:r>
              <a:rPr lang="cs-CZ" sz="2800" u="sng" dirty="0" smtClean="0">
                <a:solidFill>
                  <a:schemeClr val="bg1"/>
                </a:solidFill>
              </a:rPr>
              <a:t>Svalová soustava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– velký boční sval, svaly párových 					             končetin </a:t>
            </a:r>
            <a:r>
              <a:rPr lang="cs-CZ" sz="2800" dirty="0" smtClean="0"/>
              <a:t>	</a:t>
            </a:r>
          </a:p>
          <a:p>
            <a:pPr marL="12700" lvl="1" indent="-12700">
              <a:buClr>
                <a:srgbClr val="4CE4AD"/>
              </a:buClr>
              <a:tabLst>
                <a:tab pos="723900" algn="l"/>
                <a:tab pos="1160463" algn="l"/>
                <a:tab pos="1787525" algn="l"/>
                <a:tab pos="2060575" algn="l"/>
              </a:tabLst>
            </a:pPr>
            <a:endParaRPr lang="cs-CZ" sz="2400" dirty="0" smtClean="0"/>
          </a:p>
          <a:p>
            <a:pPr marL="0" lvl="1" indent="0">
              <a:buClr>
                <a:srgbClr val="4CE4AD"/>
              </a:buClr>
              <a:tabLst>
                <a:tab pos="1433513" algn="l"/>
                <a:tab pos="1706563" algn="l"/>
              </a:tabLst>
            </a:pPr>
            <a:endParaRPr lang="cs-CZ" sz="2800" dirty="0" smtClean="0"/>
          </a:p>
        </p:txBody>
      </p:sp>
      <p:pic>
        <p:nvPicPr>
          <p:cNvPr id="2051" name="Picture 3" descr="C:\Documents and Settings\Uzivatel\Dokumenty\Downloads\kostra kap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1522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72400" cy="678952"/>
          </a:xfrm>
        </p:spPr>
        <p:txBody>
          <a:bodyPr/>
          <a:lstStyle/>
          <a:p>
            <a:r>
              <a:rPr lang="cs-CZ" sz="4800" dirty="0" smtClean="0"/>
              <a:t>Systém: </a:t>
            </a:r>
            <a:endParaRPr lang="cs-CZ" sz="4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8613648" cy="3071834"/>
          </a:xfrm>
        </p:spPr>
        <p:txBody>
          <a:bodyPr>
            <a:noAutofit/>
          </a:bodyPr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podtřída: Ocasatí</a:t>
            </a:r>
          </a:p>
          <a:p>
            <a:pPr lvl="2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řád: Mloci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podtřída: Beznozí</a:t>
            </a:r>
          </a:p>
          <a:p>
            <a:pPr lvl="2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řád: </a:t>
            </a:r>
            <a:r>
              <a:rPr lang="cs-CZ" sz="2800" dirty="0" err="1" smtClean="0"/>
              <a:t>Červoři</a:t>
            </a:r>
            <a:endParaRPr lang="cs-CZ" sz="2800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podtřída: Bezocasí </a:t>
            </a:r>
          </a:p>
          <a:p>
            <a:pPr lvl="2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2800" dirty="0" smtClean="0"/>
              <a:t> řád: Žáby</a:t>
            </a:r>
            <a:endParaRPr lang="cs-CZ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8613648" cy="750390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Mloci			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Mlok černý</a:t>
            </a:r>
            <a:r>
              <a:rPr lang="cs-CZ" sz="4400" b="0" dirty="0" smtClean="0">
                <a:solidFill>
                  <a:schemeClr val="tx1"/>
                </a:solidFill>
              </a:rPr>
              <a:t>	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40963" name="Picture 3" descr="C:\Documents and Settings\Uzivatel\Dokumenty\Downloads\mlok-cerny-1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42" cy="51911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27928" cy="750390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Mloci			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Čolek horský</a:t>
            </a:r>
            <a:endParaRPr lang="cs-CZ" sz="4400" b="0" dirty="0">
              <a:solidFill>
                <a:schemeClr val="tx1"/>
              </a:solidFill>
            </a:endParaRPr>
          </a:p>
        </p:txBody>
      </p:sp>
      <p:pic>
        <p:nvPicPr>
          <p:cNvPr id="41986" name="Picture 2" descr="C:\Documents and Settings\Uzivatel\Dokumenty\Downloads\triturus-alpestris--triturus-alpestri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58246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071546"/>
            <a:ext cx="8613648" cy="1785950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Mloci</a:t>
            </a:r>
            <a:r>
              <a:rPr lang="cs-CZ" sz="4400" b="0" dirty="0" smtClean="0">
                <a:solidFill>
                  <a:srgbClr val="FF0000"/>
                </a:solidFill>
              </a:rPr>
              <a:t>			Axolotl mexický		</a:t>
            </a:r>
            <a:br>
              <a:rPr lang="cs-CZ" sz="4400" b="0" dirty="0" smtClean="0">
                <a:solidFill>
                  <a:srgbClr val="FF0000"/>
                </a:solidFill>
              </a:rPr>
            </a:br>
            <a:endParaRPr lang="cs-CZ" sz="4400" b="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Documents and Settings\Uzivatel\Dokumenty\Downloads\axolo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429420" cy="473205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572528" cy="785818"/>
          </a:xfrm>
        </p:spPr>
        <p:txBody>
          <a:bodyPr/>
          <a:lstStyle/>
          <a:p>
            <a:r>
              <a:rPr lang="cs-CZ" sz="4400" dirty="0" smtClean="0"/>
              <a:t>Ř</a:t>
            </a:r>
            <a:r>
              <a:rPr lang="cs-CZ" sz="4400" dirty="0" smtClean="0"/>
              <a:t>ád: </a:t>
            </a:r>
            <a:r>
              <a:rPr lang="cs-CZ" sz="4400" dirty="0" err="1" smtClean="0">
                <a:solidFill>
                  <a:schemeClr val="tx1"/>
                </a:solidFill>
              </a:rPr>
              <a:t>Červoři</a:t>
            </a:r>
            <a:r>
              <a:rPr lang="cs-CZ" sz="4400" dirty="0" smtClean="0">
                <a:solidFill>
                  <a:schemeClr val="tx1"/>
                </a:solidFill>
              </a:rPr>
              <a:t>	    	    </a:t>
            </a:r>
            <a:r>
              <a:rPr lang="cs-CZ" sz="4400" dirty="0" err="1" smtClean="0">
                <a:solidFill>
                  <a:srgbClr val="FF0000"/>
                </a:solidFill>
                <a:effectLst/>
              </a:rPr>
              <a:t>Červor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vodní</a:t>
            </a:r>
            <a:r>
              <a:rPr lang="cs-CZ" sz="4800" dirty="0" smtClean="0">
                <a:solidFill>
                  <a:schemeClr val="tx1"/>
                </a:solidFill>
              </a:rPr>
              <a:t>	</a:t>
            </a:r>
            <a:r>
              <a:rPr lang="cs-CZ" sz="4800" b="0" dirty="0" smtClean="0">
                <a:solidFill>
                  <a:schemeClr val="tx1"/>
                </a:solidFill>
              </a:rPr>
              <a:t> </a:t>
            </a:r>
            <a:endParaRPr lang="cs-CZ" sz="4800" b="0" dirty="0">
              <a:solidFill>
                <a:schemeClr val="tx1"/>
              </a:solidFill>
            </a:endParaRPr>
          </a:p>
        </p:txBody>
      </p:sp>
      <p:pic>
        <p:nvPicPr>
          <p:cNvPr id="44035" name="Picture 3" descr="C:\Documents and Settings\Uzivatel\Dokumenty\Downloads\Ichthyoph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5"/>
            <a:ext cx="8143932" cy="542080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572528" cy="678952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Žáby			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Skokan hnědý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45058" name="Picture 2" descr="C:\Documents and Settings\Uzivatel\Dokumenty\Downloads\skokan hněd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65102"/>
            <a:ext cx="8001056" cy="539289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8613648" cy="750390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Žáby		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Skokan ostronosý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46082" name="Picture 2" descr="C:\Documents and Settings\Uzivatel\Dokumenty\Downloads\skokan ostronos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581" y="3357562"/>
            <a:ext cx="5213419" cy="3500438"/>
          </a:xfrm>
          <a:prstGeom prst="rect">
            <a:avLst/>
          </a:prstGeom>
          <a:noFill/>
        </p:spPr>
      </p:pic>
      <p:pic>
        <p:nvPicPr>
          <p:cNvPr id="46083" name="Picture 3" descr="C:\Documents and Settings\Uzivatel\Dokumenty\Downloads\skokan ostronosý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50017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857364"/>
            <a:ext cx="8113614" cy="1000132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Žáby		</a:t>
            </a:r>
            <a:r>
              <a:rPr lang="cs-CZ" sz="4400" b="0" dirty="0" smtClean="0">
                <a:solidFill>
                  <a:schemeClr val="tx1"/>
                </a:solidFill>
              </a:rPr>
              <a:t> </a:t>
            </a:r>
            <a:r>
              <a:rPr lang="cs-CZ" sz="4400" b="0" dirty="0" smtClean="0">
                <a:solidFill>
                  <a:schemeClr val="tx1"/>
                </a:solidFill>
              </a:rPr>
              <a:t> 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Skokan zelený</a:t>
            </a:r>
            <a:r>
              <a:rPr lang="cs-CZ" sz="4400" b="0" dirty="0" smtClean="0">
                <a:solidFill>
                  <a:schemeClr val="tx1"/>
                </a:solidFill>
              </a:rPr>
              <a:t>		</a:t>
            </a:r>
            <a:br>
              <a:rPr lang="cs-CZ" sz="4400" b="0" dirty="0" smtClean="0">
                <a:solidFill>
                  <a:schemeClr val="tx1"/>
                </a:solidFill>
              </a:rPr>
            </a:br>
            <a:endParaRPr lang="cs-CZ" sz="4400" dirty="0"/>
          </a:p>
        </p:txBody>
      </p:sp>
      <p:pic>
        <p:nvPicPr>
          <p:cNvPr id="47106" name="Picture 2" descr="C:\Documents and Settings\Uzivatel\Dokumenty\Downloads\skokan zele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5818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643966" cy="1357322"/>
          </a:xfrm>
        </p:spPr>
        <p:txBody>
          <a:bodyPr/>
          <a:lstStyle/>
          <a:p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Řád: </a:t>
            </a:r>
            <a:r>
              <a:rPr lang="cs-CZ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Žáby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	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Rosnička zelená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		 </a:t>
            </a:r>
            <a:endParaRPr lang="cs-CZ" sz="4400" dirty="0">
              <a:effectLst/>
            </a:endParaRPr>
          </a:p>
        </p:txBody>
      </p:sp>
      <p:pic>
        <p:nvPicPr>
          <p:cNvPr id="48130" name="Picture 2" descr="C:\Documents and Settings\Uzivatel\Dokumenty\Downloads\rosnicka-zelena-9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56" cy="53039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99366" cy="1357322"/>
          </a:xfrm>
        </p:spPr>
        <p:txBody>
          <a:bodyPr/>
          <a:lstStyle/>
          <a:p>
            <a:r>
              <a:rPr lang="cs-CZ" sz="4400" dirty="0" smtClean="0"/>
              <a:t>Řád: </a:t>
            </a:r>
            <a:r>
              <a:rPr lang="cs-CZ" sz="4400" b="0" dirty="0" smtClean="0">
                <a:solidFill>
                  <a:schemeClr val="tx1"/>
                </a:solidFill>
              </a:rPr>
              <a:t>Žáby		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Létavka </a:t>
            </a:r>
            <a:r>
              <a:rPr lang="cs-CZ" sz="4400" dirty="0" err="1" smtClean="0">
                <a:solidFill>
                  <a:srgbClr val="FF0000"/>
                </a:solidFill>
                <a:effectLst/>
              </a:rPr>
              <a:t>šironohá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sz="4400" b="0" dirty="0" smtClean="0">
                <a:solidFill>
                  <a:schemeClr val="tx1"/>
                </a:solidFill>
              </a:rPr>
              <a:t>		</a:t>
            </a:r>
            <a:endParaRPr lang="cs-CZ" sz="4400" dirty="0"/>
          </a:p>
        </p:txBody>
      </p:sp>
      <p:pic>
        <p:nvPicPr>
          <p:cNvPr id="49154" name="Picture 2" descr="C:\Documents and Settings\Uzivatel\Dokumenty\Downloads\létavka šironoh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00174"/>
            <a:ext cx="4429155" cy="5357826"/>
          </a:xfrm>
          <a:prstGeom prst="rect">
            <a:avLst/>
          </a:prstGeom>
          <a:noFill/>
        </p:spPr>
      </p:pic>
      <p:pic>
        <p:nvPicPr>
          <p:cNvPr id="49155" name="Picture 3" descr="C:\Documents and Settings\Uzivatel\Dokumenty\Downloads\léta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414337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 marL="273050"/>
            <a:r>
              <a:rPr lang="cs-CZ" sz="2400" dirty="0" smtClean="0">
                <a:solidFill>
                  <a:srgbClr val="4CE4AD"/>
                </a:solidFill>
              </a:rPr>
              <a:t>4</a:t>
            </a:r>
            <a:r>
              <a:rPr lang="cs-CZ" sz="2000" dirty="0" smtClean="0">
                <a:solidFill>
                  <a:srgbClr val="4CE4AD"/>
                </a:solidFill>
              </a:rPr>
              <a:t>. </a:t>
            </a:r>
            <a:r>
              <a:rPr lang="cs-CZ" sz="2800" u="sng" dirty="0" smtClean="0">
                <a:solidFill>
                  <a:schemeClr val="bg1"/>
                </a:solidFill>
                <a:latin typeface="+mj-lt"/>
              </a:rPr>
              <a:t>Trávicí soustava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– drobné zuby </a:t>
            </a:r>
          </a:p>
          <a:p>
            <a:pPr>
              <a:tabLst>
                <a:tab pos="2606675" algn="l"/>
              </a:tabLst>
            </a:pPr>
            <a:r>
              <a:rPr lang="cs-CZ" sz="2800" dirty="0" smtClean="0">
                <a:latin typeface="+mj-lt"/>
              </a:rPr>
              <a:t>	</a:t>
            </a:r>
            <a:r>
              <a:rPr lang="cs-CZ" sz="2800" dirty="0" smtClean="0"/>
              <a:t>–</a:t>
            </a:r>
            <a:r>
              <a:rPr lang="cs-CZ" sz="2800" dirty="0" smtClean="0">
                <a:latin typeface="+mj-lt"/>
              </a:rPr>
              <a:t> požerákové zuby     </a:t>
            </a:r>
          </a:p>
          <a:p>
            <a:pPr>
              <a:tabLst>
                <a:tab pos="2606675" algn="l"/>
              </a:tabLst>
            </a:pPr>
            <a:r>
              <a:rPr lang="cs-CZ" sz="2800" dirty="0" smtClean="0">
                <a:latin typeface="+mj-lt"/>
              </a:rPr>
              <a:t>       	</a:t>
            </a:r>
            <a:r>
              <a:rPr lang="cs-CZ" sz="2800" dirty="0" smtClean="0"/>
              <a:t>– </a:t>
            </a:r>
            <a:r>
              <a:rPr lang="cs-CZ" sz="2800" dirty="0" smtClean="0">
                <a:latin typeface="+mj-lt"/>
              </a:rPr>
              <a:t>hltan, jícen, žaludek </a:t>
            </a:r>
          </a:p>
          <a:p>
            <a:pPr>
              <a:tabLst>
                <a:tab pos="2606675" algn="l"/>
              </a:tabLst>
            </a:pPr>
            <a:r>
              <a:rPr lang="cs-CZ" sz="2800" dirty="0" smtClean="0">
                <a:latin typeface="+mj-lt"/>
              </a:rPr>
              <a:t>	</a:t>
            </a:r>
            <a:r>
              <a:rPr lang="cs-CZ" sz="2800" dirty="0" smtClean="0"/>
              <a:t>– </a:t>
            </a:r>
            <a:r>
              <a:rPr lang="cs-CZ" sz="2800" dirty="0" smtClean="0">
                <a:latin typeface="+mj-lt"/>
              </a:rPr>
              <a:t>pylorické výběžky (trávicí enzym)  </a:t>
            </a:r>
          </a:p>
          <a:p>
            <a:pPr>
              <a:tabLst>
                <a:tab pos="2606675" algn="l"/>
              </a:tabLst>
            </a:pPr>
            <a:r>
              <a:rPr lang="cs-CZ" sz="2800" dirty="0" smtClean="0">
                <a:latin typeface="+mj-lt"/>
              </a:rPr>
              <a:t>       	</a:t>
            </a:r>
            <a:r>
              <a:rPr lang="cs-CZ" sz="2800" dirty="0" smtClean="0"/>
              <a:t>– </a:t>
            </a:r>
            <a:r>
              <a:rPr lang="cs-CZ" sz="2800" dirty="0" smtClean="0">
                <a:latin typeface="+mj-lt"/>
              </a:rPr>
              <a:t>játra, žlučník a slezina ústí do střeva.</a:t>
            </a:r>
          </a:p>
          <a:p>
            <a:pPr marL="273050"/>
            <a:r>
              <a:rPr lang="cs-CZ" sz="2800" dirty="0" smtClean="0">
                <a:solidFill>
                  <a:srgbClr val="4CE4AD"/>
                </a:solidFill>
                <a:latin typeface="+mj-lt"/>
              </a:rPr>
              <a:t>5. </a:t>
            </a:r>
            <a:r>
              <a:rPr lang="cs-CZ" sz="2800" u="sng" dirty="0" smtClean="0">
                <a:solidFill>
                  <a:schemeClr val="bg1"/>
                </a:solidFill>
                <a:latin typeface="+mj-lt"/>
              </a:rPr>
              <a:t>Dýchací soustava</a:t>
            </a:r>
            <a:r>
              <a:rPr lang="cs-CZ" sz="2800" dirty="0" smtClean="0">
                <a:latin typeface="+mj-lt"/>
              </a:rPr>
              <a:t> </a:t>
            </a:r>
            <a:r>
              <a:rPr lang="cs-CZ" sz="2800" dirty="0" smtClean="0"/>
              <a:t>–</a:t>
            </a:r>
            <a:r>
              <a:rPr lang="cs-CZ" sz="2800" dirty="0" smtClean="0">
                <a:latin typeface="+mj-lt"/>
              </a:rPr>
              <a:t> 4 páry žáber </a:t>
            </a:r>
          </a:p>
          <a:p>
            <a:r>
              <a:rPr lang="cs-CZ" sz="2800" dirty="0" smtClean="0">
                <a:latin typeface="+mj-lt"/>
              </a:rPr>
              <a:t>			</a:t>
            </a:r>
            <a:r>
              <a:rPr lang="cs-CZ" sz="2800" dirty="0" smtClean="0"/>
              <a:t>  – </a:t>
            </a:r>
            <a:r>
              <a:rPr lang="cs-CZ" sz="2800" dirty="0" smtClean="0">
                <a:latin typeface="+mj-lt"/>
              </a:rPr>
              <a:t>kostěné žaberní oblouky</a:t>
            </a:r>
          </a:p>
          <a:p>
            <a:r>
              <a:rPr lang="cs-CZ" sz="2800" dirty="0" smtClean="0">
                <a:latin typeface="+mj-lt"/>
              </a:rPr>
              <a:t>       			</a:t>
            </a:r>
            <a:r>
              <a:rPr lang="cs-CZ" sz="2800" dirty="0" smtClean="0"/>
              <a:t>  – </a:t>
            </a:r>
            <a:r>
              <a:rPr lang="cs-CZ" sz="2800" dirty="0" smtClean="0">
                <a:latin typeface="+mj-lt"/>
              </a:rPr>
              <a:t>žaberní dutina, </a:t>
            </a:r>
          </a:p>
          <a:p>
            <a:r>
              <a:rPr lang="cs-CZ" sz="2800" dirty="0" smtClean="0">
                <a:latin typeface="+mj-lt"/>
              </a:rPr>
              <a:t>			</a:t>
            </a:r>
            <a:r>
              <a:rPr lang="cs-CZ" sz="2800" dirty="0" smtClean="0"/>
              <a:t>  – </a:t>
            </a:r>
            <a:r>
              <a:rPr lang="cs-CZ" sz="2800" dirty="0" smtClean="0">
                <a:latin typeface="+mj-lt"/>
              </a:rPr>
              <a:t>žaberní lupínky, </a:t>
            </a:r>
          </a:p>
          <a:p>
            <a:r>
              <a:rPr lang="cs-CZ" sz="2800" dirty="0" smtClean="0">
                <a:latin typeface="+mj-lt"/>
              </a:rPr>
              <a:t>			</a:t>
            </a:r>
            <a:r>
              <a:rPr lang="cs-CZ" sz="2800" dirty="0" smtClean="0"/>
              <a:t>  – </a:t>
            </a:r>
            <a:r>
              <a:rPr lang="cs-CZ" sz="2800" dirty="0" smtClean="0">
                <a:latin typeface="+mj-lt"/>
              </a:rPr>
              <a:t>skřele</a:t>
            </a:r>
          </a:p>
          <a:p>
            <a:r>
              <a:rPr lang="cs-CZ" sz="2800" dirty="0" smtClean="0">
                <a:latin typeface="+mj-lt"/>
              </a:rPr>
              <a:t>			</a:t>
            </a:r>
            <a:r>
              <a:rPr lang="cs-CZ" sz="2800" dirty="0" smtClean="0"/>
              <a:t>  –</a:t>
            </a:r>
            <a:r>
              <a:rPr lang="cs-CZ" sz="2800" dirty="0" smtClean="0">
                <a:latin typeface="+mj-lt"/>
              </a:rPr>
              <a:t> plynový měchýř</a:t>
            </a:r>
            <a:endParaRPr lang="cs-CZ" sz="2400" u="sng" dirty="0">
              <a:solidFill>
                <a:srgbClr val="4CE4AD"/>
              </a:solidFill>
              <a:latin typeface="+mj-lt"/>
            </a:endParaRPr>
          </a:p>
        </p:txBody>
      </p:sp>
      <p:pic>
        <p:nvPicPr>
          <p:cNvPr id="3074" name="Picture 2" descr="C:\Documents and Settings\Uzivatel\Dokumenty\Downloads\anat_ryb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643966" cy="750390"/>
          </a:xfrm>
        </p:spPr>
        <p:txBody>
          <a:bodyPr/>
          <a:lstStyle/>
          <a:p>
            <a:r>
              <a:rPr lang="cs-CZ" sz="4400" dirty="0" smtClean="0"/>
              <a:t>Jedovatí:</a:t>
            </a:r>
            <a:r>
              <a:rPr lang="cs-CZ" sz="6000" dirty="0" smtClean="0"/>
              <a:t>			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Mlok skvrnitý</a:t>
            </a:r>
            <a:endParaRPr lang="cs-CZ" dirty="0"/>
          </a:p>
        </p:txBody>
      </p:sp>
      <p:pic>
        <p:nvPicPr>
          <p:cNvPr id="50178" name="Picture 2" descr="C:\Documents and Settings\Uzivatel\Dokumenty\Downloads\Salamandra salamand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6" cy="521426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8613648" cy="750390"/>
          </a:xfrm>
        </p:spPr>
        <p:txBody>
          <a:bodyPr/>
          <a:lstStyle/>
          <a:p>
            <a:r>
              <a:rPr lang="cs-CZ" sz="4400" dirty="0" smtClean="0"/>
              <a:t>Jedovatí</a:t>
            </a:r>
            <a:r>
              <a:rPr lang="cs-CZ" sz="4400" dirty="0" smtClean="0"/>
              <a:t>:		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Kuňka žlutobřichá</a:t>
            </a:r>
            <a:endParaRPr lang="cs-CZ" sz="4400" dirty="0"/>
          </a:p>
        </p:txBody>
      </p:sp>
      <p:pic>
        <p:nvPicPr>
          <p:cNvPr id="51202" name="Picture 2" descr="C:\Documents and Settings\Uzivatel\Dokumenty\Downloads\kuň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23902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01122" cy="750390"/>
          </a:xfrm>
        </p:spPr>
        <p:txBody>
          <a:bodyPr/>
          <a:lstStyle/>
          <a:p>
            <a:r>
              <a:rPr lang="cs-CZ" sz="4400" dirty="0" smtClean="0"/>
              <a:t>Jedovatí</a:t>
            </a:r>
            <a:r>
              <a:rPr lang="cs-CZ" sz="4400" dirty="0" smtClean="0"/>
              <a:t>:			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Ropucha obecná</a:t>
            </a:r>
            <a:endParaRPr lang="cs-CZ" sz="4400" dirty="0"/>
          </a:p>
        </p:txBody>
      </p:sp>
      <p:pic>
        <p:nvPicPr>
          <p:cNvPr id="52226" name="Picture 2" descr="C:\Documents and Settings\Uzivatel\Dokumenty\Downloads\ropucha-obecna-3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58048" cy="529212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8613648" cy="678952"/>
          </a:xfrm>
        </p:spPr>
        <p:txBody>
          <a:bodyPr/>
          <a:lstStyle/>
          <a:p>
            <a:r>
              <a:rPr lang="cs-CZ" sz="4400" dirty="0" smtClean="0"/>
              <a:t>Jedovatí</a:t>
            </a:r>
            <a:r>
              <a:rPr lang="cs-CZ" sz="4400" dirty="0" smtClean="0"/>
              <a:t>:	    </a:t>
            </a:r>
            <a:r>
              <a:rPr lang="cs-CZ" sz="4400" dirty="0" err="1" smtClean="0">
                <a:solidFill>
                  <a:srgbClr val="FF0000"/>
                </a:solidFill>
                <a:effectLst/>
              </a:rPr>
              <a:t>Pralesnička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batikovaná</a:t>
            </a:r>
            <a:endParaRPr lang="cs-CZ" sz="4400" dirty="0"/>
          </a:p>
        </p:txBody>
      </p:sp>
      <p:pic>
        <p:nvPicPr>
          <p:cNvPr id="53250" name="Picture 2" descr="C:\Documents and Settings\Uzivatel\Dokumenty\Downloads\pralesnič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43866" cy="527426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8613648" cy="678952"/>
          </a:xfrm>
        </p:spPr>
        <p:txBody>
          <a:bodyPr/>
          <a:lstStyle/>
          <a:p>
            <a:r>
              <a:rPr lang="cs-CZ" sz="4400" dirty="0" smtClean="0"/>
              <a:t>Jedovatí: 		  </a:t>
            </a:r>
            <a:r>
              <a:rPr lang="cs-CZ" sz="4400" dirty="0" err="1" smtClean="0">
                <a:solidFill>
                  <a:srgbClr val="FF0000"/>
                </a:solidFill>
                <a:effectLst/>
              </a:rPr>
              <a:t>Pralesnička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azurová</a:t>
            </a:r>
            <a:endParaRPr lang="cs-CZ" sz="4400" dirty="0"/>
          </a:p>
        </p:txBody>
      </p:sp>
      <p:pic>
        <p:nvPicPr>
          <p:cNvPr id="54275" name="Picture 3" descr="C:\Documents and Settings\Uzivatel\Dokumenty\Downloads\azurov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99373"/>
            <a:ext cx="7358114" cy="535862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8613648" cy="821828"/>
          </a:xfrm>
        </p:spPr>
        <p:txBody>
          <a:bodyPr/>
          <a:lstStyle/>
          <a:p>
            <a:r>
              <a:rPr lang="cs-CZ" sz="4400" dirty="0" smtClean="0"/>
              <a:t>Jedovatí: 		   </a:t>
            </a:r>
            <a:r>
              <a:rPr lang="cs-CZ" sz="4400" dirty="0" err="1" smtClean="0">
                <a:solidFill>
                  <a:srgbClr val="FF0000"/>
                </a:solidFill>
                <a:effectLst/>
              </a:rPr>
              <a:t>Pralesnička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 strašná</a:t>
            </a:r>
            <a:endParaRPr lang="cs-CZ" sz="4400" dirty="0"/>
          </a:p>
        </p:txBody>
      </p:sp>
      <p:pic>
        <p:nvPicPr>
          <p:cNvPr id="55298" name="Picture 2" descr="C:\Documents and Settings\Uzivatel\Dokumenty\Downloads\strašn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393200"/>
          </a:xfrm>
        </p:spPr>
        <p:txBody>
          <a:bodyPr/>
          <a:lstStyle/>
          <a:p>
            <a:r>
              <a:rPr lang="cs-CZ" sz="3200" dirty="0" smtClean="0"/>
              <a:t>Zdroje: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9286908" cy="571501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Jelínek, J., </a:t>
            </a:r>
            <a:r>
              <a:rPr lang="cs-CZ" dirty="0" err="1" smtClean="0"/>
              <a:t>Zicháček</a:t>
            </a:r>
            <a:r>
              <a:rPr lang="cs-CZ" dirty="0" smtClean="0"/>
              <a:t>, V. Biologie pro gymnázia. Olomouc: </a:t>
            </a:r>
            <a:r>
              <a:rPr lang="cs-CZ" dirty="0" err="1" smtClean="0"/>
              <a:t>Olomouc</a:t>
            </a:r>
            <a:r>
              <a:rPr lang="cs-CZ" dirty="0" smtClean="0"/>
              <a:t>,</a:t>
            </a:r>
          </a:p>
          <a:p>
            <a:pPr>
              <a:buClr>
                <a:srgbClr val="4CE4AD"/>
              </a:buClr>
            </a:pPr>
            <a:r>
              <a:rPr lang="cs-CZ" dirty="0" smtClean="0"/>
              <a:t>    </a:t>
            </a:r>
            <a:r>
              <a:rPr lang="cs-CZ" dirty="0" smtClean="0"/>
              <a:t>s.r.o</a:t>
            </a:r>
            <a:r>
              <a:rPr lang="cs-CZ" dirty="0" smtClean="0"/>
              <a:t>., </a:t>
            </a:r>
            <a:r>
              <a:rPr lang="cs-CZ" dirty="0" smtClean="0"/>
              <a:t>2007, ISBN 978-80-7183-213-4.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Chinery</a:t>
            </a:r>
            <a:r>
              <a:rPr lang="cs-CZ" dirty="0" smtClean="0"/>
              <a:t>, M. Flóra a fauny Evropy. Praha: </a:t>
            </a:r>
            <a:r>
              <a:rPr lang="cs-CZ" dirty="0" err="1" smtClean="0"/>
              <a:t>Slovnart</a:t>
            </a:r>
            <a:r>
              <a:rPr lang="cs-CZ" dirty="0" smtClean="0"/>
              <a:t>, 2002, ISBN </a:t>
            </a:r>
            <a:r>
              <a:rPr lang="cs-CZ" dirty="0" smtClean="0"/>
              <a:t>80-</a:t>
            </a:r>
          </a:p>
          <a:p>
            <a:pPr>
              <a:buClr>
                <a:srgbClr val="4CE4AD"/>
              </a:buClr>
            </a:pPr>
            <a:r>
              <a:rPr lang="cs-CZ" dirty="0" smtClean="0"/>
              <a:t> </a:t>
            </a:r>
            <a:r>
              <a:rPr lang="cs-CZ" dirty="0" smtClean="0"/>
              <a:t>   7209-367-3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kolektiv, Odmaturuj z biologie. Brno: </a:t>
            </a:r>
            <a:r>
              <a:rPr lang="cs-CZ" dirty="0" err="1" smtClean="0"/>
              <a:t>Didaktis</a:t>
            </a:r>
            <a:r>
              <a:rPr lang="cs-CZ" dirty="0" smtClean="0"/>
              <a:t> spol. s.r.o., 2003, ISBN </a:t>
            </a:r>
            <a:endParaRPr lang="cs-CZ" dirty="0" smtClean="0"/>
          </a:p>
          <a:p>
            <a:pPr>
              <a:buClr>
                <a:srgbClr val="4CE4AD"/>
              </a:buClr>
            </a:pPr>
            <a:r>
              <a:rPr lang="cs-CZ" dirty="0" smtClean="0"/>
              <a:t>    80-86285-67-7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biomach.wz.cz/img_zoo_kostrazaby.jpg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3"/>
              </a:rPr>
              <a:t>http://www.osel.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/_popisky/116_/</a:t>
            </a:r>
            <a:r>
              <a:rPr lang="cs-CZ" dirty="0" smtClean="0">
                <a:hlinkClick r:id="rId3"/>
              </a:rPr>
              <a:t>s_1167306174.jpg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naturephoto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cz.eu</a:t>
            </a:r>
            <a:r>
              <a:rPr lang="cs-CZ" dirty="0" smtClean="0">
                <a:hlinkClick r:id="rId4"/>
              </a:rPr>
              <a:t>/pic/</a:t>
            </a:r>
            <a:r>
              <a:rPr lang="cs-CZ" dirty="0" err="1" smtClean="0">
                <a:hlinkClick r:id="rId4"/>
              </a:rPr>
              <a:t>sevcik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triturus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alpestris</a:t>
            </a:r>
            <a:r>
              <a:rPr lang="cs-CZ" dirty="0" smtClean="0">
                <a:hlinkClick r:id="rId4"/>
              </a:rPr>
              <a:t>--</a:t>
            </a:r>
            <a:r>
              <a:rPr lang="cs-CZ" dirty="0" err="1" smtClean="0">
                <a:hlinkClick r:id="rId4"/>
              </a:rPr>
              <a:t>triturus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alpestris</a:t>
            </a:r>
            <a:r>
              <a:rPr lang="cs-CZ" dirty="0" smtClean="0">
                <a:hlinkClick r:id="rId4"/>
              </a:rPr>
              <a:t>-2.jpg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prirodainfo.cz</a:t>
            </a:r>
            <a:r>
              <a:rPr lang="cs-CZ" dirty="0" smtClean="0">
                <a:hlinkClick r:id="rId5"/>
              </a:rPr>
              <a:t>/detail_fotka.</a:t>
            </a:r>
            <a:r>
              <a:rPr lang="cs-CZ" dirty="0" err="1" smtClean="0">
                <a:hlinkClick r:id="rId5"/>
              </a:rPr>
              <a:t>php</a:t>
            </a:r>
            <a:r>
              <a:rPr lang="cs-CZ" dirty="0" smtClean="0">
                <a:hlinkClick r:id="rId5"/>
              </a:rPr>
              <a:t>?part=1&amp;</a:t>
            </a:r>
            <a:r>
              <a:rPr lang="cs-CZ" dirty="0" err="1" smtClean="0">
                <a:hlinkClick r:id="rId5"/>
              </a:rPr>
              <a:t>cislo</a:t>
            </a:r>
            <a:r>
              <a:rPr lang="cs-CZ" dirty="0" smtClean="0">
                <a:hlinkClick r:id="rId5"/>
              </a:rPr>
              <a:t>=5100.00&amp;id_fotky=7&amp;</a:t>
            </a:r>
            <a:r>
              <a:rPr lang="cs-CZ" dirty="0" err="1" smtClean="0">
                <a:hlinkClick r:id="rId5"/>
              </a:rPr>
              <a:t>all</a:t>
            </a:r>
            <a:r>
              <a:rPr lang="cs-CZ" dirty="0" smtClean="0">
                <a:hlinkClick r:id="rId5"/>
              </a:rPr>
              <a:t>=0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www.axolotl.</a:t>
            </a:r>
            <a:r>
              <a:rPr lang="cs-CZ" dirty="0" err="1" smtClean="0">
                <a:hlinkClick r:id="rId6"/>
              </a:rPr>
              <a:t>org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images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animals</a:t>
            </a:r>
            <a:r>
              <a:rPr lang="cs-CZ" dirty="0" smtClean="0">
                <a:hlinkClick r:id="rId6"/>
              </a:rPr>
              <a:t>/axolotl.</a:t>
            </a:r>
            <a:r>
              <a:rPr lang="cs-CZ" dirty="0" err="1" smtClean="0">
                <a:hlinkClick r:id="rId6"/>
              </a:rPr>
              <a:t>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</a:t>
            </a:r>
            <a:r>
              <a:rPr lang="cs-CZ" dirty="0" err="1" smtClean="0">
                <a:hlinkClick r:id="rId7"/>
              </a:rPr>
              <a:t>batraciens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reptiles.com</a:t>
            </a:r>
            <a:r>
              <a:rPr lang="cs-CZ" dirty="0" smtClean="0">
                <a:hlinkClick r:id="rId7"/>
              </a:rPr>
              <a:t>/Ichthyophis2.jpg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8"/>
              </a:rPr>
              <a:t>http://upload.wikimedia.org/wikipedia/commons/b/be/European_Common_Frog_Rana_temporaria_(cropped).</a:t>
            </a:r>
            <a:r>
              <a:rPr lang="cs-CZ" dirty="0" smtClean="0">
                <a:hlinkClick r:id="rId8"/>
              </a:rPr>
              <a:t>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biolib.cz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taxonimage</a:t>
            </a:r>
            <a:r>
              <a:rPr lang="cs-CZ" dirty="0" smtClean="0">
                <a:hlinkClick r:id="rId9"/>
              </a:rPr>
              <a:t>/id16806/?</a:t>
            </a:r>
            <a:r>
              <a:rPr lang="cs-CZ" dirty="0" err="1" smtClean="0">
                <a:hlinkClick r:id="rId9"/>
              </a:rPr>
              <a:t>taxonid</a:t>
            </a:r>
            <a:r>
              <a:rPr lang="cs-CZ" dirty="0" smtClean="0">
                <a:hlinkClick r:id="rId9"/>
              </a:rPr>
              <a:t>=331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</a:t>
            </a:r>
            <a:r>
              <a:rPr lang="cs-CZ" dirty="0" err="1" smtClean="0">
                <a:hlinkClick r:id="rId10"/>
              </a:rPr>
              <a:t>naturephoto.cz</a:t>
            </a:r>
            <a:r>
              <a:rPr lang="cs-CZ" dirty="0" smtClean="0">
                <a:hlinkClick r:id="rId10"/>
              </a:rPr>
              <a:t>/</a:t>
            </a:r>
            <a:r>
              <a:rPr lang="cs-CZ" dirty="0" err="1" smtClean="0">
                <a:hlinkClick r:id="rId10"/>
              </a:rPr>
              <a:t>img</a:t>
            </a:r>
            <a:r>
              <a:rPr lang="cs-CZ" dirty="0" smtClean="0">
                <a:hlinkClick r:id="rId10"/>
              </a:rPr>
              <a:t>/fotobanka/08-2009-8722.jpg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upload.wikimedia.org/wikipedia/commons/d/df/Teichfrosch.jpg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img.blesk.cz/static/old_abc/tistene_ABC/2007/24/letci8.jpg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www.</a:t>
            </a:r>
            <a:r>
              <a:rPr lang="cs-CZ" dirty="0" err="1" smtClean="0">
                <a:hlinkClick r:id="rId13"/>
              </a:rPr>
              <a:t>naturfoto.cz</a:t>
            </a:r>
            <a:r>
              <a:rPr lang="cs-CZ" dirty="0" smtClean="0">
                <a:hlinkClick r:id="rId13"/>
              </a:rPr>
              <a:t>/fotografie/</a:t>
            </a:r>
            <a:r>
              <a:rPr lang="cs-CZ" dirty="0" err="1" smtClean="0">
                <a:hlinkClick r:id="rId13"/>
              </a:rPr>
              <a:t>ostatni</a:t>
            </a:r>
            <a:r>
              <a:rPr lang="cs-CZ" dirty="0" smtClean="0">
                <a:hlinkClick r:id="rId13"/>
              </a:rPr>
              <a:t>/</a:t>
            </a:r>
            <a:r>
              <a:rPr lang="cs-CZ" dirty="0" err="1" smtClean="0">
                <a:hlinkClick r:id="rId13"/>
              </a:rPr>
              <a:t>rosnicka</a:t>
            </a:r>
            <a:r>
              <a:rPr lang="cs-CZ" dirty="0" smtClean="0">
                <a:hlinkClick r:id="rId13"/>
              </a:rPr>
              <a:t>-zelena-9282.jpg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www.</a:t>
            </a:r>
            <a:r>
              <a:rPr lang="cs-CZ" dirty="0" err="1" smtClean="0">
                <a:hlinkClick r:id="rId14"/>
              </a:rPr>
              <a:t>naturfoto.cz</a:t>
            </a:r>
            <a:r>
              <a:rPr lang="cs-CZ" dirty="0" smtClean="0">
                <a:hlinkClick r:id="rId14"/>
              </a:rPr>
              <a:t>/fotografie/</a:t>
            </a:r>
            <a:r>
              <a:rPr lang="cs-CZ" dirty="0" err="1" smtClean="0">
                <a:hlinkClick r:id="rId14"/>
              </a:rPr>
              <a:t>krasensky</a:t>
            </a:r>
            <a:r>
              <a:rPr lang="cs-CZ" dirty="0" smtClean="0">
                <a:hlinkClick r:id="rId14"/>
              </a:rPr>
              <a:t>/mlok-</a:t>
            </a:r>
            <a:r>
              <a:rPr lang="cs-CZ" dirty="0" err="1" smtClean="0">
                <a:hlinkClick r:id="rId14"/>
              </a:rPr>
              <a:t>cerny</a:t>
            </a:r>
            <a:r>
              <a:rPr lang="cs-CZ" dirty="0" smtClean="0">
                <a:hlinkClick r:id="rId14"/>
              </a:rPr>
              <a:t>-1835.jpg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www.</a:t>
            </a:r>
            <a:r>
              <a:rPr lang="cs-CZ" dirty="0" err="1" smtClean="0">
                <a:hlinkClick r:id="rId15"/>
              </a:rPr>
              <a:t>biolib.cz</a:t>
            </a:r>
            <a:r>
              <a:rPr lang="cs-CZ" dirty="0" smtClean="0">
                <a:hlinkClick r:id="rId15"/>
              </a:rPr>
              <a:t>/IMG/GAL/10880.jpg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6"/>
              </a:rPr>
              <a:t>http://www.</a:t>
            </a:r>
            <a:r>
              <a:rPr lang="cs-CZ" dirty="0" err="1" smtClean="0">
                <a:hlinkClick r:id="rId16"/>
              </a:rPr>
              <a:t>naturfoto.cz</a:t>
            </a:r>
            <a:r>
              <a:rPr lang="cs-CZ" dirty="0" smtClean="0">
                <a:hlinkClick r:id="rId16"/>
              </a:rPr>
              <a:t>/fotografie/</a:t>
            </a:r>
            <a:r>
              <a:rPr lang="cs-CZ" dirty="0" err="1" smtClean="0">
                <a:hlinkClick r:id="rId16"/>
              </a:rPr>
              <a:t>sevcik</a:t>
            </a:r>
            <a:r>
              <a:rPr lang="cs-CZ" dirty="0" smtClean="0">
                <a:hlinkClick r:id="rId16"/>
              </a:rPr>
              <a:t>/</a:t>
            </a:r>
            <a:r>
              <a:rPr lang="cs-CZ" dirty="0" err="1" smtClean="0">
                <a:hlinkClick r:id="rId16"/>
              </a:rPr>
              <a:t>pralesnicka</a:t>
            </a:r>
            <a:r>
              <a:rPr lang="cs-CZ" dirty="0" smtClean="0">
                <a:hlinkClick r:id="rId16"/>
              </a:rPr>
              <a:t>--</a:t>
            </a:r>
            <a:r>
              <a:rPr lang="cs-CZ" dirty="0" err="1" smtClean="0">
                <a:hlinkClick r:id="rId16"/>
              </a:rPr>
              <a:t>dendrobates</a:t>
            </a:r>
            <a:r>
              <a:rPr lang="cs-CZ" dirty="0" smtClean="0">
                <a:hlinkClick r:id="rId16"/>
              </a:rPr>
              <a:t>-</a:t>
            </a:r>
            <a:r>
              <a:rPr lang="cs-CZ" dirty="0" err="1" smtClean="0">
                <a:hlinkClick r:id="rId16"/>
              </a:rPr>
              <a:t>auratus.jpg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7"/>
              </a:rPr>
              <a:t>http://</a:t>
            </a:r>
            <a:r>
              <a:rPr lang="cs-CZ" dirty="0" smtClean="0">
                <a:hlinkClick r:id="rId17"/>
              </a:rPr>
              <a:t>www.</a:t>
            </a:r>
            <a:r>
              <a:rPr lang="cs-CZ" dirty="0" err="1" smtClean="0">
                <a:hlinkClick r:id="rId17"/>
              </a:rPr>
              <a:t>ryanphotographic.com</a:t>
            </a:r>
            <a:r>
              <a:rPr lang="cs-CZ" dirty="0" smtClean="0">
                <a:hlinkClick r:id="rId17"/>
              </a:rPr>
              <a:t>/</a:t>
            </a:r>
            <a:r>
              <a:rPr lang="cs-CZ" dirty="0" err="1" smtClean="0">
                <a:hlinkClick r:id="rId17"/>
              </a:rPr>
              <a:t>imagesFROG</a:t>
            </a:r>
            <a:r>
              <a:rPr lang="cs-CZ" dirty="0" smtClean="0">
                <a:hlinkClick r:id="rId17"/>
              </a:rPr>
              <a:t>%20005%20Blue%20dart%20frog.jpg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8"/>
              </a:rPr>
              <a:t>http://</a:t>
            </a:r>
            <a:r>
              <a:rPr lang="cs-CZ" dirty="0" smtClean="0">
                <a:hlinkClick r:id="rId18"/>
              </a:rPr>
              <a:t>www.</a:t>
            </a:r>
            <a:r>
              <a:rPr lang="cs-CZ" dirty="0" err="1" smtClean="0">
                <a:hlinkClick r:id="rId18"/>
              </a:rPr>
              <a:t>naturfoto.cz</a:t>
            </a:r>
            <a:r>
              <a:rPr lang="cs-CZ" dirty="0" smtClean="0">
                <a:hlinkClick r:id="rId18"/>
              </a:rPr>
              <a:t>/fotografie/</a:t>
            </a:r>
            <a:r>
              <a:rPr lang="cs-CZ" dirty="0" err="1" smtClean="0">
                <a:hlinkClick r:id="rId18"/>
              </a:rPr>
              <a:t>ostatni</a:t>
            </a:r>
            <a:r>
              <a:rPr lang="cs-CZ" dirty="0" smtClean="0">
                <a:hlinkClick r:id="rId18"/>
              </a:rPr>
              <a:t>/ropucha-</a:t>
            </a:r>
            <a:r>
              <a:rPr lang="cs-CZ" dirty="0" err="1" smtClean="0">
                <a:hlinkClick r:id="rId18"/>
              </a:rPr>
              <a:t>obecna</a:t>
            </a:r>
            <a:r>
              <a:rPr lang="cs-CZ" dirty="0" smtClean="0">
                <a:hlinkClick r:id="rId18"/>
              </a:rPr>
              <a:t>-32009.jpg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>
                <a:hlinkClick r:id="rId19"/>
              </a:rPr>
              <a:t>http://www.</a:t>
            </a:r>
            <a:r>
              <a:rPr lang="cs-CZ" dirty="0" err="1" smtClean="0">
                <a:hlinkClick r:id="rId19"/>
              </a:rPr>
              <a:t>amphibiancare.com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frogs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gallery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images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henryvilaszoo</a:t>
            </a:r>
            <a:r>
              <a:rPr lang="cs-CZ" dirty="0" smtClean="0">
                <a:hlinkClick r:id="rId19"/>
              </a:rPr>
              <a:t>/public/20.JPG</a:t>
            </a:r>
            <a:endParaRPr lang="cs-CZ" dirty="0" smtClean="0"/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/>
              <a:t>Děkuji za pozornost</a:t>
            </a:r>
            <a:endParaRPr 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8929718" cy="6000768"/>
          </a:xfrm>
        </p:spPr>
        <p:txBody>
          <a:bodyPr/>
          <a:lstStyle/>
          <a:p>
            <a:r>
              <a:rPr lang="cs-CZ" sz="2800" dirty="0" smtClean="0">
                <a:solidFill>
                  <a:srgbClr val="4CE4AD"/>
                </a:solidFill>
              </a:rPr>
              <a:t>6. </a:t>
            </a:r>
            <a:r>
              <a:rPr lang="cs-CZ" sz="2800" u="sng" dirty="0" smtClean="0">
                <a:solidFill>
                  <a:schemeClr val="bg1"/>
                </a:solidFill>
              </a:rPr>
              <a:t>Cévní soustava</a:t>
            </a:r>
            <a:r>
              <a:rPr lang="cs-CZ" sz="2800" dirty="0" smtClean="0"/>
              <a:t> – venózní srdce</a:t>
            </a:r>
          </a:p>
          <a:p>
            <a:r>
              <a:rPr lang="cs-CZ" sz="2800" dirty="0" smtClean="0">
                <a:solidFill>
                  <a:srgbClr val="4CE4AD"/>
                </a:solidFill>
              </a:rPr>
              <a:t>7. </a:t>
            </a:r>
            <a:r>
              <a:rPr lang="cs-CZ" sz="2800" u="sng" dirty="0" smtClean="0">
                <a:solidFill>
                  <a:schemeClr val="bg1"/>
                </a:solidFill>
              </a:rPr>
              <a:t>Vylučovací soustava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/>
              <a:t>– </a:t>
            </a:r>
            <a:r>
              <a:rPr lang="cs-CZ" sz="2800" dirty="0" err="1" smtClean="0"/>
              <a:t>metanefridie</a:t>
            </a:r>
            <a:r>
              <a:rPr lang="cs-CZ" sz="2800" dirty="0" smtClean="0"/>
              <a:t>, vylučují amoniak</a:t>
            </a:r>
          </a:p>
          <a:p>
            <a:r>
              <a:rPr lang="cs-CZ" sz="2800" dirty="0" smtClean="0">
                <a:solidFill>
                  <a:srgbClr val="4CE4AD"/>
                </a:solidFill>
              </a:rPr>
              <a:t>8. </a:t>
            </a:r>
            <a:r>
              <a:rPr lang="cs-CZ" sz="2800" u="sng" dirty="0" smtClean="0">
                <a:solidFill>
                  <a:schemeClr val="bg1"/>
                </a:solidFill>
              </a:rPr>
              <a:t>Nervová soustava</a:t>
            </a:r>
            <a:r>
              <a:rPr lang="cs-CZ" sz="2800" dirty="0" smtClean="0"/>
              <a:t> – dominantní střední mozek, mícha je 			      větší než mozek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9. </a:t>
            </a:r>
            <a:r>
              <a:rPr lang="cs-CZ" sz="2800" u="sng" dirty="0" smtClean="0">
                <a:solidFill>
                  <a:schemeClr val="bg1"/>
                </a:solidFill>
              </a:rPr>
              <a:t>Smyslová soustava</a:t>
            </a:r>
            <a:r>
              <a:rPr lang="cs-CZ" sz="2800" dirty="0" smtClean="0">
                <a:solidFill>
                  <a:schemeClr val="bg1"/>
                </a:solidFill>
              </a:rPr>
              <a:t>	</a:t>
            </a:r>
            <a:r>
              <a:rPr lang="cs-CZ" sz="2800" dirty="0" smtClean="0"/>
              <a:t>– zrak (zaostřen na blízko) AKOMODACE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	</a:t>
            </a:r>
            <a:r>
              <a:rPr lang="cs-CZ" sz="2800" dirty="0" smtClean="0"/>
              <a:t>– čich (slepé nozdry)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/>
              <a:t>	– proudový orgán (postranní čára)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	</a:t>
            </a:r>
            <a:r>
              <a:rPr lang="cs-CZ" sz="2800" dirty="0" smtClean="0"/>
              <a:t>– hmat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/>
              <a:t>	– chuť </a:t>
            </a:r>
          </a:p>
          <a:p>
            <a:pPr>
              <a:tabLst>
                <a:tab pos="3043238" algn="l"/>
              </a:tabLst>
            </a:pPr>
            <a:r>
              <a:rPr lang="cs-CZ" sz="2800" dirty="0" smtClean="0"/>
              <a:t>	– sluch (</a:t>
            </a:r>
            <a:r>
              <a:rPr lang="cs-CZ" sz="2800" dirty="0" err="1" smtClean="0"/>
              <a:t>statoakustický</a:t>
            </a:r>
            <a:r>
              <a:rPr lang="cs-CZ" sz="2800" dirty="0" smtClean="0"/>
              <a:t> </a:t>
            </a:r>
            <a:r>
              <a:rPr lang="cs-CZ" sz="2800" dirty="0" err="1" smtClean="0"/>
              <a:t>osrgán</a:t>
            </a:r>
            <a:r>
              <a:rPr lang="cs-CZ" sz="2800" dirty="0" smtClean="0"/>
              <a:t>)  </a:t>
            </a:r>
            <a:r>
              <a:rPr lang="cs-CZ" sz="2800" dirty="0" smtClean="0">
                <a:solidFill>
                  <a:srgbClr val="4CE4AD"/>
                </a:solidFill>
              </a:rPr>
              <a:t>		    </a:t>
            </a:r>
          </a:p>
        </p:txBody>
      </p:sp>
      <p:pic>
        <p:nvPicPr>
          <p:cNvPr id="4098" name="Picture 2" descr="C:\Documents and Settings\Uzivatel\Dokumenty\Downloads\hrouzek_kessleru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44001" cy="461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785818"/>
            <a:ext cx="8786874" cy="6143644"/>
          </a:xfrm>
        </p:spPr>
        <p:txBody>
          <a:bodyPr>
            <a:normAutofit/>
          </a:bodyPr>
          <a:lstStyle/>
          <a:p>
            <a:pPr>
              <a:tabLst>
                <a:tab pos="3944938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10. </a:t>
            </a:r>
            <a:r>
              <a:rPr lang="cs-CZ" sz="2800" u="sng" dirty="0" smtClean="0">
                <a:solidFill>
                  <a:schemeClr val="bg1"/>
                </a:solidFill>
              </a:rPr>
              <a:t>Rozmnožovací soustava</a:t>
            </a:r>
            <a:r>
              <a:rPr lang="cs-CZ" sz="2800" dirty="0" smtClean="0">
                <a:solidFill>
                  <a:schemeClr val="bg1"/>
                </a:solidFill>
              </a:rPr>
              <a:t>	</a:t>
            </a:r>
            <a:r>
              <a:rPr lang="cs-CZ" sz="2800" dirty="0" smtClean="0"/>
              <a:t>– </a:t>
            </a:r>
            <a:r>
              <a:rPr lang="cs-CZ" sz="2800" dirty="0" err="1" smtClean="0"/>
              <a:t>gonochoristé</a:t>
            </a:r>
            <a:endParaRPr lang="cs-CZ" sz="2800" dirty="0" smtClean="0"/>
          </a:p>
          <a:p>
            <a:pPr>
              <a:tabLst>
                <a:tab pos="3944938" algn="l"/>
              </a:tabLst>
            </a:pPr>
            <a:r>
              <a:rPr lang="cs-CZ" sz="2800" dirty="0" smtClean="0"/>
              <a:t>	– párové pohlavní orgány</a:t>
            </a:r>
          </a:p>
          <a:p>
            <a:pPr>
              <a:tabLst>
                <a:tab pos="3944938" algn="l"/>
              </a:tabLst>
            </a:pPr>
            <a:r>
              <a:rPr lang="cs-CZ" sz="2800" dirty="0" smtClean="0"/>
              <a:t>	– vnější oplození</a:t>
            </a:r>
          </a:p>
          <a:p>
            <a:pPr>
              <a:tabLst>
                <a:tab pos="3944938" algn="l"/>
              </a:tabLst>
            </a:pPr>
            <a:r>
              <a:rPr lang="cs-CZ" sz="2800" dirty="0" smtClean="0"/>
              <a:t>	– jikry a mlíčí</a:t>
            </a:r>
          </a:p>
          <a:p>
            <a:pPr>
              <a:tabLst>
                <a:tab pos="3944938" algn="l"/>
              </a:tabLst>
            </a:pPr>
            <a:r>
              <a:rPr lang="cs-CZ" sz="2800" dirty="0" smtClean="0"/>
              <a:t>	– plůdek, potěr</a:t>
            </a:r>
          </a:p>
          <a:p>
            <a:pPr>
              <a:tabLst>
                <a:tab pos="3944938" algn="l"/>
                <a:tab pos="5118100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11. </a:t>
            </a:r>
            <a:r>
              <a:rPr lang="cs-CZ" sz="2800" u="sng" dirty="0" smtClean="0">
                <a:solidFill>
                  <a:schemeClr val="bg1"/>
                </a:solidFill>
              </a:rPr>
              <a:t>Biotopy (dle vodního prostředí</a:t>
            </a:r>
            <a:r>
              <a:rPr lang="cs-CZ" sz="2800" dirty="0" smtClean="0">
                <a:solidFill>
                  <a:schemeClr val="bg1"/>
                </a:solidFill>
              </a:rPr>
              <a:t>)	</a:t>
            </a:r>
            <a:r>
              <a:rPr lang="cs-CZ" sz="2800" dirty="0" smtClean="0"/>
              <a:t>– sladkovodní</a:t>
            </a:r>
          </a:p>
          <a:p>
            <a:pPr>
              <a:tabLst>
                <a:tab pos="3944938" algn="l"/>
                <a:tab pos="5118100" algn="l"/>
              </a:tabLst>
            </a:pPr>
            <a:r>
              <a:rPr lang="cs-CZ" sz="2800" dirty="0" smtClean="0">
                <a:solidFill>
                  <a:srgbClr val="4CE4AD"/>
                </a:solidFill>
              </a:rPr>
              <a:t>		</a:t>
            </a:r>
            <a:r>
              <a:rPr lang="cs-CZ" sz="2800" dirty="0" smtClean="0"/>
              <a:t>– mořské</a:t>
            </a:r>
          </a:p>
          <a:p>
            <a:pPr>
              <a:tabLst>
                <a:tab pos="3944938" algn="l"/>
                <a:tab pos="5118100" algn="l"/>
              </a:tabLst>
            </a:pPr>
            <a:r>
              <a:rPr lang="cs-CZ" sz="2800" dirty="0" smtClean="0"/>
              <a:t>		– tažné (anadromní, 			   katadromní)</a:t>
            </a:r>
          </a:p>
          <a:p>
            <a:pPr>
              <a:tabLst>
                <a:tab pos="3944938" algn="l"/>
                <a:tab pos="5118100" algn="l"/>
              </a:tabLst>
            </a:pPr>
            <a:r>
              <a:rPr lang="cs-CZ" sz="2800" dirty="0" smtClean="0"/>
              <a:t>		– </a:t>
            </a:r>
            <a:r>
              <a:rPr lang="cs-CZ" sz="2800" dirty="0" err="1" smtClean="0"/>
              <a:t>polotažné</a:t>
            </a:r>
            <a:r>
              <a:rPr lang="cs-CZ" sz="2800" dirty="0" smtClean="0"/>
              <a:t> </a:t>
            </a:r>
            <a:endParaRPr lang="cs-CZ" sz="2800" dirty="0" smtClean="0">
              <a:solidFill>
                <a:srgbClr val="4CE4AD"/>
              </a:solidFill>
            </a:endParaRPr>
          </a:p>
          <a:p>
            <a:pPr>
              <a:tabLst>
                <a:tab pos="3944938" algn="l"/>
              </a:tabLst>
            </a:pPr>
            <a:r>
              <a:rPr lang="cs-CZ" sz="2800" dirty="0" smtClean="0"/>
              <a:t>	</a:t>
            </a:r>
          </a:p>
          <a:p>
            <a:endParaRPr lang="cs-CZ" sz="2800" dirty="0">
              <a:solidFill>
                <a:srgbClr val="4CE4AD"/>
              </a:solidFill>
            </a:endParaRPr>
          </a:p>
        </p:txBody>
      </p:sp>
      <p:pic>
        <p:nvPicPr>
          <p:cNvPr id="1026" name="Picture 2" descr="C:\Documents and Settings\Uzivatel\Dokumenty\Downloads\jik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04"/>
            <a:ext cx="7572428" cy="628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642942"/>
          </a:xfrm>
        </p:spPr>
        <p:txBody>
          <a:bodyPr/>
          <a:lstStyle/>
          <a:p>
            <a:r>
              <a:rPr lang="cs-CZ" sz="4800" dirty="0" smtClean="0">
                <a:solidFill>
                  <a:srgbClr val="4CE4AD"/>
                </a:solidFill>
              </a:rPr>
              <a:t>Systém: </a:t>
            </a:r>
            <a:endParaRPr lang="cs-CZ" sz="4800" dirty="0">
              <a:solidFill>
                <a:srgbClr val="4CE4AD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786842" cy="52149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3000" dirty="0" smtClean="0"/>
              <a:t>podtřída: Paprskoploutvé ryby</a:t>
            </a:r>
          </a:p>
          <a:p>
            <a:pPr lvl="1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nadřád: Chrupavčití</a:t>
            </a:r>
          </a:p>
          <a:p>
            <a:pPr lvl="2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řád: Jeseteři </a:t>
            </a:r>
          </a:p>
          <a:p>
            <a:pPr lvl="1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nadřád: Kostnatí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čeleď: Lososovití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čeleď: Štikovití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čeleď: Kaprovití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čeleď: Okounovití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čeleď: Platýsovití</a:t>
            </a:r>
          </a:p>
          <a:p>
            <a:pPr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podtřída: </a:t>
            </a:r>
            <a:r>
              <a:rPr lang="cs-CZ" sz="3000" dirty="0" err="1" smtClean="0"/>
              <a:t>Nozdratí</a:t>
            </a:r>
            <a:endParaRPr lang="cs-CZ" sz="3000" dirty="0" smtClean="0"/>
          </a:p>
          <a:p>
            <a:pPr lvl="1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nadřád: Lalokoploutví</a:t>
            </a:r>
          </a:p>
          <a:p>
            <a:pPr lvl="1">
              <a:buClr>
                <a:srgbClr val="4CE4AD"/>
              </a:buClr>
              <a:buFont typeface="Wingdings" pitchFamily="2" charset="2"/>
              <a:buChar char="Ø"/>
            </a:pPr>
            <a:r>
              <a:rPr lang="cs-CZ" sz="3000" dirty="0" smtClean="0"/>
              <a:t>nadřád: Dvojdyšní</a:t>
            </a:r>
          </a:p>
          <a:p>
            <a:pPr lvl="3">
              <a:buClr>
                <a:srgbClr val="4CE4AD"/>
              </a:buClr>
              <a:buFont typeface="Wingdings" pitchFamily="2" charset="2"/>
              <a:buChar char="Ø"/>
            </a:pPr>
            <a:endParaRPr lang="cs-CZ" sz="2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607514"/>
          </a:xfrm>
        </p:spPr>
        <p:txBody>
          <a:bodyPr/>
          <a:lstStyle/>
          <a:p>
            <a:r>
              <a:rPr lang="cs-CZ" sz="4400" dirty="0" smtClean="0"/>
              <a:t>Řád:</a:t>
            </a:r>
            <a:r>
              <a:rPr lang="cs-CZ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Jeseteři	        </a:t>
            </a:r>
            <a:r>
              <a:rPr lang="cs-CZ" sz="4800" dirty="0" smtClean="0">
                <a:solidFill>
                  <a:srgbClr val="FF0000"/>
                </a:solidFill>
                <a:effectLst/>
              </a:rPr>
              <a:t>Jeseter velký</a:t>
            </a:r>
            <a:endParaRPr lang="cs-CZ" sz="4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7" name="Picture 3" descr="C:\Documents and Settings\Uzivatel\Dokumenty\Downloads\Shipza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13295"/>
            <a:ext cx="8072494" cy="544470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750390"/>
          </a:xfrm>
        </p:spPr>
        <p:txBody>
          <a:bodyPr/>
          <a:lstStyle/>
          <a:p>
            <a:r>
              <a:rPr lang="cs-CZ" sz="4400" dirty="0" smtClean="0"/>
              <a:t>Čeleď: </a:t>
            </a:r>
            <a:r>
              <a:rPr lang="cs-CZ" sz="4400" b="0" dirty="0" smtClean="0">
                <a:solidFill>
                  <a:schemeClr val="tx1"/>
                </a:solidFill>
              </a:rPr>
              <a:t>Lososovití	</a:t>
            </a:r>
            <a:r>
              <a:rPr lang="cs-CZ" sz="4400" dirty="0" smtClean="0">
                <a:solidFill>
                  <a:schemeClr val="tx1"/>
                </a:solidFill>
              </a:rPr>
              <a:t>      </a:t>
            </a:r>
            <a:r>
              <a:rPr lang="cs-CZ" sz="4400" dirty="0" smtClean="0">
                <a:solidFill>
                  <a:srgbClr val="FF0000"/>
                </a:solidFill>
                <a:effectLst/>
              </a:rPr>
              <a:t>Losos obecný</a:t>
            </a:r>
            <a:endParaRPr lang="cs-CZ" sz="4400" dirty="0"/>
          </a:p>
        </p:txBody>
      </p:sp>
      <p:pic>
        <p:nvPicPr>
          <p:cNvPr id="2050" name="Picture 2" descr="C:\Documents and Settings\Uzivatel\Dokumenty\Downloads\608625_losos-kame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54371"/>
            <a:ext cx="8072494" cy="54036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570</Words>
  <Application>Microsoft Office PowerPoint</Application>
  <PresentationFormat>Předvádění na obrazovce (4:3)</PresentationFormat>
  <Paragraphs>203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Tok</vt:lpstr>
      <vt:lpstr>RYBY     (Osteichthyes) </vt:lpstr>
      <vt:lpstr>Charakteristika: </vt:lpstr>
      <vt:lpstr>2. Kosterní soustava - kosti převládají nad chrupavkami  </vt:lpstr>
      <vt:lpstr>Snímek 4</vt:lpstr>
      <vt:lpstr>Snímek 5</vt:lpstr>
      <vt:lpstr>Snímek 6</vt:lpstr>
      <vt:lpstr>Systém: </vt:lpstr>
      <vt:lpstr>Řád: Jeseteři         Jeseter velký</vt:lpstr>
      <vt:lpstr>Čeleď: Lososovití       Losos obecný</vt:lpstr>
      <vt:lpstr>Čeleď: Lososovití    Pstruh obecný   </vt:lpstr>
      <vt:lpstr>Čeleď: Štikovití        Štika obecná </vt:lpstr>
      <vt:lpstr>Čeleď: Kaprovití          Plotice obecná</vt:lpstr>
      <vt:lpstr>Čeleď: Kaprovití  Parma obecná   </vt:lpstr>
      <vt:lpstr>Čeleď: Kaprovití           Cejn velký</vt:lpstr>
      <vt:lpstr>Čeleď: Kaprovití      Kapr obecný</vt:lpstr>
      <vt:lpstr>Čeleď: Okounovití  Okoun říční</vt:lpstr>
      <vt:lpstr>Čeleď Okounovití      Candát obecný</vt:lpstr>
      <vt:lpstr>Čeleď: Platýsovití          Platýs malý </vt:lpstr>
      <vt:lpstr>Nadřád: Lalokoploutví             Latimérie podivná   </vt:lpstr>
      <vt:lpstr>Čeleď: Dvojdyšní Bahník australský</vt:lpstr>
      <vt:lpstr>Jedovaté ryby:      Čtverzubec fugu</vt:lpstr>
      <vt:lpstr>Jedovaté ryby:   Perutýn ohnivý</vt:lpstr>
      <vt:lpstr>Jedovaté ryby:   Odranec pravý</vt:lpstr>
      <vt:lpstr>Zdroje:</vt:lpstr>
      <vt:lpstr>OBOJŽIVELNÍCI (Amphibia)</vt:lpstr>
      <vt:lpstr>  Charkteristika:</vt:lpstr>
      <vt:lpstr> 2. Povrch – tenká, prokrvená kůže </vt:lpstr>
      <vt:lpstr>4. Trávicí soustava – ústní dutina (zuby, jazyk)</vt:lpstr>
      <vt:lpstr>Snímek 29</vt:lpstr>
      <vt:lpstr>Systém: </vt:lpstr>
      <vt:lpstr>Řád: Mloci         Mlok černý </vt:lpstr>
      <vt:lpstr>Řád: Mloci        Čolek horský</vt:lpstr>
      <vt:lpstr>Řád: Mloci   Axolotl mexický   </vt:lpstr>
      <vt:lpstr>Řád: Červoři          Červor vodní  </vt:lpstr>
      <vt:lpstr>Řád: Žáby       Skokan hnědý</vt:lpstr>
      <vt:lpstr>Řád: Žáby       Skokan ostronosý</vt:lpstr>
      <vt:lpstr>Řád: Žáby          Skokan zelený   </vt:lpstr>
      <vt:lpstr>Řád: Žáby   Rosnička zelená   </vt:lpstr>
      <vt:lpstr>Řád: Žáby       Létavka šironohá   </vt:lpstr>
      <vt:lpstr>Jedovatí:     Mlok skvrnitý</vt:lpstr>
      <vt:lpstr>Jedovatí:      Kuňka žlutobřichá</vt:lpstr>
      <vt:lpstr>Jedovatí:   Ropucha obecná</vt:lpstr>
      <vt:lpstr>Jedovatí:     Pralesnička batikovaná</vt:lpstr>
      <vt:lpstr>Jedovatí:     Pralesnička azurová</vt:lpstr>
      <vt:lpstr>Jedovatí:      Pralesnička strašná</vt:lpstr>
      <vt:lpstr>Zdroje: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     (Osteichthyes) </dc:title>
  <dc:creator>Marťanka</dc:creator>
  <cp:lastModifiedBy>Marťanka</cp:lastModifiedBy>
  <cp:revision>70</cp:revision>
  <dcterms:created xsi:type="dcterms:W3CDTF">2010-11-30T12:02:18Z</dcterms:created>
  <dcterms:modified xsi:type="dcterms:W3CDTF">2010-12-01T14:37:18Z</dcterms:modified>
</cp:coreProperties>
</file>