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1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625407A-64C5-462F-9D6F-2F4DE57CE3B1}" type="datetimeFigureOut">
              <a:rPr lang="cs-CZ"/>
              <a:pPr>
                <a:defRPr/>
              </a:pPr>
              <a:t>16.10.2010</a:t>
            </a:fld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5C499B6-BB52-423A-9E19-66602B8A83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6D4BF-6785-409D-B306-8C0B5FA2B523}" type="datetimeFigureOut">
              <a:rPr lang="cs-CZ"/>
              <a:pPr>
                <a:defRPr/>
              </a:pPr>
              <a:t>16.10.2010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50314-C7FF-44FF-8923-2193B064D5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D1085-27F5-40F1-BD03-48CF035ED62D}" type="datetimeFigureOut">
              <a:rPr lang="cs-CZ"/>
              <a:pPr>
                <a:defRPr/>
              </a:pPr>
              <a:t>16.10.2010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DD8B7-A9AE-4F4E-9E32-A0DD36D004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D20B3-FB0A-41D9-AFC6-7B6663A2D55E}" type="datetimeFigureOut">
              <a:rPr lang="cs-CZ"/>
              <a:pPr>
                <a:defRPr/>
              </a:pPr>
              <a:t>16.10.2010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6436D-9210-4519-AD7E-7B479A45AD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vojitá šipka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EF313E-5476-446A-84C7-CAA4F2F76525}" type="datetimeFigureOut">
              <a:rPr lang="cs-CZ"/>
              <a:pPr>
                <a:defRPr/>
              </a:pPr>
              <a:t>16.10.2010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8FDEBA-5F00-49C7-B7D4-DF7ED3191F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A6373A-EF98-48F6-B13C-D904C80CBCEC}" type="datetimeFigureOut">
              <a:rPr lang="cs-CZ"/>
              <a:pPr>
                <a:defRPr/>
              </a:pPr>
              <a:t>16.10.2010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0E3B45D-0EF5-4E13-9F38-F81F1B71FF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7A1EDC-96EA-4B0A-80FD-B40A2BD4F6AE}" type="datetimeFigureOut">
              <a:rPr lang="cs-CZ"/>
              <a:pPr>
                <a:defRPr/>
              </a:pPr>
              <a:t>16.10.2010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C51608A-D1C5-43B3-91CD-CE62EEEB2C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59AC36C-34CA-4552-BD1A-96898DA44436}" type="datetimeFigureOut">
              <a:rPr lang="cs-CZ"/>
              <a:pPr>
                <a:defRPr/>
              </a:pPr>
              <a:t>16.10.2010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4DBB7B5-BD25-46D3-A4F0-9520DBEA9E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E5DCA-1D06-43E8-8FB5-87A2EA872E6A}" type="datetimeFigureOut">
              <a:rPr lang="cs-CZ"/>
              <a:pPr>
                <a:defRPr/>
              </a:pPr>
              <a:t>16.10.2010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0D8B0-4421-47C9-BE8A-8994CD6062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EA4BC7-1861-4CBC-96EC-1C01117675F5}" type="datetimeFigureOut">
              <a:rPr lang="cs-CZ"/>
              <a:pPr>
                <a:defRPr/>
              </a:pPr>
              <a:t>16.10.2010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1CB604-1F5B-4785-994E-2E01DA5989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Volný tvar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vojitá šipka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CD1DD03-1086-4975-B92E-D2F0AD701591}" type="datetimeFigureOut">
              <a:rPr lang="cs-CZ"/>
              <a:pPr>
                <a:defRPr/>
              </a:pPr>
              <a:t>16.10.2010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A8B103F-5ED6-4DAF-ACB8-B9D5AF4BFD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1C27565-9F98-4019-9BFC-52FD793F1BCC}" type="datetimeFigureOut">
              <a:rPr lang="cs-CZ"/>
              <a:pPr>
                <a:defRPr/>
              </a:pPr>
              <a:t>16.10.2010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51BD5D1-E13A-472E-92F7-908C4BA23E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5" r:id="rId3"/>
    <p:sldLayoutId id="2147483686" r:id="rId4"/>
    <p:sldLayoutId id="2147483687" r:id="rId5"/>
    <p:sldLayoutId id="2147483688" r:id="rId6"/>
    <p:sldLayoutId id="2147483681" r:id="rId7"/>
    <p:sldLayoutId id="2147483689" r:id="rId8"/>
    <p:sldLayoutId id="2147483690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irodnizdravi.cz/" TargetMode="External"/><Relationship Id="rId2" Type="http://schemas.openxmlformats.org/officeDocument/2006/relationships/hyperlink" Target="http://www.doktorka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zu.cz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340768"/>
            <a:ext cx="7772400" cy="182976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Zásady k pitnému režimu</a:t>
            </a:r>
            <a:endParaRPr lang="cs-CZ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900113" y="4292600"/>
            <a:ext cx="7772400" cy="1200150"/>
          </a:xfrm>
        </p:spPr>
        <p:txBody>
          <a:bodyPr/>
          <a:lstStyle/>
          <a:p>
            <a:pPr marR="0" eaLnBrk="1" hangingPunct="1"/>
            <a:r>
              <a:rPr lang="cs-CZ" sz="2400" smtClean="0"/>
              <a:t>Eva Milich Kastnerová (344629)</a:t>
            </a:r>
          </a:p>
          <a:p>
            <a:pPr marR="0" eaLnBrk="1" hangingPunct="1"/>
            <a:r>
              <a:rPr lang="cs-CZ" sz="2400" smtClean="0"/>
              <a:t>Lucie Pekárková(252910)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Potřeba tekutin je přísně </a:t>
            </a:r>
            <a:r>
              <a:rPr lang="cs-CZ" b="1" smtClean="0"/>
              <a:t>individuální záležitost</a:t>
            </a:r>
            <a:r>
              <a:rPr lang="cs-CZ" smtClean="0"/>
              <a:t>, která záleží na mnoha vnějších i vnitřních faktorech – např. na tělesné hmotnosti, věku a pohlaví, složení a množství stravy (obsah vody, soli, bílkovin a kalorií), tělesné aktivitě, teplotě a vlhkosti prostředí včetně proudění vzduchu, druhu oblečení a teplotě těla, aktuálním zdravotním stavu, zavodnění organismu atd.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Kolik pít?</a:t>
            </a:r>
            <a:endParaRPr lang="cs-CZ" dirty="0"/>
          </a:p>
        </p:txBody>
      </p:sp>
      <p:pic>
        <p:nvPicPr>
          <p:cNvPr id="22531" name="Picture 8" descr="MP900422193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8625" y="4868863"/>
            <a:ext cx="2447925" cy="15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b="1" dirty="0" smtClean="0"/>
              <a:t>Každý si musí nalézt (resp. stále nalézat) své optimální množství tekutin!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Na potřebu pít nás může upozornit žízeň,ale je dobré vědět, že žízeň není časnou známkou potřeby vody, protože se objevuje až v okamžiku 1-2% dehydratace.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Pokud chceme orientačně zjistit, zda přijímáme dostatečné množství tekutin, stačí běžně sledovat, jaké množství a zbarvení moči z našeho těla odchází. Pokud má moč tmavou barvu, je to jedna ze známek nedostatečného zásobené tekutinami.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Kolik pít?</a:t>
            </a:r>
            <a:endParaRPr lang="cs-CZ" dirty="0"/>
          </a:p>
        </p:txBody>
      </p:sp>
      <p:pic>
        <p:nvPicPr>
          <p:cNvPr id="23555" name="Picture 4" descr="MP900409156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625" y="5300663"/>
            <a:ext cx="12827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Hanreich, Ingeborg: Jídlo a pití malých dětí; nakladatelství Grada 2000; ISBN 80-247-0100-6</a:t>
            </a:r>
          </a:p>
          <a:p>
            <a:pPr eaLnBrk="1" hangingPunct="1"/>
            <a:r>
              <a:rPr lang="cs-CZ" smtClean="0">
                <a:hlinkClick r:id="rId2"/>
              </a:rPr>
              <a:t>www.doktorka.cz</a:t>
            </a:r>
            <a:endParaRPr lang="cs-CZ" smtClean="0"/>
          </a:p>
          <a:p>
            <a:pPr eaLnBrk="1" hangingPunct="1"/>
            <a:r>
              <a:rPr lang="cs-CZ" smtClean="0">
                <a:hlinkClick r:id="rId3"/>
              </a:rPr>
              <a:t>www.prirodnizdravi.cz</a:t>
            </a:r>
            <a:endParaRPr lang="cs-CZ" smtClean="0"/>
          </a:p>
          <a:p>
            <a:pPr eaLnBrk="1" hangingPunct="1"/>
            <a:r>
              <a:rPr lang="cs-CZ" smtClean="0">
                <a:hlinkClick r:id="rId4"/>
              </a:rPr>
              <a:t>www.szu.cz</a:t>
            </a:r>
            <a:endParaRPr lang="cs-CZ" smtClean="0"/>
          </a:p>
          <a:p>
            <a:pPr eaLnBrk="1" hangingPunct="1">
              <a:buFont typeface="Wingdings 3" pitchFamily="18" charset="2"/>
              <a:buNone/>
            </a:pPr>
            <a:endParaRPr lang="cs-CZ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Použitá literatura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Děkujeme za pozornost.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ástupný symbol pro obsah 2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525962"/>
          </a:xfrm>
        </p:spPr>
        <p:txBody>
          <a:bodyPr/>
          <a:lstStyle/>
          <a:p>
            <a:pPr eaLnBrk="1" hangingPunct="1"/>
            <a:r>
              <a:rPr lang="cs-CZ" smtClean="0"/>
              <a:t>Základní informaci</a:t>
            </a:r>
          </a:p>
          <a:p>
            <a:pPr eaLnBrk="1" hangingPunct="1"/>
            <a:r>
              <a:rPr lang="cs-CZ" smtClean="0"/>
              <a:t>Co pít?</a:t>
            </a:r>
          </a:p>
          <a:p>
            <a:pPr eaLnBrk="1" hangingPunct="1"/>
            <a:r>
              <a:rPr lang="cs-CZ" smtClean="0"/>
              <a:t>Kolik pít?</a:t>
            </a:r>
          </a:p>
        </p:txBody>
      </p:sp>
      <p:sp>
        <p:nvSpPr>
          <p:cNvPr id="14338" name="Text Box 8"/>
          <p:cNvSpPr txBox="1">
            <a:spLocks noChangeArrowheads="1"/>
          </p:cNvSpPr>
          <p:nvPr/>
        </p:nvSpPr>
        <p:spPr bwMode="auto">
          <a:xfrm>
            <a:off x="3276600" y="4365625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4339" name="Text Box 12"/>
          <p:cNvSpPr txBox="1">
            <a:spLocks noChangeArrowheads="1"/>
          </p:cNvSpPr>
          <p:nvPr/>
        </p:nvSpPr>
        <p:spPr bwMode="auto">
          <a:xfrm>
            <a:off x="4624388" y="3881438"/>
            <a:ext cx="668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4340" name="Picture 16" descr="MC900300075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0200" y="1052513"/>
            <a:ext cx="1243013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20" descr="MC900410805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8488" y="476250"/>
            <a:ext cx="1512887" cy="279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27" descr="MC900411047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64163" y="2276475"/>
            <a:ext cx="148748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28" descr="MC900290243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27763" y="4005263"/>
            <a:ext cx="1895475" cy="185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31" descr="MC900433885[1]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24075" y="2852738"/>
            <a:ext cx="1512888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32" descr="MC900413274[1]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419475" y="3933825"/>
            <a:ext cx="1800225" cy="229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Picture 33" descr="MP900430477[1]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27088" y="4076700"/>
            <a:ext cx="1009650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Člověk denně v průměru </a:t>
            </a:r>
            <a:r>
              <a:rPr lang="cs-CZ" b="1" dirty="0" smtClean="0"/>
              <a:t>vyloučí asi 2,5 litru vody močí, stolicí, dýcháním </a:t>
            </a:r>
            <a:r>
              <a:rPr lang="cs-CZ" b="1" dirty="0"/>
              <a:t>i</a:t>
            </a:r>
            <a:r>
              <a:rPr lang="cs-CZ" b="1" dirty="0" smtClean="0"/>
              <a:t> kůží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b="1" dirty="0" smtClean="0"/>
              <a:t>Organismus</a:t>
            </a:r>
            <a:r>
              <a:rPr lang="cs-CZ" dirty="0" smtClean="0"/>
              <a:t> však musí mít vyrovnanou vodní bilanci a tak, aby tyto ztráty uhradil, musí vodu přijímat.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b="1" dirty="0" smtClean="0"/>
              <a:t>Dostatek tekutin</a:t>
            </a:r>
            <a:r>
              <a:rPr lang="cs-CZ" dirty="0" smtClean="0"/>
              <a:t> zajišťuje nejen látkovou výměnu a dobrou funkci ledvin čili vylučování škodlivých látek, které v těle vznikají.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Naopak </a:t>
            </a:r>
            <a:r>
              <a:rPr lang="cs-CZ" b="1" dirty="0" smtClean="0"/>
              <a:t>nedostatek vody v organismu </a:t>
            </a:r>
            <a:r>
              <a:rPr lang="cs-CZ" dirty="0" smtClean="0"/>
              <a:t>(tzv. dehydratace) způsobuje problémy akutní i chronické povahy.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Základní informace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sah 2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525962"/>
          </a:xfrm>
        </p:spPr>
        <p:txBody>
          <a:bodyPr/>
          <a:lstStyle/>
          <a:p>
            <a:pPr eaLnBrk="1" hangingPunct="1"/>
            <a:r>
              <a:rPr lang="cs-CZ" b="1" smtClean="0"/>
              <a:t>Akutními příznaky mírné dehydratace </a:t>
            </a:r>
            <a:r>
              <a:rPr lang="cs-CZ" smtClean="0"/>
              <a:t>jsou bolesti hlavy, únava a malátnost, pokles fyzické a duševní výkonnosti včetně poklesu koncentrace.</a:t>
            </a:r>
          </a:p>
          <a:p>
            <a:pPr eaLnBrk="1" hangingPunct="1"/>
            <a:r>
              <a:rPr lang="cs-CZ" smtClean="0"/>
              <a:t>Ztráta tekutin na úrovni 2% tělesné hmotnosti představuje ztrátu  až 20 % výkonu.</a:t>
            </a:r>
          </a:p>
          <a:p>
            <a:pPr eaLnBrk="1" hangingPunct="1"/>
            <a:r>
              <a:rPr lang="cs-CZ" smtClean="0"/>
              <a:t>Při 5% dehydrataci již hrozí přehřátí, oběhové selhání a šok.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DEHYDRATACE</a:t>
            </a:r>
            <a:endParaRPr lang="cs-CZ" dirty="0"/>
          </a:p>
        </p:txBody>
      </p:sp>
      <p:pic>
        <p:nvPicPr>
          <p:cNvPr id="16387" name="Picture 4" descr="MC900434407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2588" y="5013325"/>
            <a:ext cx="15843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600" b="1" smtClean="0"/>
              <a:t>Kojeneckou nebo filtrovanou vodu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b="1" smtClean="0"/>
              <a:t>Stolní a pramenité vody</a:t>
            </a:r>
            <a:endParaRPr lang="cs-CZ" sz="1600" b="1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600" b="1" smtClean="0"/>
              <a:t>Minerální vody s nízkou mineralizací</a:t>
            </a:r>
            <a:endParaRPr lang="cs-CZ" sz="1600" b="1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600" b="1" smtClean="0"/>
              <a:t>Bylinkové čaje a zelený čaj </a:t>
            </a:r>
            <a:r>
              <a:rPr lang="cs-CZ" sz="1600" smtClean="0"/>
              <a:t>(připravené z filtrované nebo kojenecké vody) např: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AutoNum type="arabicPeriod"/>
            </a:pPr>
            <a:r>
              <a:rPr lang="cs-CZ" sz="1400" smtClean="0"/>
              <a:t>Meduňkový čaj s pomerančovou šťávou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AutoNum type="arabicPeriod"/>
            </a:pPr>
            <a:r>
              <a:rPr lang="cs-CZ" sz="1400" smtClean="0"/>
              <a:t>Čaj z lesních plodů s rybízovou šťávou 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AutoNum type="arabicPeriod"/>
            </a:pPr>
            <a:r>
              <a:rPr lang="cs-CZ" sz="1400" smtClean="0"/>
              <a:t>Šípkový čaj s jablečnou šťávou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cs-CZ" sz="1300" smtClean="0"/>
          </a:p>
          <a:p>
            <a:pPr eaLnBrk="1" hangingPunct="1">
              <a:lnSpc>
                <a:spcPct val="80000"/>
              </a:lnSpc>
            </a:pPr>
            <a:r>
              <a:rPr lang="cs-CZ" sz="1600" b="1" smtClean="0"/>
              <a:t>Ovocné šťávy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cs-CZ" sz="1400" smtClean="0"/>
              <a:t>Šťávy však obsahují velké množství cukru. Proto je podávejte vždy vodou, minerálkou a to v minimálním poměru 1:1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b="1" smtClean="0"/>
              <a:t>Zeleninové šťávy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cs-CZ" sz="1400" smtClean="0"/>
              <a:t>Šťávy neobsahují téměř žádný cukr a dodávají tělu mnoho důležitých vitaminů a minerálních látek. Tři typy:</a:t>
            </a:r>
          </a:p>
          <a:p>
            <a:pPr eaLnBrk="1" hangingPunct="1">
              <a:lnSpc>
                <a:spcPct val="80000"/>
              </a:lnSpc>
              <a:buFont typeface="Lucida Sans Unicode" pitchFamily="34" charset="0"/>
              <a:buAutoNum type="arabicPeriod"/>
            </a:pPr>
            <a:r>
              <a:rPr lang="cs-CZ" sz="1400" smtClean="0"/>
              <a:t>Mrkvová šťáva – pomerančová šťáva – minerálka</a:t>
            </a:r>
          </a:p>
          <a:p>
            <a:pPr eaLnBrk="1" hangingPunct="1">
              <a:lnSpc>
                <a:spcPct val="80000"/>
              </a:lnSpc>
              <a:buFont typeface="Lucida Sans Unicode" pitchFamily="34" charset="0"/>
              <a:buAutoNum type="arabicPeriod"/>
            </a:pPr>
            <a:r>
              <a:rPr lang="cs-CZ" sz="1400" smtClean="0"/>
              <a:t>Rajčatová šťáva – citron – voda</a:t>
            </a:r>
          </a:p>
          <a:p>
            <a:pPr eaLnBrk="1" hangingPunct="1">
              <a:lnSpc>
                <a:spcPct val="80000"/>
              </a:lnSpc>
              <a:buFont typeface="Lucida Sans Unicode" pitchFamily="34" charset="0"/>
              <a:buAutoNum type="arabicPeriod"/>
            </a:pPr>
            <a:r>
              <a:rPr lang="cs-CZ" sz="1400" smtClean="0"/>
              <a:t>Rozmixovaná okurka – jogurt – minerálka  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cs-CZ" sz="130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1325" y="2667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Co pít?</a:t>
            </a:r>
            <a:endParaRPr lang="cs-CZ" dirty="0"/>
          </a:p>
        </p:txBody>
      </p:sp>
      <p:pic>
        <p:nvPicPr>
          <p:cNvPr id="17411" name="Picture 4" descr="MC900411047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6463" y="1412875"/>
            <a:ext cx="792162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5" descr="MC900290243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3" y="2492375"/>
            <a:ext cx="8763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6" descr="MC900413274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92725" y="4724400"/>
            <a:ext cx="1081088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b="1" dirty="0" smtClean="0"/>
              <a:t>Minerální vody středně a silně mineralizované </a:t>
            </a:r>
            <a:r>
              <a:rPr lang="cs-CZ" dirty="0" smtClean="0"/>
              <a:t>nejsou vhodné jako základ pitného režimu ani je nelze pít při určitých poruchách zdravotního stavu.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b="1" dirty="0" smtClean="0"/>
              <a:t>Minerální vody </a:t>
            </a:r>
            <a:r>
              <a:rPr lang="cs-CZ" dirty="0" smtClean="0"/>
              <a:t>jsou pro své </a:t>
            </a:r>
            <a:r>
              <a:rPr lang="cs-CZ" b="1" dirty="0" smtClean="0"/>
              <a:t>chuťové vlastnosti </a:t>
            </a:r>
            <a:r>
              <a:rPr lang="cs-CZ" dirty="0" smtClean="0"/>
              <a:t>někdy vyhledávány a oblíbeny, ale trvalá konzumace středně a silně mineralizovaných vod představuje již zvýšené riziko vysokého tlaku, ledvinových, močových a žlučových kamenů, některých kloubních chorob, těhotenských komplikaci nebo poruch fyzického vývoje u dětí.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Omezená konzumace – nápoje podmíněné vhodné</a:t>
            </a:r>
            <a:endParaRPr lang="cs-CZ" dirty="0"/>
          </a:p>
        </p:txBody>
      </p:sp>
      <p:pic>
        <p:nvPicPr>
          <p:cNvPr id="18435" name="Picture 4" descr="MC900411047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476250"/>
            <a:ext cx="1198562" cy="99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sah 2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525962"/>
          </a:xfrm>
        </p:spPr>
        <p:txBody>
          <a:bodyPr/>
          <a:lstStyle/>
          <a:p>
            <a:pPr eaLnBrk="1" hangingPunct="1"/>
            <a:r>
              <a:rPr lang="cs-CZ" b="1" smtClean="0"/>
              <a:t>Vody sycené oxidem uhličitým </a:t>
            </a:r>
            <a:r>
              <a:rPr lang="cs-CZ" smtClean="0"/>
              <a:t>jsou oblíbeným osvěžujícím nápojem, ale jejích zdravotní nevýhody převažují nad výhodami, a proto by neměly být konzumovány pravidelně, ale jen omezeně a výjimečně.</a:t>
            </a:r>
          </a:p>
          <a:p>
            <a:pPr eaLnBrk="1" hangingPunct="1"/>
            <a:r>
              <a:rPr lang="cs-CZ" b="1" smtClean="0"/>
              <a:t>Mléko a kakao </a:t>
            </a:r>
            <a:r>
              <a:rPr lang="cs-CZ" smtClean="0"/>
              <a:t>jsou spíše </a:t>
            </a:r>
            <a:r>
              <a:rPr lang="cs-CZ" b="1" smtClean="0"/>
              <a:t>tekutou výživou než nápojem </a:t>
            </a:r>
            <a:r>
              <a:rPr lang="cs-CZ" smtClean="0"/>
              <a:t>a jejich vypité množství by se nemělo počítat do potřebného denního objemu tekutin.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Omezená konzumace – nápoje podmíněně vhodné</a:t>
            </a:r>
            <a:endParaRPr lang="cs-CZ" dirty="0"/>
          </a:p>
        </p:txBody>
      </p:sp>
      <p:pic>
        <p:nvPicPr>
          <p:cNvPr id="19459" name="Picture 4" descr="MC900411047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052513"/>
            <a:ext cx="911225" cy="85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5" descr="MC900300075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08400" y="5013325"/>
            <a:ext cx="1243013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 nápojům, kterým bychom se neměli vyhýbat nebo je konzumovat jen velmi výjimečně, patří především různé „soft drinky“: </a:t>
            </a:r>
            <a:r>
              <a:rPr lang="cs-CZ" b="1" smtClean="0"/>
              <a:t>limonády, kolové nápoje, ochucené minerální vody, energetické nápoje, nektary </a:t>
            </a:r>
            <a:r>
              <a:rPr lang="cs-CZ" smtClean="0"/>
              <a:t>apod.</a:t>
            </a:r>
          </a:p>
          <a:p>
            <a:pPr eaLnBrk="1" hangingPunct="1"/>
            <a:r>
              <a:rPr lang="cs-CZ" b="1" smtClean="0"/>
              <a:t>Káva (kofein) a alkoholické nápoje </a:t>
            </a:r>
            <a:r>
              <a:rPr lang="cs-CZ" smtClean="0"/>
              <a:t>nejsou součástí pitného režimu, mohou být pouze chuťovým doplňkem stravy.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Nevhodné nápoje</a:t>
            </a:r>
            <a:endParaRPr lang="cs-CZ" dirty="0"/>
          </a:p>
        </p:txBody>
      </p:sp>
      <p:pic>
        <p:nvPicPr>
          <p:cNvPr id="20483" name="Picture 7" descr="MC900434769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525" y="4724400"/>
            <a:ext cx="6477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8" descr="MP900430477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16688" y="4724400"/>
            <a:ext cx="1009650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pro obsah 2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525962"/>
          </a:xfrm>
        </p:spPr>
        <p:txBody>
          <a:bodyPr/>
          <a:lstStyle/>
          <a:p>
            <a:pPr eaLnBrk="1" hangingPunct="1"/>
            <a:r>
              <a:rPr lang="cs-CZ" smtClean="0"/>
              <a:t>V některých reklamních, populárních i odborně se tvářících textech se lze dočíst, že každý by měl denně vypít nejméně </a:t>
            </a:r>
            <a:r>
              <a:rPr lang="cs-CZ" b="1" smtClean="0"/>
              <a:t>2 až 3 </a:t>
            </a:r>
            <a:r>
              <a:rPr lang="cs-CZ" smtClean="0"/>
              <a:t>nebo dokonce </a:t>
            </a:r>
            <a:r>
              <a:rPr lang="cs-CZ" b="1" smtClean="0"/>
              <a:t>3 až 4 litry vody </a:t>
            </a:r>
            <a:r>
              <a:rPr lang="cs-CZ" smtClean="0"/>
              <a:t>(tekutin), což je ale pro většinu populace nesprávné a neadekvátně nadsazené doporučení, které možná platí „ve špičkách“ (extremně horké dny nebo velká fyzická zátěž), ale ne v běžném životě.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Kolik pít?</a:t>
            </a:r>
            <a:endParaRPr lang="cs-CZ" dirty="0"/>
          </a:p>
        </p:txBody>
      </p:sp>
      <p:pic>
        <p:nvPicPr>
          <p:cNvPr id="21507" name="Picture 5" descr="MP900422971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4724400"/>
            <a:ext cx="2220912" cy="198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134</TotalTime>
  <Words>554</Words>
  <Application>Microsoft Office PowerPoint</Application>
  <PresentationFormat>On-screen Show (4:3)</PresentationFormat>
  <Paragraphs>42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Šablona návrhu</vt:lpstr>
      </vt:variant>
      <vt:variant>
        <vt:i4>8</vt:i4>
      </vt:variant>
      <vt:variant>
        <vt:lpstr>Nadpisy snímků</vt:lpstr>
      </vt:variant>
      <vt:variant>
        <vt:i4>13</vt:i4>
      </vt:variant>
    </vt:vector>
  </HeadingPairs>
  <TitlesOfParts>
    <vt:vector size="27" baseType="lpstr">
      <vt:lpstr>Arial</vt:lpstr>
      <vt:lpstr>Lucida Sans Unicode</vt:lpstr>
      <vt:lpstr>Wingdings 3</vt:lpstr>
      <vt:lpstr>Verdana</vt:lpstr>
      <vt:lpstr>Wingdings 2</vt:lpstr>
      <vt:lpstr>Calibri</vt:lpstr>
      <vt:lpstr>Shluk</vt:lpstr>
      <vt:lpstr>Shluk</vt:lpstr>
      <vt:lpstr>Shluk</vt:lpstr>
      <vt:lpstr>Shluk</vt:lpstr>
      <vt:lpstr>Shluk</vt:lpstr>
      <vt:lpstr>Shluk</vt:lpstr>
      <vt:lpstr>Shluk</vt:lpstr>
      <vt:lpstr>Shluk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Zásady k pitnému režimu</dc:title>
  <dc:creator>snowboard</dc:creator>
  <cp:lastModifiedBy>Miloš a Lucka Štefkovi</cp:lastModifiedBy>
  <cp:revision>34</cp:revision>
  <dcterms:created xsi:type="dcterms:W3CDTF">2010-10-14T10:26:47Z</dcterms:created>
  <dcterms:modified xsi:type="dcterms:W3CDTF">2010-10-16T16:47:04Z</dcterms:modified>
</cp:coreProperties>
</file>