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7" r:id="rId4"/>
    <p:sldId id="259" r:id="rId5"/>
    <p:sldId id="260" r:id="rId6"/>
    <p:sldId id="261" r:id="rId7"/>
    <p:sldId id="265" r:id="rId8"/>
    <p:sldId id="266" r:id="rId9"/>
    <p:sldId id="263" r:id="rId10"/>
    <p:sldId id="262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 varScale="1">
        <p:scale>
          <a:sx n="68" d="100"/>
          <a:sy n="68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85B9-C37C-436A-A653-231675817375}" type="datetimeFigureOut">
              <a:rPr lang="cs-CZ" smtClean="0"/>
              <a:pPr/>
              <a:t>26.10.2010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C95E-305F-4063-99A5-8ACCAD9348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85B9-C37C-436A-A653-231675817375}" type="datetimeFigureOut">
              <a:rPr lang="cs-CZ" smtClean="0"/>
              <a:pPr/>
              <a:t>26.10.2010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C95E-305F-4063-99A5-8ACCAD9348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85B9-C37C-436A-A653-231675817375}" type="datetimeFigureOut">
              <a:rPr lang="cs-CZ" smtClean="0"/>
              <a:pPr/>
              <a:t>26.10.2010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C95E-305F-4063-99A5-8ACCAD9348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85B9-C37C-436A-A653-231675817375}" type="datetimeFigureOut">
              <a:rPr lang="cs-CZ" smtClean="0"/>
              <a:pPr/>
              <a:t>26.10.2010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C95E-305F-4063-99A5-8ACCAD9348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85B9-C37C-436A-A653-231675817375}" type="datetimeFigureOut">
              <a:rPr lang="cs-CZ" smtClean="0"/>
              <a:pPr/>
              <a:t>26.10.2010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C95E-305F-4063-99A5-8ACCAD9348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85B9-C37C-436A-A653-231675817375}" type="datetimeFigureOut">
              <a:rPr lang="cs-CZ" smtClean="0"/>
              <a:pPr/>
              <a:t>26.10.2010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C95E-305F-4063-99A5-8ACCAD9348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85B9-C37C-436A-A653-231675817375}" type="datetimeFigureOut">
              <a:rPr lang="cs-CZ" smtClean="0"/>
              <a:pPr/>
              <a:t>26.10.2010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C95E-305F-4063-99A5-8ACCAD9348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85B9-C37C-436A-A653-231675817375}" type="datetimeFigureOut">
              <a:rPr lang="cs-CZ" smtClean="0"/>
              <a:pPr/>
              <a:t>26.10.2010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C95E-305F-4063-99A5-8ACCAD9348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85B9-C37C-436A-A653-231675817375}" type="datetimeFigureOut">
              <a:rPr lang="cs-CZ" smtClean="0"/>
              <a:pPr/>
              <a:t>26.10.2010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C95E-305F-4063-99A5-8ACCAD9348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85B9-C37C-436A-A653-231675817375}" type="datetimeFigureOut">
              <a:rPr lang="cs-CZ" smtClean="0"/>
              <a:pPr/>
              <a:t>26.10.2010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C95E-305F-4063-99A5-8ACCAD9348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85B9-C37C-436A-A653-231675817375}" type="datetimeFigureOut">
              <a:rPr lang="cs-CZ" smtClean="0"/>
              <a:pPr/>
              <a:t>26.10.2010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C95E-305F-4063-99A5-8ACCAD9348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A85B9-C37C-436A-A653-231675817375}" type="datetimeFigureOut">
              <a:rPr lang="cs-CZ" smtClean="0"/>
              <a:pPr/>
              <a:t>26.10.2010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DC95E-305F-4063-99A5-8ACCAD9348A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odarenstvi.cz/clanky/jaka-voda-je-vhodna-pro-kojence-1" TargetMode="External"/><Relationship Id="rId7" Type="http://schemas.openxmlformats.org/officeDocument/2006/relationships/hyperlink" Target="http://www.google.cz/imghp?hl=cs&amp;tab=wi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s.wikipedia.org/wiki/B%C3%ADlina_(%C5%99eka)" TargetMode="External"/><Relationship Id="rId5" Type="http://schemas.openxmlformats.org/officeDocument/2006/relationships/hyperlink" Target="http://aquacentrum-stachy.sweb.cz/kv.htm" TargetMode="External"/><Relationship Id="rId4" Type="http://schemas.openxmlformats.org/officeDocument/2006/relationships/hyperlink" Target="http://vodarenstvi.cz/clanky/pro-nejmensi-vodu-z-vodovodu-nebo-baleno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baby-and-blank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214282" y="285729"/>
            <a:ext cx="8929718" cy="1071569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Bodoni MT Condensed" pitchFamily="18" charset="0"/>
              </a:rPr>
              <a:t>Zvláštní požadavky na vodu pro kojence</a:t>
            </a:r>
            <a:endParaRPr lang="cs-CZ" sz="4000" b="1" dirty="0">
              <a:latin typeface="Bodoni MT Condensed" pitchFamily="18" charset="0"/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0" y="5715016"/>
            <a:ext cx="4357686" cy="1142984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chemeClr val="tx1"/>
                </a:solidFill>
                <a:latin typeface="Bodoni MT Condensed" pitchFamily="18" charset="0"/>
              </a:rPr>
              <a:t>Lenka Žáková,  363102</a:t>
            </a:r>
          </a:p>
          <a:p>
            <a:r>
              <a:rPr lang="cs-CZ" b="1" dirty="0" smtClean="0">
                <a:solidFill>
                  <a:schemeClr val="tx1"/>
                </a:solidFill>
                <a:latin typeface="Bodoni MT Condensed" pitchFamily="18" charset="0"/>
              </a:rPr>
              <a:t>Zuzana </a:t>
            </a:r>
            <a:r>
              <a:rPr lang="cs-CZ" b="1" dirty="0" err="1" smtClean="0">
                <a:solidFill>
                  <a:schemeClr val="tx1"/>
                </a:solidFill>
                <a:latin typeface="Bodoni MT Condensed" pitchFamily="18" charset="0"/>
              </a:rPr>
              <a:t>Podborská</a:t>
            </a:r>
            <a:r>
              <a:rPr lang="cs-CZ" b="1" dirty="0" smtClean="0">
                <a:solidFill>
                  <a:schemeClr val="tx1"/>
                </a:solidFill>
                <a:latin typeface="Bodoni MT Condensed" pitchFamily="18" charset="0"/>
              </a:rPr>
              <a:t>, 350487</a:t>
            </a:r>
          </a:p>
          <a:p>
            <a:endParaRPr lang="cs-CZ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483768" y="2780928"/>
            <a:ext cx="4320480" cy="586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10" b="1" dirty="0" smtClean="0"/>
              <a:t>Děkujeme za pozornost</a:t>
            </a:r>
            <a:endParaRPr lang="cs-CZ" sz="321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979712" y="142852"/>
            <a:ext cx="5544616" cy="49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20" b="1" dirty="0" smtClean="0"/>
              <a:t>Co je vlastně balená kojenecká voda?</a:t>
            </a:r>
            <a:endParaRPr lang="cs-CZ" sz="262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3571876"/>
            <a:ext cx="842493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50" b="1" dirty="0" smtClean="0"/>
              <a:t>Vyhláška č. 275/2004 Sb., o požadavcích na jakost a zdravotní nezávadnost balených vod a způsobu jejich úpravy</a:t>
            </a:r>
            <a:endParaRPr lang="cs-CZ" sz="24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813"/>
            <a:ext cx="9144000" cy="686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763688" y="548680"/>
            <a:ext cx="53285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80" b="1" dirty="0" smtClean="0"/>
              <a:t>Jaká voda je vhodná pro kojence?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971600" y="2204864"/>
            <a:ext cx="6624736" cy="377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460" b="1" dirty="0" smtClean="0"/>
              <a:t>Obsah dusičnanů do 50mg/l</a:t>
            </a:r>
          </a:p>
          <a:p>
            <a:pPr>
              <a:buFont typeface="Wingdings" pitchFamily="2" charset="2"/>
              <a:buChar char="§"/>
            </a:pPr>
            <a:endParaRPr lang="cs-CZ" sz="2460" b="1" dirty="0" smtClean="0"/>
          </a:p>
          <a:p>
            <a:pPr>
              <a:buFont typeface="Wingdings" pitchFamily="2" charset="2"/>
              <a:buChar char="§"/>
            </a:pPr>
            <a:r>
              <a:rPr lang="cs-CZ" sz="2460" b="1" dirty="0" smtClean="0"/>
              <a:t>Obsah vápníku do 100mg/l</a:t>
            </a:r>
          </a:p>
          <a:p>
            <a:pPr>
              <a:buFont typeface="Wingdings" pitchFamily="2" charset="2"/>
              <a:buChar char="§"/>
            </a:pPr>
            <a:endParaRPr lang="cs-CZ" sz="2460" b="1" dirty="0" smtClean="0"/>
          </a:p>
          <a:p>
            <a:pPr>
              <a:buFont typeface="Wingdings" pitchFamily="2" charset="2"/>
              <a:buChar char="§"/>
            </a:pPr>
            <a:r>
              <a:rPr lang="cs-CZ" sz="2460" b="1" dirty="0" smtClean="0"/>
              <a:t>Obsah hořčíku do 50mg/l</a:t>
            </a:r>
          </a:p>
          <a:p>
            <a:pPr>
              <a:buFont typeface="Wingdings" pitchFamily="2" charset="2"/>
              <a:buChar char="§"/>
            </a:pPr>
            <a:endParaRPr lang="cs-CZ" sz="2460" b="1" dirty="0" smtClean="0"/>
          </a:p>
          <a:p>
            <a:pPr>
              <a:buFont typeface="Wingdings" pitchFamily="2" charset="2"/>
              <a:buChar char="§"/>
            </a:pPr>
            <a:r>
              <a:rPr lang="cs-CZ" sz="2460" b="1" dirty="0" smtClean="0"/>
              <a:t>Obsah sodíku do 25mg/l</a:t>
            </a:r>
          </a:p>
          <a:p>
            <a:pPr>
              <a:buFont typeface="Wingdings" pitchFamily="2" charset="2"/>
              <a:buChar char="§"/>
            </a:pPr>
            <a:endParaRPr lang="cs-CZ" sz="2460" b="1" dirty="0" smtClean="0"/>
          </a:p>
          <a:p>
            <a:pPr>
              <a:buFont typeface="Wingdings" pitchFamily="2" charset="2"/>
              <a:buChar char="§"/>
            </a:pPr>
            <a:r>
              <a:rPr lang="cs-CZ" sz="2460" b="1" dirty="0" smtClean="0"/>
              <a:t>Obsah fluoridů do 0,7mg/l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267744" y="285728"/>
            <a:ext cx="460851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50" b="1" dirty="0" smtClean="0">
                <a:solidFill>
                  <a:srgbClr val="FF0000"/>
                </a:solidFill>
              </a:rPr>
              <a:t>Mikrobiologické znečištění</a:t>
            </a:r>
            <a:endParaRPr lang="cs-CZ" sz="2750" b="1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3568" y="2708920"/>
            <a:ext cx="62646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640" b="1" dirty="0" smtClean="0">
                <a:solidFill>
                  <a:srgbClr val="FF0000"/>
                </a:solidFill>
              </a:rPr>
              <a:t>Koliformní bakterie</a:t>
            </a:r>
          </a:p>
          <a:p>
            <a:endParaRPr lang="cs-CZ" sz="264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sz="2640" b="1" dirty="0" smtClean="0">
                <a:solidFill>
                  <a:srgbClr val="FF0000"/>
                </a:solidFill>
              </a:rPr>
              <a:t>Enterokoky</a:t>
            </a:r>
          </a:p>
          <a:p>
            <a:endParaRPr lang="cs-CZ" sz="264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sz="2640" b="1" dirty="0" err="1" smtClean="0">
                <a:solidFill>
                  <a:srgbClr val="FF0000"/>
                </a:solidFill>
              </a:rPr>
              <a:t>Mezofilní</a:t>
            </a:r>
            <a:r>
              <a:rPr lang="cs-CZ" sz="2640" b="1" dirty="0" smtClean="0">
                <a:solidFill>
                  <a:srgbClr val="FF0000"/>
                </a:solidFill>
              </a:rPr>
              <a:t> a </a:t>
            </a:r>
            <a:r>
              <a:rPr lang="cs-CZ" sz="2640" b="1" dirty="0" err="1" smtClean="0">
                <a:solidFill>
                  <a:srgbClr val="FF0000"/>
                </a:solidFill>
              </a:rPr>
              <a:t>psychrofiní</a:t>
            </a:r>
            <a:r>
              <a:rPr lang="cs-CZ" sz="2640" b="1" dirty="0" smtClean="0">
                <a:solidFill>
                  <a:srgbClr val="FF0000"/>
                </a:solidFill>
              </a:rPr>
              <a:t> bakterie</a:t>
            </a:r>
            <a:endParaRPr lang="cs-CZ" sz="264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395536" y="5013176"/>
            <a:ext cx="5760640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20" b="1" dirty="0" smtClean="0"/>
              <a:t>Přírodní zdroj – řeka Bílina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907704" y="476672"/>
            <a:ext cx="547260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b="1" dirty="0" smtClean="0"/>
              <a:t>Jaká voda je pro kojence nejlepší?</a:t>
            </a:r>
            <a:endParaRPr lang="cs-CZ" sz="2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107157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Proč je cena vody pro kojence vyšší než vody pramenité?</a:t>
            </a:r>
            <a:endParaRPr lang="cs-CZ" b="1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normal_miminko_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15535" cy="6858000"/>
          </a:xfrm>
          <a:prstGeom prst="rect">
            <a:avLst/>
          </a:prstGeom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Jaká balená voda je nejlepší?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1357290" y="3071810"/>
            <a:ext cx="8072494" cy="3054353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Dobrá voda (NO2- 0,005 mg/l, NO3- 0,1 mg/l, celkově </a:t>
            </a:r>
            <a:r>
              <a:rPr lang="cs-CZ" sz="2400" dirty="0" smtClean="0">
                <a:solidFill>
                  <a:srgbClr val="FF0000"/>
                </a:solidFill>
              </a:rPr>
              <a:t>       167,76 </a:t>
            </a:r>
            <a:r>
              <a:rPr lang="cs-CZ" sz="2400" dirty="0" smtClean="0">
                <a:solidFill>
                  <a:srgbClr val="FF0000"/>
                </a:solidFill>
              </a:rPr>
              <a:t>mg/l rozpuštěných </a:t>
            </a:r>
            <a:r>
              <a:rPr lang="cs-CZ" sz="2400" dirty="0" smtClean="0">
                <a:solidFill>
                  <a:srgbClr val="FF0000"/>
                </a:solidFill>
              </a:rPr>
              <a:t>látek)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 Horský </a:t>
            </a:r>
            <a:r>
              <a:rPr lang="cs-CZ" sz="2400" dirty="0" smtClean="0">
                <a:solidFill>
                  <a:srgbClr val="FF0000"/>
                </a:solidFill>
              </a:rPr>
              <a:t>pramen (NO2- 0,01 mg/l, NO3- 1,0 mg/l), </a:t>
            </a:r>
            <a:endParaRPr lang="cs-CZ" sz="2400" dirty="0" smtClean="0">
              <a:solidFill>
                <a:srgbClr val="FF0000"/>
              </a:solidFill>
            </a:endParaRPr>
          </a:p>
          <a:p>
            <a:r>
              <a:rPr lang="cs-CZ" sz="2400" dirty="0" err="1" smtClean="0">
                <a:solidFill>
                  <a:srgbClr val="FF0000"/>
                </a:solidFill>
              </a:rPr>
              <a:t>Aquila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(NO2- 0,01 mg/l, NO3- 3,94 mg/l) </a:t>
            </a:r>
            <a:endParaRPr lang="cs-CZ" sz="2400" dirty="0" smtClean="0">
              <a:solidFill>
                <a:srgbClr val="FF0000"/>
              </a:solidFill>
            </a:endParaRPr>
          </a:p>
          <a:p>
            <a:r>
              <a:rPr lang="cs-CZ" sz="2400" dirty="0" err="1" smtClean="0">
                <a:solidFill>
                  <a:srgbClr val="FF0000"/>
                </a:solidFill>
              </a:rPr>
              <a:t>Aqua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bella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(NO2- 0,02 mg/l, NO3- 8,6 mg/l)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w6333634454672993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/>
          </a:bodyPr>
          <a:lstStyle/>
          <a:p>
            <a:r>
              <a:rPr lang="cs-CZ" b="1" dirty="0" smtClean="0"/>
              <a:t>Je nutné vodu převařovat?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072066" y="2643182"/>
            <a:ext cx="3614734" cy="3571899"/>
          </a:xfrm>
        </p:spPr>
        <p:txBody>
          <a:bodyPr>
            <a:normAutofit/>
          </a:bodyPr>
          <a:lstStyle/>
          <a:p>
            <a:r>
              <a:rPr lang="cs-CZ" dirty="0" smtClean="0"/>
              <a:t>Voda balená</a:t>
            </a:r>
          </a:p>
          <a:p>
            <a:endParaRPr lang="cs-CZ" dirty="0" smtClean="0"/>
          </a:p>
          <a:p>
            <a:r>
              <a:rPr lang="cs-CZ" dirty="0" smtClean="0"/>
              <a:t>Voda z kohoutku</a:t>
            </a:r>
          </a:p>
          <a:p>
            <a:endParaRPr lang="cs-CZ" dirty="0" smtClean="0"/>
          </a:p>
          <a:p>
            <a:r>
              <a:rPr lang="cs-CZ" dirty="0" smtClean="0"/>
              <a:t>Voda ze studně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=))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Použitá literatura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071538" y="3357562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 smtClean="0">
                <a:hlinkClick r:id="rId3"/>
              </a:rPr>
              <a:t>http://vodarenstvi.cz/clanky/jaka-voda-je-vhodna-pro-kojence-1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071538" y="3714752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 smtClean="0">
                <a:hlinkClick r:id="rId4"/>
              </a:rPr>
              <a:t>http://vodarenstvi.cz/clanky/pro-nejmensi-vodu-z-vodovodu-nebo-balenou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071538" y="4071942"/>
            <a:ext cx="5688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 smtClean="0">
                <a:hlinkClick r:id="rId5"/>
              </a:rPr>
              <a:t>http://aquacentrum-stachy.sweb.cz/kv.htm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 rot="10800000" flipV="1">
            <a:off x="1071535" y="4501063"/>
            <a:ext cx="6715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 smtClean="0">
                <a:hlinkClick r:id="rId6"/>
              </a:rPr>
              <a:t>http://cs.wikipedia.org/wiki/B%C3%ADlina_%28%C5%99eka%29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071539" y="2857496"/>
            <a:ext cx="56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7"/>
              </a:rPr>
              <a:t>http://www.</a:t>
            </a:r>
            <a:r>
              <a:rPr lang="cs-CZ" dirty="0" err="1" smtClean="0">
                <a:hlinkClick r:id="rId7"/>
              </a:rPr>
              <a:t>google.cz</a:t>
            </a:r>
            <a:r>
              <a:rPr lang="cs-CZ" dirty="0" smtClean="0">
                <a:hlinkClick r:id="rId7"/>
              </a:rPr>
              <a:t>/</a:t>
            </a:r>
            <a:r>
              <a:rPr lang="cs-CZ" dirty="0" err="1" smtClean="0">
                <a:hlinkClick r:id="rId7"/>
              </a:rPr>
              <a:t>imghp</a:t>
            </a:r>
            <a:r>
              <a:rPr lang="cs-CZ" dirty="0" smtClean="0">
                <a:hlinkClick r:id="rId7"/>
              </a:rPr>
              <a:t>?</a:t>
            </a:r>
            <a:r>
              <a:rPr lang="cs-CZ" dirty="0" err="1" smtClean="0">
                <a:hlinkClick r:id="rId7"/>
              </a:rPr>
              <a:t>hl</a:t>
            </a:r>
            <a:r>
              <a:rPr lang="cs-CZ" dirty="0" smtClean="0">
                <a:hlinkClick r:id="rId7"/>
              </a:rPr>
              <a:t>=</a:t>
            </a:r>
            <a:r>
              <a:rPr lang="cs-CZ" dirty="0" err="1" smtClean="0">
                <a:hlinkClick r:id="rId7"/>
              </a:rPr>
              <a:t>cs</a:t>
            </a:r>
            <a:r>
              <a:rPr lang="cs-CZ" dirty="0" smtClean="0">
                <a:hlinkClick r:id="rId7"/>
              </a:rPr>
              <a:t>&amp;</a:t>
            </a:r>
            <a:r>
              <a:rPr lang="cs-CZ" dirty="0" err="1" smtClean="0">
                <a:hlinkClick r:id="rId7"/>
              </a:rPr>
              <a:t>tab</a:t>
            </a:r>
            <a:r>
              <a:rPr lang="cs-CZ" dirty="0" smtClean="0">
                <a:hlinkClick r:id="rId7"/>
              </a:rPr>
              <a:t>=</a:t>
            </a:r>
            <a:r>
              <a:rPr lang="cs-CZ" dirty="0" err="1" smtClean="0">
                <a:hlinkClick r:id="rId7"/>
              </a:rPr>
              <a:t>wi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190</Words>
  <Application>Microsoft Office PowerPoint</Application>
  <PresentationFormat>Předvádění na obrazovce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Zvláštní požadavky na vodu pro kojence</vt:lpstr>
      <vt:lpstr>Snímek 2</vt:lpstr>
      <vt:lpstr>Snímek 3</vt:lpstr>
      <vt:lpstr>Snímek 4</vt:lpstr>
      <vt:lpstr>Snímek 5</vt:lpstr>
      <vt:lpstr>Proč je cena vody pro kojence vyšší než vody pramenité?</vt:lpstr>
      <vt:lpstr>Jaká balená voda je nejlepší?</vt:lpstr>
      <vt:lpstr>Je nutné vodu převařovat?</vt:lpstr>
      <vt:lpstr>Použitá literatura</vt:lpstr>
      <vt:lpstr>Snímek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Acer</dc:creator>
  <cp:lastModifiedBy>pc</cp:lastModifiedBy>
  <cp:revision>20</cp:revision>
  <dcterms:created xsi:type="dcterms:W3CDTF">2010-10-22T16:11:34Z</dcterms:created>
  <dcterms:modified xsi:type="dcterms:W3CDTF">2010-10-26T15:04:56Z</dcterms:modified>
</cp:coreProperties>
</file>