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9" r:id="rId20"/>
    <p:sldId id="276" r:id="rId21"/>
    <p:sldId id="278" r:id="rId22"/>
    <p:sldId id="280" r:id="rId23"/>
    <p:sldId id="281" r:id="rId24"/>
    <p:sldId id="27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CCE1E-3355-4145-ABB9-07E664275CF0}" type="datetimeFigureOut">
              <a:rPr lang="cs-CZ" smtClean="0"/>
              <a:pPr/>
              <a:t>9.11.2010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1EF6-9F53-4E07-B0EB-F24ABEDF33B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 smtClean="0"/>
              <a:t>STOPOVÉ PRVKY VE VODĚ A JEJICH VÝZNAM PRO ZDRAVÍ </a:t>
            </a:r>
            <a:br>
              <a:rPr lang="cs-CZ" sz="4800" b="1" dirty="0" smtClean="0"/>
            </a:br>
            <a:r>
              <a:rPr lang="cs-CZ" sz="4800" b="1" dirty="0" smtClean="0"/>
              <a:t>+</a:t>
            </a:r>
            <a:br>
              <a:rPr lang="cs-CZ" sz="4800" b="1" dirty="0" smtClean="0"/>
            </a:br>
            <a:r>
              <a:rPr lang="cs-CZ" sz="4800" b="1" dirty="0" smtClean="0"/>
              <a:t>ZDRAVOTNÍ NÁSLEDKY KONZUMACE VODY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7772400" cy="2971800"/>
          </a:xfrm>
        </p:spPr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pPr algn="l"/>
            <a:endParaRPr lang="cs-CZ" dirty="0"/>
          </a:p>
          <a:p>
            <a:pPr algn="l"/>
            <a:r>
              <a:rPr lang="cs-CZ" dirty="0" smtClean="0"/>
              <a:t>Vypracovaly : Krejčí Kristýna, Ševčíková Lenka</a:t>
            </a:r>
          </a:p>
          <a:p>
            <a:pPr algn="l"/>
            <a:r>
              <a:rPr lang="cs-CZ" dirty="0" smtClean="0"/>
              <a:t>Pro předmět : Člověk a prostředí</a:t>
            </a:r>
          </a:p>
          <a:p>
            <a:pPr algn="l"/>
            <a:r>
              <a:rPr lang="cs-CZ" dirty="0" smtClean="0"/>
              <a:t>Datum : 10.11. 2010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6. JÓD   (I)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účast na tvorbě hormonů štítné žlázy – </a:t>
            </a:r>
            <a:r>
              <a:rPr lang="cs-CZ" sz="3600" dirty="0" err="1" smtClean="0"/>
              <a:t>trijodtyroninu</a:t>
            </a:r>
            <a:r>
              <a:rPr lang="cs-CZ" sz="3600" dirty="0" smtClean="0"/>
              <a:t> a tyroxinu</a:t>
            </a:r>
          </a:p>
          <a:p>
            <a:r>
              <a:rPr lang="cs-CZ" sz="3600" dirty="0" smtClean="0"/>
              <a:t>nezbytný pro vývoj lidského organizmu</a:t>
            </a:r>
          </a:p>
          <a:p>
            <a:r>
              <a:rPr lang="cs-CZ" sz="3600" dirty="0" smtClean="0"/>
              <a:t>nezbytný pro správný vývoj plodu a dítěte v raných obdobích života</a:t>
            </a:r>
          </a:p>
          <a:p>
            <a:r>
              <a:rPr lang="cs-CZ" sz="3600" dirty="0" smtClean="0"/>
              <a:t>DDD – na 1 kg váhy připadá 1-2 </a:t>
            </a:r>
            <a:r>
              <a:rPr lang="el-GR" sz="3600" dirty="0" smtClean="0"/>
              <a:t>μ</a:t>
            </a:r>
            <a:r>
              <a:rPr lang="cs-CZ" sz="3600" dirty="0" smtClean="0"/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CHROM   (</a:t>
            </a:r>
            <a:r>
              <a:rPr lang="cs-CZ" dirty="0" err="1" smtClean="0"/>
              <a:t>Cr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stimulace účinků inzulínu a tím zvýšení glukózové tolerance</a:t>
            </a:r>
          </a:p>
          <a:p>
            <a:r>
              <a:rPr lang="cs-CZ" dirty="0" smtClean="0"/>
              <a:t>ovlivňuje metabolismus sacharidů, bílkovin a lipidů</a:t>
            </a:r>
          </a:p>
          <a:p>
            <a:r>
              <a:rPr lang="cs-CZ" dirty="0" smtClean="0"/>
              <a:t>stabilizace hladiny krevního tuku, kontrola tělesné hmotnosti =) používán jako doplněk stravy při snižování hmotnosti a pro úpravu hladiny cukru u diabetiků</a:t>
            </a:r>
          </a:p>
          <a:p>
            <a:r>
              <a:rPr lang="cs-CZ" dirty="0" smtClean="0"/>
              <a:t>DDD – 25 – 35 </a:t>
            </a:r>
            <a:r>
              <a:rPr lang="el-GR" dirty="0" smtClean="0"/>
              <a:t>μ</a:t>
            </a:r>
            <a:r>
              <a:rPr lang="cs-CZ" dirty="0" smtClean="0"/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 MOLYBDEN   (</a:t>
            </a:r>
            <a:r>
              <a:rPr lang="cs-CZ" dirty="0" err="1" smtClean="0"/>
              <a:t>Mo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Nezbytný pro správné funkce enzymů, zejména těch, které se účastní syntézy DNA a RNA</a:t>
            </a:r>
          </a:p>
          <a:p>
            <a:r>
              <a:rPr lang="cs-CZ" dirty="0" smtClean="0"/>
              <a:t>podílí se na tvorbě močové kyseliny, metabolismu železa</a:t>
            </a:r>
          </a:p>
          <a:p>
            <a:r>
              <a:rPr lang="cs-CZ" dirty="0" smtClean="0"/>
              <a:t>nachází se v zubní sklovině – zvyšuje její tvrdost</a:t>
            </a:r>
          </a:p>
          <a:p>
            <a:r>
              <a:rPr lang="cs-CZ" dirty="0" smtClean="0"/>
              <a:t>Nedostatek může vést k anémii, přispívá k zvýšenému výskytu záchvatů astmatu,  zvýšené kazivosti zubů a zhoršení ochrany proti infekci močového měchýře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Zdravotní následky konzumace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cs-CZ" sz="4000" dirty="0" smtClean="0"/>
              <a:t>INFEKČNÍ ONEMOCNĚNÍ Z POŽITÍ ,,PITNÉ,, VODY</a:t>
            </a:r>
          </a:p>
          <a:p>
            <a:pPr algn="ctr">
              <a:buNone/>
            </a:pPr>
            <a:r>
              <a:rPr lang="cs-CZ" sz="4000" dirty="0" smtClean="0"/>
              <a:t>(4)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CHOLERA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Bakterie Vibrio cholera</a:t>
            </a:r>
          </a:p>
          <a:p>
            <a:r>
              <a:rPr lang="cs-CZ" dirty="0" smtClean="0"/>
              <a:t>Životu nebezpečné onemocnění</a:t>
            </a:r>
          </a:p>
          <a:p>
            <a:r>
              <a:rPr lang="cs-CZ" dirty="0" smtClean="0"/>
              <a:t>1 miliarda případů/rok, 3 mil. (Asie, Afrika a Jižní Amerika, v ČR se vyskytne několik ojedinělých případů importovaných z exotických zemí)</a:t>
            </a:r>
          </a:p>
          <a:p>
            <a:r>
              <a:rPr lang="cs-CZ" u="sng" dirty="0" smtClean="0"/>
              <a:t>Příznaky</a:t>
            </a:r>
            <a:r>
              <a:rPr lang="cs-CZ" dirty="0" smtClean="0"/>
              <a:t>: křečovité bolesti břicha a těžký vodnatý průjem (až krvavý), zvracení. V důsledku ztráty vody a iontů dojde ke snížení krevního objemu, bez léčby může dojít až k úplnému vyčerpání draslíkových iontů, zhroucení </a:t>
            </a:r>
            <a:r>
              <a:rPr lang="cs-CZ" dirty="0" err="1" smtClean="0"/>
              <a:t>homeostázy</a:t>
            </a:r>
            <a:r>
              <a:rPr lang="cs-CZ" dirty="0" smtClean="0"/>
              <a:t> a ke smrti. Nemoc se prokazuje přítomností vibrií ve stolici, nebo krevními testy na přítomnost protilátek.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u="sng" dirty="0" smtClean="0"/>
              <a:t>Prevence</a:t>
            </a:r>
            <a:r>
              <a:rPr lang="cs-CZ" dirty="0" smtClean="0"/>
              <a:t>: mytí rukou, převařování vody či její dezinfekce, dodržování základních hygienických pravidel při zacházení s potravinami. Očkování, které však není spolehlivé a účinkuje jen na půl roku. </a:t>
            </a:r>
          </a:p>
          <a:p>
            <a:r>
              <a:rPr lang="cs-CZ" u="sng" dirty="0" smtClean="0"/>
              <a:t>Inkubační doba</a:t>
            </a:r>
            <a:r>
              <a:rPr lang="cs-CZ" dirty="0" smtClean="0"/>
              <a:t>: několik hodin až dní </a:t>
            </a:r>
          </a:p>
          <a:p>
            <a:r>
              <a:rPr lang="cs-CZ" u="sng" dirty="0" smtClean="0"/>
              <a:t>Léčba</a:t>
            </a:r>
            <a:r>
              <a:rPr lang="cs-CZ" dirty="0" smtClean="0"/>
              <a:t>: nahrazování ztracené vody a minerálií (u lehčích případů dostatečným pitím - nejlepší je </a:t>
            </a:r>
            <a:r>
              <a:rPr lang="cs-CZ" dirty="0" err="1" smtClean="0"/>
              <a:t>solnoglukózní</a:t>
            </a:r>
            <a:r>
              <a:rPr lang="cs-CZ" dirty="0" smtClean="0"/>
              <a:t> roztok vyvinutý pro tento účel, u těžkých případů s velkými ztrátami tekutin je nutné intravenózní doplnění), u těžších případů se nasazují antibiotika. Plně rozvinutá neléčená cholera je smrtelná asi v 50 % případů, ve vyspělých zemích při včasné diagnóze a dostupnosti lékařské péče umírá něco kolem 0,75 % pacientů.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BŘIŠNÍ TYFUS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Bakterie </a:t>
            </a:r>
            <a:r>
              <a:rPr lang="cs-CZ" dirty="0" err="1" smtClean="0"/>
              <a:t>Salmonella</a:t>
            </a:r>
            <a:r>
              <a:rPr lang="cs-CZ" dirty="0" smtClean="0"/>
              <a:t> </a:t>
            </a:r>
            <a:r>
              <a:rPr lang="cs-CZ" dirty="0" err="1" smtClean="0"/>
              <a:t>enterica</a:t>
            </a:r>
            <a:r>
              <a:rPr lang="cs-CZ" dirty="0" smtClean="0"/>
              <a:t> </a:t>
            </a:r>
            <a:r>
              <a:rPr lang="cs-CZ" dirty="0" err="1" smtClean="0"/>
              <a:t>typhi</a:t>
            </a:r>
            <a:r>
              <a:rPr lang="cs-CZ" dirty="0" smtClean="0"/>
              <a:t>, množí se v krvi infikované osoby, jsou absorbovány do zažívacího traktu a vyloučeny</a:t>
            </a:r>
          </a:p>
          <a:p>
            <a:r>
              <a:rPr lang="cs-CZ" dirty="0" smtClean="0"/>
              <a:t>Rozšířený ve všech zemích s teplým klimatem a nízkým hygienickým standardem</a:t>
            </a:r>
          </a:p>
          <a:p>
            <a:r>
              <a:rPr lang="cs-CZ" dirty="0" smtClean="0"/>
              <a:t>Celosvětově je odhadován výskyt na 16 mil./rok a 600 tisíc souvisejících úmrtí. Většina nových případů ve vyspělých zemích s kvalitní lékařskou péčí a hygienou je importována cestovateli nebo imigranty</a:t>
            </a:r>
          </a:p>
          <a:p>
            <a:r>
              <a:rPr lang="cs-CZ" dirty="0" smtClean="0"/>
              <a:t>Problémem zůstává Asie, Střední a Jižní Amerika a Afrika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smtClean="0"/>
              <a:t>Příznaky:</a:t>
            </a:r>
            <a:r>
              <a:rPr lang="cs-CZ" dirty="0" smtClean="0"/>
              <a:t> náhlá vysoká horečka, zimnice, nízká srdeční frekvence, bolest břicha a hlavy, celková schvácenost, nevolnost a průjmy vedoucí k vážné a život ohrožující dehydrataci nebo perforaci střeva, v některých případech výskyt plochých červených fleků na kůži</a:t>
            </a:r>
          </a:p>
          <a:p>
            <a:r>
              <a:rPr lang="cs-CZ" u="sng" dirty="0" smtClean="0"/>
              <a:t>Inkubační doba</a:t>
            </a:r>
            <a:r>
              <a:rPr lang="cs-CZ" dirty="0" smtClean="0"/>
              <a:t>: 7 - 14 dnů a obvykle probíhá bezpříznakově. Diagnóza je potvrzena kultivací z krve, kostní dřeně nebo stolice</a:t>
            </a:r>
          </a:p>
          <a:p>
            <a:r>
              <a:rPr lang="cs-CZ" u="sng" dirty="0" smtClean="0"/>
              <a:t>Léčba</a:t>
            </a:r>
            <a:r>
              <a:rPr lang="cs-CZ" dirty="0" smtClean="0"/>
              <a:t>: podávání antibiotik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BACILÁRNÍ a AMÉBNÍ ÚPLAVICE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Bacilární - bakterie </a:t>
            </a:r>
            <a:r>
              <a:rPr lang="cs-CZ" dirty="0" err="1" smtClean="0"/>
              <a:t>Shigella</a:t>
            </a:r>
            <a:r>
              <a:rPr lang="cs-CZ" dirty="0" smtClean="0"/>
              <a:t> </a:t>
            </a:r>
            <a:r>
              <a:rPr lang="cs-CZ" dirty="0" err="1" smtClean="0"/>
              <a:t>dysenteriae</a:t>
            </a:r>
            <a:r>
              <a:rPr lang="cs-CZ" dirty="0" smtClean="0"/>
              <a:t>, S. </a:t>
            </a:r>
            <a:r>
              <a:rPr lang="cs-CZ" dirty="0" err="1" smtClean="0"/>
              <a:t>flexneri</a:t>
            </a:r>
            <a:r>
              <a:rPr lang="cs-CZ" dirty="0" smtClean="0"/>
              <a:t> a S. </a:t>
            </a:r>
            <a:r>
              <a:rPr lang="cs-CZ" dirty="0" err="1" smtClean="0"/>
              <a:t>sonnei</a:t>
            </a:r>
            <a:r>
              <a:rPr lang="cs-CZ" dirty="0" smtClean="0"/>
              <a:t> (= </a:t>
            </a:r>
            <a:r>
              <a:rPr lang="cs-CZ" dirty="0" err="1" smtClean="0"/>
              <a:t>dizentérie</a:t>
            </a:r>
            <a:r>
              <a:rPr lang="cs-CZ" dirty="0" smtClean="0"/>
              <a:t>, </a:t>
            </a:r>
            <a:r>
              <a:rPr lang="cs-CZ" dirty="0" err="1" smtClean="0"/>
              <a:t>shigelóza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Amébní</a:t>
            </a:r>
            <a:r>
              <a:rPr lang="cs-CZ" dirty="0" smtClean="0"/>
              <a:t> - prvok </a:t>
            </a:r>
            <a:r>
              <a:rPr lang="cs-CZ" dirty="0" err="1" smtClean="0"/>
              <a:t>Entamoeba</a:t>
            </a:r>
            <a:r>
              <a:rPr lang="cs-CZ" dirty="0" smtClean="0"/>
              <a:t> </a:t>
            </a:r>
            <a:r>
              <a:rPr lang="cs-CZ" dirty="0" err="1" smtClean="0"/>
              <a:t>histolytica</a:t>
            </a:r>
            <a:r>
              <a:rPr lang="cs-CZ" dirty="0" smtClean="0"/>
              <a:t> (měňavka úplavičná)</a:t>
            </a:r>
          </a:p>
          <a:p>
            <a:r>
              <a:rPr lang="cs-CZ" dirty="0" smtClean="0"/>
              <a:t>Vážná onemocnění. Napadají tlusté střevo a vytvářejí nebezpečné toxiny. U </a:t>
            </a:r>
            <a:r>
              <a:rPr lang="cs-CZ" dirty="0" err="1" smtClean="0"/>
              <a:t>amébní</a:t>
            </a:r>
            <a:r>
              <a:rPr lang="cs-CZ" dirty="0" smtClean="0"/>
              <a:t> formy proniká do tkání a krevního oběhu, který ji může roznést po celém těle.</a:t>
            </a:r>
          </a:p>
          <a:p>
            <a:r>
              <a:rPr lang="cs-CZ" u="sng" dirty="0" smtClean="0"/>
              <a:t>Přenos</a:t>
            </a:r>
            <a:r>
              <a:rPr lang="cs-CZ" dirty="0" smtClean="0"/>
              <a:t>: stejné jako u cholery . Jde o extrémně nakažlivou chorobu, k onemocnění stačí dávka okolo 200 bakterií.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u="sng" dirty="0" smtClean="0"/>
              <a:t>Prevence</a:t>
            </a:r>
            <a:r>
              <a:rPr lang="cs-CZ" dirty="0" smtClean="0"/>
              <a:t>: izolaci nemocných, pravidelné kontroly pracovníků v potravinářství, mytí rukou, tepelná úprava potravin a vody, ochrana jídla před mouchami</a:t>
            </a:r>
          </a:p>
          <a:p>
            <a:r>
              <a:rPr lang="cs-CZ" u="sng" dirty="0" smtClean="0"/>
              <a:t>Příznaky</a:t>
            </a:r>
            <a:r>
              <a:rPr lang="cs-CZ" dirty="0" smtClean="0"/>
              <a:t>: svíravé bolesti břicha, křeče a vodnaté průjmy s příměsí krve a hlenu, horečka. Hrozí silná dehydratace a u extrémně těžkých případu protržení střevní stěny</a:t>
            </a:r>
          </a:p>
          <a:p>
            <a:r>
              <a:rPr lang="cs-CZ" u="sng" dirty="0" smtClean="0"/>
              <a:t>Inkubační doba</a:t>
            </a:r>
            <a:r>
              <a:rPr lang="cs-CZ" dirty="0" smtClean="0"/>
              <a:t>: 1–5 dní</a:t>
            </a:r>
          </a:p>
          <a:p>
            <a:r>
              <a:rPr lang="cs-CZ" u="sng" dirty="0" smtClean="0"/>
              <a:t>Léčba</a:t>
            </a:r>
            <a:r>
              <a:rPr lang="cs-CZ" dirty="0" smtClean="0"/>
              <a:t>: </a:t>
            </a:r>
            <a:r>
              <a:rPr lang="cs-CZ" dirty="0" err="1" smtClean="0"/>
              <a:t>endiaron</a:t>
            </a:r>
            <a:r>
              <a:rPr lang="cs-CZ" dirty="0" smtClean="0"/>
              <a:t>, antibiotika, dieta, nahrazení ztracených tekutin (jaterní </a:t>
            </a:r>
            <a:r>
              <a:rPr lang="cs-CZ" dirty="0" err="1" smtClean="0"/>
              <a:t>abcesy</a:t>
            </a:r>
            <a:r>
              <a:rPr lang="cs-CZ" dirty="0" smtClean="0"/>
              <a:t>  u </a:t>
            </a:r>
            <a:r>
              <a:rPr lang="cs-CZ" dirty="0" err="1" smtClean="0"/>
              <a:t>am</a:t>
            </a:r>
            <a:r>
              <a:rPr lang="cs-CZ" dirty="0" smtClean="0"/>
              <a:t>. formy je nutno chirurgicky odstranit)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Stopové prvky ve vodě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přítomny v organismu, přijímány v potravě a vodě v minimálních (stopových) koncentracích </a:t>
            </a:r>
          </a:p>
          <a:p>
            <a:r>
              <a:rPr lang="cs-CZ" dirty="0" smtClean="0"/>
              <a:t>pro funkci buněk a tkání nepostradatelné</a:t>
            </a:r>
          </a:p>
          <a:p>
            <a:r>
              <a:rPr lang="cs-CZ" dirty="0" smtClean="0"/>
              <a:t>pitná voda je obsahuje v iontové, oproti potravinám lépe vstřebatelné formě </a:t>
            </a:r>
          </a:p>
          <a:p>
            <a:r>
              <a:rPr lang="cs-CZ" dirty="0" smtClean="0"/>
              <a:t>destilovaná nebo demineralizovaná voda může způsobit vážné poruchy minerálního metabolismu</a:t>
            </a:r>
          </a:p>
          <a:p>
            <a:r>
              <a:rPr lang="cs-CZ" dirty="0" smtClean="0"/>
              <a:t>škodlivý však není jen deficitní příjem, ale i příjem nadbytečný (DDD)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KRYPTOSPORIDIÓZA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4200" dirty="0" smtClean="0"/>
              <a:t>Prvok </a:t>
            </a:r>
            <a:r>
              <a:rPr lang="cs-CZ" sz="4200" dirty="0" err="1" smtClean="0"/>
              <a:t>Cryptosporidium</a:t>
            </a:r>
            <a:r>
              <a:rPr lang="cs-CZ" sz="4200" dirty="0" smtClean="0"/>
              <a:t> (jeho odolné vývojové stadium (tzv. oocysta) se poměrně často vyskytuje v povrchových vodách a bez důkladné filtrace vody může pronikat i do pitné vody, neboť používaná chemická dezinfekce je proti oocystám </a:t>
            </a:r>
            <a:r>
              <a:rPr lang="cs-CZ" sz="4200" dirty="0" err="1" smtClean="0"/>
              <a:t>cryptosporidií</a:t>
            </a:r>
            <a:r>
              <a:rPr lang="cs-CZ" sz="4200" dirty="0" smtClean="0"/>
              <a:t> zcela neúčinná). Epidemie vzniká z vody pitné i rekreační.</a:t>
            </a:r>
          </a:p>
          <a:p>
            <a:r>
              <a:rPr lang="cs-CZ" sz="4200" u="sng" dirty="0" smtClean="0"/>
              <a:t>Léčba</a:t>
            </a:r>
            <a:r>
              <a:rPr lang="cs-CZ" sz="4200" dirty="0" smtClean="0"/>
              <a:t>: velmi obtížně léčitelné, pomocí léků </a:t>
            </a:r>
            <a:r>
              <a:rPr lang="cs-CZ" sz="4200" dirty="0" err="1" smtClean="0"/>
              <a:t>paromomycin</a:t>
            </a:r>
            <a:r>
              <a:rPr lang="cs-CZ" sz="4200" dirty="0" smtClean="0"/>
              <a:t>, </a:t>
            </a:r>
            <a:r>
              <a:rPr lang="cs-CZ" sz="4200" dirty="0" err="1" smtClean="0"/>
              <a:t>nitazoxanid</a:t>
            </a:r>
            <a:r>
              <a:rPr lang="cs-CZ" sz="4200" dirty="0" smtClean="0"/>
              <a:t>, </a:t>
            </a:r>
            <a:r>
              <a:rPr lang="cs-CZ" sz="4200" dirty="0" err="1" smtClean="0"/>
              <a:t>azithromycin</a:t>
            </a:r>
            <a:r>
              <a:rPr lang="cs-CZ" sz="4200" dirty="0" smtClean="0"/>
              <a:t>, </a:t>
            </a:r>
            <a:r>
              <a:rPr lang="cs-CZ" sz="4200" dirty="0" err="1" smtClean="0"/>
              <a:t>lethrazuril</a:t>
            </a:r>
            <a:r>
              <a:rPr lang="cs-CZ" sz="4200" dirty="0" smtClean="0"/>
              <a:t>, </a:t>
            </a:r>
            <a:r>
              <a:rPr lang="cs-CZ" sz="4200" dirty="0" err="1" smtClean="0"/>
              <a:t>sinefungin</a:t>
            </a:r>
            <a:r>
              <a:rPr lang="cs-CZ" sz="4200" dirty="0" smtClean="0"/>
              <a:t>.</a:t>
            </a:r>
          </a:p>
          <a:p>
            <a:r>
              <a:rPr lang="cs-CZ" sz="4200" u="sng" dirty="0" smtClean="0"/>
              <a:t>Příznaky</a:t>
            </a:r>
            <a:r>
              <a:rPr lang="cs-CZ" sz="4200" dirty="0" smtClean="0"/>
              <a:t>: silné kolikovité bolesti střev a průjmy, hůře na tom mohou být malé děti, starší lidé nebo lidé s AIDS, kde může působit vážné komplikace a smrt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dirty="0" smtClean="0"/>
              <a:t>TROJAN, A. Výživa na středních školách. Brno 2009. Bakalářská práce MU </a:t>
            </a:r>
            <a:endParaRPr lang="cs-CZ" sz="2200" dirty="0" smtClean="0"/>
          </a:p>
          <a:p>
            <a:r>
              <a:rPr lang="cs-CZ" sz="2200" dirty="0" smtClean="0"/>
              <a:t>http://</a:t>
            </a:r>
            <a:r>
              <a:rPr lang="cs-CZ" sz="2200" dirty="0" smtClean="0"/>
              <a:t>cs.wikipedia.org/wiki/Zinek</a:t>
            </a:r>
          </a:p>
          <a:p>
            <a:r>
              <a:rPr lang="cs-CZ" sz="2200" dirty="0" smtClean="0"/>
              <a:t>http</a:t>
            </a:r>
            <a:r>
              <a:rPr lang="cs-CZ" sz="2200" dirty="0" smtClean="0"/>
              <a:t>://cs.wikipedia.org/wiki/Selen</a:t>
            </a:r>
          </a:p>
          <a:p>
            <a:r>
              <a:rPr lang="cs-CZ" sz="2200" dirty="0" smtClean="0"/>
              <a:t>http://cs.wikipedia.org/wiki/Fluor</a:t>
            </a:r>
          </a:p>
          <a:p>
            <a:r>
              <a:rPr lang="cs-CZ" sz="2200" dirty="0" smtClean="0"/>
              <a:t>http://cs.wikipedia.org/wiki/%C5%BDelezo#Biologick.C3.BD_v.C3.Bdznam</a:t>
            </a:r>
          </a:p>
          <a:p>
            <a:r>
              <a:rPr lang="cs-CZ" sz="2200" dirty="0" smtClean="0"/>
              <a:t>http://</a:t>
            </a:r>
            <a:r>
              <a:rPr lang="cs-CZ" sz="2200" dirty="0" smtClean="0"/>
              <a:t>cs.wikipedia.org/wiki/M%C4%9B%C4%8F#Biologick.C3.BD_v.C3.Bdznam</a:t>
            </a:r>
            <a:endParaRPr lang="cs-CZ" sz="2200" dirty="0" smtClean="0"/>
          </a:p>
          <a:p>
            <a:r>
              <a:rPr lang="cs-CZ" sz="2200" dirty="0" smtClean="0"/>
              <a:t>http://cs.wikipedia.org/wiki/Jod#Zdravotn.C3.AD_v.C3.Bdznamnost</a:t>
            </a:r>
          </a:p>
          <a:p>
            <a:r>
              <a:rPr lang="cs-CZ" sz="2200" dirty="0" smtClean="0"/>
              <a:t>http://cs.wikipedia.org/wiki/Chrom#Biologick.C3.BD_v.C3.Bdznam</a:t>
            </a:r>
          </a:p>
          <a:p>
            <a:r>
              <a:rPr lang="cs-CZ" sz="2200" dirty="0" smtClean="0"/>
              <a:t>http://</a:t>
            </a:r>
            <a:r>
              <a:rPr lang="cs-CZ" sz="2200" dirty="0" smtClean="0"/>
              <a:t>cs.wikipedia.org/wiki/Molybden#Biologick.C3.BD_v.C3.BDznam</a:t>
            </a: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http://www.ordinace.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/jod/</a:t>
            </a:r>
          </a:p>
          <a:p>
            <a:r>
              <a:rPr lang="cs-CZ" dirty="0" smtClean="0"/>
              <a:t>http://www.ordinace.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/med/</a:t>
            </a:r>
          </a:p>
          <a:p>
            <a:r>
              <a:rPr lang="cs-CZ" dirty="0" smtClean="0"/>
              <a:t>http://www.ordinace.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</a:t>
            </a:r>
            <a:r>
              <a:rPr lang="cs-CZ" dirty="0" err="1" smtClean="0"/>
              <a:t>zelezo</a:t>
            </a:r>
            <a:r>
              <a:rPr lang="cs-CZ" dirty="0" smtClean="0"/>
              <a:t>/</a:t>
            </a:r>
          </a:p>
          <a:p>
            <a:r>
              <a:rPr lang="cs-CZ" dirty="0" smtClean="0"/>
              <a:t>http://www.vitalita.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mineraly</a:t>
            </a:r>
            <a:r>
              <a:rPr lang="cs-CZ" dirty="0" smtClean="0"/>
              <a:t>-a-</a:t>
            </a:r>
            <a:r>
              <a:rPr lang="cs-CZ" dirty="0" err="1" smtClean="0"/>
              <a:t>stopove</a:t>
            </a:r>
            <a:r>
              <a:rPr lang="cs-CZ" dirty="0" smtClean="0"/>
              <a:t>-prvky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beltina.cz</a:t>
            </a:r>
            <a:r>
              <a:rPr lang="cs-CZ" dirty="0" smtClean="0"/>
              <a:t>/</a:t>
            </a:r>
            <a:r>
              <a:rPr lang="cs-CZ" dirty="0" err="1" smtClean="0"/>
              <a:t>mineral</a:t>
            </a:r>
            <a:r>
              <a:rPr lang="cs-CZ" dirty="0" smtClean="0"/>
              <a:t>/</a:t>
            </a:r>
            <a:r>
              <a:rPr lang="cs-CZ" dirty="0" err="1" smtClean="0"/>
              <a:t>zelezo</a:t>
            </a:r>
            <a:r>
              <a:rPr lang="cs-CZ" dirty="0" smtClean="0"/>
              <a:t>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beltina.cz</a:t>
            </a:r>
            <a:r>
              <a:rPr lang="cs-CZ" dirty="0" smtClean="0"/>
              <a:t>/</a:t>
            </a:r>
            <a:r>
              <a:rPr lang="cs-CZ" dirty="0" err="1" smtClean="0"/>
              <a:t>mineral</a:t>
            </a:r>
            <a:r>
              <a:rPr lang="cs-CZ" dirty="0" smtClean="0"/>
              <a:t>/zinek/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samoleceni.cz</a:t>
            </a:r>
            <a:r>
              <a:rPr lang="cs-CZ" dirty="0" smtClean="0"/>
              <a:t>/vitaminy-a-</a:t>
            </a:r>
            <a:r>
              <a:rPr lang="cs-CZ" dirty="0" err="1" smtClean="0"/>
              <a:t>mineraly</a:t>
            </a:r>
            <a:r>
              <a:rPr lang="cs-CZ" dirty="0" smtClean="0"/>
              <a:t>/</a:t>
            </a:r>
            <a:r>
              <a:rPr lang="cs-CZ" dirty="0" err="1" smtClean="0"/>
              <a:t>mineraly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szu.cz</a:t>
            </a:r>
            <a:r>
              <a:rPr lang="cs-CZ" dirty="0" smtClean="0"/>
              <a:t>/</a:t>
            </a:r>
            <a:r>
              <a:rPr lang="cs-CZ" dirty="0" err="1" smtClean="0"/>
              <a:t>tema</a:t>
            </a:r>
            <a:r>
              <a:rPr lang="cs-CZ" dirty="0" smtClean="0"/>
              <a:t>/prevence/</a:t>
            </a:r>
            <a:r>
              <a:rPr lang="cs-CZ" dirty="0" err="1" smtClean="0"/>
              <a:t>infekcni</a:t>
            </a:r>
            <a:r>
              <a:rPr lang="cs-CZ" dirty="0" smtClean="0"/>
              <a:t>-</a:t>
            </a:r>
            <a:r>
              <a:rPr lang="cs-CZ" dirty="0" err="1" smtClean="0"/>
              <a:t>onemocneni</a:t>
            </a:r>
            <a:r>
              <a:rPr lang="cs-CZ" dirty="0" smtClean="0"/>
              <a:t>-z-</a:t>
            </a:r>
            <a:r>
              <a:rPr lang="cs-CZ" dirty="0" err="1" smtClean="0"/>
              <a:t>pitne</a:t>
            </a:r>
            <a:r>
              <a:rPr lang="cs-CZ" dirty="0" smtClean="0"/>
              <a:t>-vody</a:t>
            </a:r>
          </a:p>
          <a:p>
            <a:r>
              <a:rPr lang="cs-CZ" dirty="0" smtClean="0"/>
              <a:t>http://cs.wikipedia.org/wiki/Cholera</a:t>
            </a:r>
          </a:p>
          <a:p>
            <a:r>
              <a:rPr lang="cs-CZ" dirty="0" smtClean="0"/>
              <a:t>http://nemoci.</a:t>
            </a:r>
            <a:r>
              <a:rPr lang="cs-CZ" dirty="0" err="1" smtClean="0"/>
              <a:t>vitalion.cz</a:t>
            </a:r>
            <a:r>
              <a:rPr lang="cs-CZ" dirty="0" smtClean="0"/>
              <a:t>/</a:t>
            </a:r>
            <a:r>
              <a:rPr lang="cs-CZ" dirty="0" err="1" smtClean="0"/>
              <a:t>brisni</a:t>
            </a:r>
            <a:r>
              <a:rPr lang="cs-CZ" dirty="0" smtClean="0"/>
              <a:t>-tyfus/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zdravinacestach.cz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?/</a:t>
            </a:r>
            <a:r>
              <a:rPr lang="cs-CZ" dirty="0" err="1" smtClean="0"/>
              <a:t>dalsi</a:t>
            </a:r>
            <a:r>
              <a:rPr lang="cs-CZ" dirty="0" smtClean="0"/>
              <a:t>_</a:t>
            </a:r>
            <a:r>
              <a:rPr lang="cs-CZ" dirty="0" err="1" smtClean="0"/>
              <a:t>onemocneni</a:t>
            </a:r>
            <a:r>
              <a:rPr lang="cs-CZ" dirty="0" smtClean="0"/>
              <a:t>/</a:t>
            </a:r>
            <a:r>
              <a:rPr lang="cs-CZ" dirty="0" err="1" smtClean="0"/>
              <a:t>brisni</a:t>
            </a:r>
            <a:r>
              <a:rPr lang="cs-CZ" dirty="0" smtClean="0"/>
              <a:t>_tyfus</a:t>
            </a:r>
          </a:p>
          <a:p>
            <a:r>
              <a:rPr lang="cs-CZ" dirty="0" smtClean="0"/>
              <a:t>http://cs.wikipedia.org/wiki/B%C5%99i%C5%A1n%C3%AD_tyfus</a:t>
            </a:r>
          </a:p>
          <a:p>
            <a:r>
              <a:rPr lang="cs-CZ" dirty="0" smtClean="0"/>
              <a:t>http://encyklopedie.divoch.</a:t>
            </a:r>
            <a:r>
              <a:rPr lang="cs-CZ" dirty="0" err="1" smtClean="0"/>
              <a:t>info</a:t>
            </a:r>
            <a:r>
              <a:rPr lang="cs-CZ" dirty="0" smtClean="0"/>
              <a:t>/</a:t>
            </a:r>
            <a:r>
              <a:rPr lang="cs-CZ" dirty="0" err="1" smtClean="0"/>
              <a:t>cs</a:t>
            </a:r>
            <a:r>
              <a:rPr lang="cs-CZ" dirty="0" smtClean="0"/>
              <a:t>/%C3%9Aplavice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khsova.cz</a:t>
            </a:r>
            <a:r>
              <a:rPr lang="cs-CZ" dirty="0" smtClean="0"/>
              <a:t>/01_tisk/</a:t>
            </a:r>
            <a:r>
              <a:rPr lang="cs-CZ" dirty="0" err="1" smtClean="0"/>
              <a:t>clanky</a:t>
            </a:r>
            <a:r>
              <a:rPr lang="cs-CZ" dirty="0" smtClean="0"/>
              <a:t>_</a:t>
            </a:r>
            <a:r>
              <a:rPr lang="cs-CZ" dirty="0" err="1" smtClean="0"/>
              <a:t>bacinalni</a:t>
            </a:r>
            <a:r>
              <a:rPr lang="cs-CZ" dirty="0" smtClean="0"/>
              <a:t>_</a:t>
            </a:r>
            <a:r>
              <a:rPr lang="cs-CZ" dirty="0" err="1" smtClean="0"/>
              <a:t>uplavice.php</a:t>
            </a:r>
            <a:r>
              <a:rPr lang="cs-CZ" dirty="0" smtClean="0"/>
              <a:t>?datum=2010-08-27</a:t>
            </a:r>
          </a:p>
          <a:p>
            <a:r>
              <a:rPr lang="cs-CZ" dirty="0" smtClean="0"/>
              <a:t>http://cs.wikipedia.org/wiki/Kryptosporidi%C3%B3za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7200" dirty="0" smtClean="0"/>
              <a:t> DĚKUJEME ZA POZORNOST !!! </a:t>
            </a:r>
          </a:p>
          <a:p>
            <a:pPr algn="ctr">
              <a:buNone/>
            </a:pPr>
            <a:r>
              <a:rPr lang="cs-CZ" sz="7200" dirty="0" smtClean="0">
                <a:sym typeface="Wingdings" pitchFamily="2" charset="2"/>
              </a:rPr>
              <a:t></a:t>
            </a:r>
            <a:endParaRPr lang="cs-CZ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ZINEK   (</a:t>
            </a:r>
            <a:r>
              <a:rPr lang="cs-CZ" dirty="0" err="1" smtClean="0"/>
              <a:t>Zn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90% v červených krvinkách </a:t>
            </a:r>
          </a:p>
          <a:p>
            <a:r>
              <a:rPr lang="cs-CZ" dirty="0" smtClean="0"/>
              <a:t>součást enzymů v organismu</a:t>
            </a:r>
          </a:p>
          <a:p>
            <a:r>
              <a:rPr lang="cs-CZ" dirty="0" smtClean="0"/>
              <a:t>správný vývoj všech živých organizmů </a:t>
            </a:r>
          </a:p>
          <a:p>
            <a:r>
              <a:rPr lang="cs-CZ" dirty="0" smtClean="0"/>
              <a:t>koncentrován ve svalech, kostech, kůži, ledvinách, slinivce, očích a u mužů v prostatě</a:t>
            </a:r>
          </a:p>
          <a:p>
            <a:r>
              <a:rPr lang="cs-CZ" dirty="0" smtClean="0"/>
              <a:t>DDD – 15 – 25 mg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Důležitost zinku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PŘEDEVŠÍM PRO IMUNITNÍ SYSTÉM</a:t>
            </a:r>
          </a:p>
          <a:p>
            <a:r>
              <a:rPr lang="cs-CZ" dirty="0" smtClean="0"/>
              <a:t>hojivost ran, správná funkce inzulínu </a:t>
            </a:r>
          </a:p>
          <a:p>
            <a:r>
              <a:rPr lang="cs-CZ" dirty="0" smtClean="0"/>
              <a:t>zklidňuje kožní problémy a trávicí obtíže</a:t>
            </a:r>
          </a:p>
          <a:p>
            <a:r>
              <a:rPr lang="cs-CZ" dirty="0" smtClean="0"/>
              <a:t>může zlepšovat plodnost, udržovat zdravé vlasy a zmírňovat hučení v uších. Také pomáhá při revmatické artritidě a roztroušené skleróze. </a:t>
            </a:r>
          </a:p>
          <a:p>
            <a:r>
              <a:rPr lang="cs-CZ" dirty="0" smtClean="0"/>
              <a:t>Určitý význam má i v podobě léčby AIDS. Také vhodný pro jedince se sníženou funkcí štítné žlázy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růst organismu – jinak dochází k opožďování tělesnému i duševnímu</a:t>
            </a:r>
          </a:p>
          <a:p>
            <a:r>
              <a:rPr lang="cs-CZ" dirty="0" smtClean="0"/>
              <a:t>důležitý pro správný pohlavní vývoj i funkci pohlavních orgánů mužů – obsažen ve spermatu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SELEN   (Se)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Antioxidant</a:t>
            </a:r>
          </a:p>
          <a:p>
            <a:r>
              <a:rPr lang="cs-CZ" dirty="0" smtClean="0"/>
              <a:t>Podpora srdce a cév, ochrana zraku</a:t>
            </a:r>
          </a:p>
          <a:p>
            <a:r>
              <a:rPr lang="cs-CZ" dirty="0" smtClean="0"/>
              <a:t>Vliv na zdravý růst a vývoj plodu</a:t>
            </a:r>
          </a:p>
          <a:p>
            <a:r>
              <a:rPr lang="cs-CZ" dirty="0" smtClean="0"/>
              <a:t>Podpora imunity</a:t>
            </a:r>
          </a:p>
          <a:p>
            <a:r>
              <a:rPr lang="cs-CZ" dirty="0" smtClean="0"/>
              <a:t>Zpomalení stárnutí</a:t>
            </a:r>
          </a:p>
          <a:p>
            <a:r>
              <a:rPr lang="cs-CZ" dirty="0" smtClean="0"/>
              <a:t>DDD – 50 – 300 </a:t>
            </a:r>
            <a:r>
              <a:rPr lang="el-GR" dirty="0" smtClean="0"/>
              <a:t>μ</a:t>
            </a:r>
            <a:r>
              <a:rPr lang="cs-CZ" dirty="0" smtClean="0"/>
              <a:t>g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FLUOR   (F)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Odolnost zubní skloviny proti zubnímu kazu, snižuje tvorbu zubního povlaku i zubního kamene</a:t>
            </a:r>
          </a:p>
          <a:p>
            <a:r>
              <a:rPr lang="cs-CZ" dirty="0" smtClean="0"/>
              <a:t>Metabolismus kostí</a:t>
            </a:r>
          </a:p>
          <a:p>
            <a:r>
              <a:rPr lang="cs-CZ" dirty="0" smtClean="0"/>
              <a:t>Stimuluje fyziologické pochody</a:t>
            </a:r>
          </a:p>
          <a:p>
            <a:r>
              <a:rPr lang="cs-CZ" dirty="0" smtClean="0"/>
              <a:t>DDD – 3 – 4 mg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ŽELEZO   (</a:t>
            </a:r>
            <a:r>
              <a:rPr lang="cs-CZ" dirty="0" err="1" smtClean="0"/>
              <a:t>Fe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stavební jednotkou hemoglobinu, který přenáší kyslík z plic ke tkáním</a:t>
            </a:r>
          </a:p>
          <a:p>
            <a:r>
              <a:rPr lang="cs-CZ" dirty="0" smtClean="0"/>
              <a:t>Potřebují jej všechny tělesné orgány, především svaly</a:t>
            </a:r>
          </a:p>
          <a:p>
            <a:r>
              <a:rPr lang="cs-CZ" dirty="0" smtClean="0"/>
              <a:t>Zásobuje tělo energií, podporuje imunitní systém</a:t>
            </a:r>
          </a:p>
          <a:p>
            <a:r>
              <a:rPr lang="cs-CZ" dirty="0" smtClean="0"/>
              <a:t>DDD – 20 mg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MĚĎ   (</a:t>
            </a:r>
            <a:r>
              <a:rPr lang="cs-CZ" dirty="0" err="1" smtClean="0"/>
              <a:t>Cu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Součástí mnoha enzymů podílejících se na buněčném dýchání a správné funkci životních pochodů</a:t>
            </a:r>
          </a:p>
          <a:p>
            <a:r>
              <a:rPr lang="cs-CZ" dirty="0" smtClean="0"/>
              <a:t>Metabolismus sacharidů v organismu, vytváření kostní hmoty a fungování nervového systému</a:t>
            </a:r>
          </a:p>
          <a:p>
            <a:r>
              <a:rPr lang="cs-CZ" dirty="0" smtClean="0"/>
              <a:t>Tvorba melaninu - barviva v kůži a vlasech</a:t>
            </a:r>
          </a:p>
          <a:p>
            <a:r>
              <a:rPr lang="cs-CZ" dirty="0" smtClean="0"/>
              <a:t>V nehtech a ledvinách</a:t>
            </a:r>
          </a:p>
          <a:p>
            <a:r>
              <a:rPr lang="cs-CZ" dirty="0" smtClean="0"/>
              <a:t>DDD – 1 mg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710</Words>
  <Application>Microsoft Office PowerPoint</Application>
  <PresentationFormat>Předvádění na obrazovce (4:3)</PresentationFormat>
  <Paragraphs>127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STOPOVÉ PRVKY VE VODĚ A JEJICH VÝZNAM PRO ZDRAVÍ  + ZDRAVOTNÍ NÁSLEDKY KONZUMACE VODY</vt:lpstr>
      <vt:lpstr>Stopové prvky ve vodě </vt:lpstr>
      <vt:lpstr>1. ZINEK   (Zn)</vt:lpstr>
      <vt:lpstr>Důležitost zinku</vt:lpstr>
      <vt:lpstr>Snímek 5</vt:lpstr>
      <vt:lpstr>2. SELEN   (Se)</vt:lpstr>
      <vt:lpstr>3. FLUOR   (F) </vt:lpstr>
      <vt:lpstr>4. ŽELEZO   (Fe)</vt:lpstr>
      <vt:lpstr>5. MĚĎ   (Cu)</vt:lpstr>
      <vt:lpstr>6. JÓD   (I)</vt:lpstr>
      <vt:lpstr>7. CHROM   (Cr)</vt:lpstr>
      <vt:lpstr>8. MOLYBDEN   (Mo)</vt:lpstr>
      <vt:lpstr>Zdravotní následky konzumace vody</vt:lpstr>
      <vt:lpstr>1. CHOLERA</vt:lpstr>
      <vt:lpstr>Snímek 15</vt:lpstr>
      <vt:lpstr>2. BŘIŠNÍ TYFUS</vt:lpstr>
      <vt:lpstr>Snímek 17</vt:lpstr>
      <vt:lpstr>3. BACILÁRNÍ a AMÉBNÍ ÚPLAVICE</vt:lpstr>
      <vt:lpstr>Snímek 19</vt:lpstr>
      <vt:lpstr>4. KRYPTOSPORIDIÓZA</vt:lpstr>
      <vt:lpstr>POUŽITÁ LITERATURA</vt:lpstr>
      <vt:lpstr>Snímek 22</vt:lpstr>
      <vt:lpstr>Snímek 23</vt:lpstr>
      <vt:lpstr>Snímek 24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STOPOVÉ PRVKY VE VODĚ A JEJICH VÝZNAM PRO ZDRAVÍ.   ZDRAVOTNÍ NÁSLEDKY KONZUMACE VODY.</dc:title>
  <dc:creator>Kristýna</dc:creator>
  <cp:lastModifiedBy>Kristýna</cp:lastModifiedBy>
  <cp:revision>59</cp:revision>
  <dcterms:created xsi:type="dcterms:W3CDTF">2010-11-05T10:18:55Z</dcterms:created>
  <dcterms:modified xsi:type="dcterms:W3CDTF">2010-11-09T08:13:18Z</dcterms:modified>
</cp:coreProperties>
</file>