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59" r:id="rId4"/>
    <p:sldId id="260" r:id="rId5"/>
    <p:sldId id="258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63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r>
              <a:rPr lang="cs-CZ" sz="3600" dirty="0">
                <a:latin typeface="Arial" pitchFamily="34" charset="0"/>
                <a:cs typeface="Arial" pitchFamily="34" charset="0"/>
              </a:rPr>
              <a:t>Zdroje hluku v procentech </a:t>
            </a:r>
          </a:p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en-US" dirty="0"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23125971351168548"/>
          <c:y val="7.6682301000371997E-3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Prostředí hluku</c:v>
                </c:pt>
              </c:strCache>
            </c:strRef>
          </c:tx>
          <c:explosion val="4"/>
          <c:cat>
            <c:strRef>
              <c:f>List1!$A$2:$A$5</c:f>
              <c:strCache>
                <c:ptCount val="2"/>
                <c:pt idx="0">
                  <c:v>Pracovní prostředí  40 %</c:v>
                </c:pt>
                <c:pt idx="1">
                  <c:v>Mimo práci 60 %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40</c:v>
                </c:pt>
                <c:pt idx="1">
                  <c:v>60</c:v>
                </c:pt>
              </c:numCache>
            </c:numRef>
          </c:val>
        </c:ser>
        <c:firstSliceAng val="0"/>
      </c:pie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51949796840264717"/>
          <c:y val="0.79841845858136551"/>
          <c:w val="0.48050203159735239"/>
          <c:h val="0.19413928168188047"/>
        </c:manualLayout>
      </c:layout>
      <c:txPr>
        <a:bodyPr/>
        <a:lstStyle/>
        <a:p>
          <a:pPr>
            <a:defRPr sz="2000" b="1">
              <a:latin typeface="Arial" pitchFamily="34" charset="0"/>
              <a:cs typeface="Arial" pitchFamily="34" charset="0"/>
            </a:defRPr>
          </a:pPr>
          <a:endParaRPr lang="cs-CZ"/>
        </a:p>
      </c:txPr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94C57-81B4-40C5-AB2A-A3CEB8005339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7419B-57E3-41CC-BBD0-97D492533F5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7419B-57E3-41CC-BBD0-97D492533F5C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7419B-57E3-41CC-BBD0-97D492533F5C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7419B-57E3-41CC-BBD0-97D492533F5C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7419B-57E3-41CC-BBD0-97D492533F5C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7419B-57E3-41CC-BBD0-97D492533F5C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7419B-57E3-41CC-BBD0-97D492533F5C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7419B-57E3-41CC-BBD0-97D492533F5C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7419B-57E3-41CC-BBD0-97D492533F5C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51064-73F2-4776-9B0F-118D9E7F7082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4D073F-04FF-4135-9999-397EBBEE3F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51064-73F2-4776-9B0F-118D9E7F7082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4D073F-04FF-4135-9999-397EBBEE3F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51064-73F2-4776-9B0F-118D9E7F7082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4D073F-04FF-4135-9999-397EBBEE3F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51064-73F2-4776-9B0F-118D9E7F7082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4D073F-04FF-4135-9999-397EBBEE3F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51064-73F2-4776-9B0F-118D9E7F7082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4D073F-04FF-4135-9999-397EBBEE3F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51064-73F2-4776-9B0F-118D9E7F7082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4D073F-04FF-4135-9999-397EBBEE3F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51064-73F2-4776-9B0F-118D9E7F7082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4D073F-04FF-4135-9999-397EBBEE3F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51064-73F2-4776-9B0F-118D9E7F7082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4D073F-04FF-4135-9999-397EBBEE3F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51064-73F2-4776-9B0F-118D9E7F7082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4D073F-04FF-4135-9999-397EBBEE3F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51064-73F2-4776-9B0F-118D9E7F7082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4D073F-04FF-4135-9999-397EBBEE3F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51064-73F2-4776-9B0F-118D9E7F7082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4D073F-04FF-4135-9999-397EBBEE3F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5851064-73F2-4776-9B0F-118D9E7F7082}" type="datetimeFigureOut">
              <a:rPr lang="cs-CZ" smtClean="0"/>
              <a:pPr/>
              <a:t>6.10.2010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94D073F-04FF-4135-9999-397EBBEE3F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4.wmf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580112" y="5157192"/>
            <a:ext cx="3096344" cy="1224136"/>
          </a:xfrm>
        </p:spPr>
        <p:txBody>
          <a:bodyPr>
            <a:normAutofit fontScale="90000"/>
          </a:bodyPr>
          <a:lstStyle/>
          <a:p>
            <a:r>
              <a:rPr lang="cs-CZ" sz="3200" i="1" dirty="0" smtClean="0"/>
              <a:t>Martina </a:t>
            </a:r>
            <a:r>
              <a:rPr lang="cs-CZ" sz="3200" i="1" dirty="0" err="1" smtClean="0"/>
              <a:t>Štorová</a:t>
            </a:r>
            <a:r>
              <a:rPr lang="cs-CZ" sz="3200" i="1" dirty="0" smtClean="0"/>
              <a:t/>
            </a:r>
            <a:br>
              <a:rPr lang="cs-CZ" sz="3200" i="1" dirty="0" smtClean="0"/>
            </a:br>
            <a:r>
              <a:rPr lang="cs-CZ" sz="3200" i="1" dirty="0" smtClean="0"/>
              <a:t>Barbora Šindelková</a:t>
            </a:r>
            <a:br>
              <a:rPr lang="cs-CZ" sz="3200" i="1" dirty="0" smtClean="0"/>
            </a:br>
            <a:endParaRPr lang="cs-CZ" sz="3200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2204864"/>
            <a:ext cx="8054712" cy="1752600"/>
          </a:xfr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r"/>
            <a:r>
              <a:rPr lang="cs-CZ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Hluk, jeho škodlivé </a:t>
            </a:r>
          </a:p>
          <a:p>
            <a:pPr algn="r"/>
            <a:r>
              <a:rPr lang="cs-CZ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rušivé účinky na organismus, </a:t>
            </a:r>
          </a:p>
          <a:p>
            <a:pPr algn="r"/>
            <a:r>
              <a:rPr lang="cs-CZ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nemoci související s </a:t>
            </a:r>
            <a:r>
              <a:rPr lang="cs-CZ" sz="3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expozí</a:t>
            </a:r>
            <a:r>
              <a:rPr lang="cs-CZ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hluku.</a:t>
            </a:r>
          </a:p>
          <a:p>
            <a:pPr algn="r"/>
            <a:r>
              <a:rPr lang="cs-CZ" sz="1800" b="1" dirty="0" smtClean="0">
                <a:solidFill>
                  <a:schemeClr val="tx1"/>
                </a:solidFill>
              </a:rPr>
              <a:t> </a:t>
            </a:r>
          </a:p>
          <a:p>
            <a:pPr algn="r"/>
            <a:endParaRPr lang="cs-CZ" sz="1800" b="1" dirty="0">
              <a:solidFill>
                <a:schemeClr val="tx1"/>
              </a:solidFill>
            </a:endParaRPr>
          </a:p>
        </p:txBody>
      </p:sp>
      <p:sp>
        <p:nvSpPr>
          <p:cNvPr id="3079" name="Sound"/>
          <p:cNvSpPr>
            <a:spLocks noEditPoints="1" noChangeArrowheads="1"/>
          </p:cNvSpPr>
          <p:nvPr/>
        </p:nvSpPr>
        <p:spPr bwMode="auto">
          <a:xfrm>
            <a:off x="1187624" y="4293096"/>
            <a:ext cx="1809750" cy="1809750"/>
          </a:xfrm>
          <a:custGeom>
            <a:avLst/>
            <a:gdLst>
              <a:gd name="T0" fmla="*/ 11164 w 21600"/>
              <a:gd name="T1" fmla="*/ 21159 h 21600"/>
              <a:gd name="T2" fmla="*/ 11164 w 21600"/>
              <a:gd name="T3" fmla="*/ 0 h 21600"/>
              <a:gd name="T4" fmla="*/ 0 w 21600"/>
              <a:gd name="T5" fmla="*/ 10800 h 21600"/>
              <a:gd name="T6" fmla="*/ 21600 w 21600"/>
              <a:gd name="T7" fmla="*/ 10800 h 21600"/>
              <a:gd name="T8" fmla="*/ 761 w 21600"/>
              <a:gd name="T9" fmla="*/ 22454 h 21600"/>
              <a:gd name="T10" fmla="*/ 21069 w 21600"/>
              <a:gd name="T11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7273"/>
                </a:moveTo>
                <a:lnTo>
                  <a:pt x="5824" y="7273"/>
                </a:lnTo>
                <a:lnTo>
                  <a:pt x="11164" y="0"/>
                </a:lnTo>
                <a:lnTo>
                  <a:pt x="11164" y="21159"/>
                </a:lnTo>
                <a:lnTo>
                  <a:pt x="5824" y="13885"/>
                </a:lnTo>
                <a:lnTo>
                  <a:pt x="0" y="13885"/>
                </a:lnTo>
                <a:lnTo>
                  <a:pt x="0" y="7273"/>
                </a:lnTo>
                <a:close/>
              </a:path>
              <a:path w="21600" h="21600">
                <a:moveTo>
                  <a:pt x="13024" y="7273"/>
                </a:moveTo>
                <a:lnTo>
                  <a:pt x="13591" y="6722"/>
                </a:lnTo>
                <a:lnTo>
                  <a:pt x="13833" y="7548"/>
                </a:lnTo>
                <a:lnTo>
                  <a:pt x="14076" y="8485"/>
                </a:lnTo>
                <a:lnTo>
                  <a:pt x="14157" y="9367"/>
                </a:lnTo>
                <a:lnTo>
                  <a:pt x="14197" y="10524"/>
                </a:lnTo>
                <a:lnTo>
                  <a:pt x="14197" y="11406"/>
                </a:lnTo>
                <a:lnTo>
                  <a:pt x="14116" y="12012"/>
                </a:lnTo>
                <a:lnTo>
                  <a:pt x="13995" y="12728"/>
                </a:lnTo>
                <a:lnTo>
                  <a:pt x="13833" y="13444"/>
                </a:lnTo>
                <a:lnTo>
                  <a:pt x="13712" y="14106"/>
                </a:lnTo>
                <a:lnTo>
                  <a:pt x="13591" y="14546"/>
                </a:lnTo>
                <a:lnTo>
                  <a:pt x="13065" y="13885"/>
                </a:lnTo>
                <a:lnTo>
                  <a:pt x="13307" y="12893"/>
                </a:lnTo>
                <a:lnTo>
                  <a:pt x="13469" y="11791"/>
                </a:lnTo>
                <a:lnTo>
                  <a:pt x="13550" y="10910"/>
                </a:lnTo>
                <a:lnTo>
                  <a:pt x="13591" y="10138"/>
                </a:lnTo>
                <a:lnTo>
                  <a:pt x="13469" y="9367"/>
                </a:lnTo>
                <a:lnTo>
                  <a:pt x="13388" y="8595"/>
                </a:lnTo>
                <a:lnTo>
                  <a:pt x="13267" y="7934"/>
                </a:lnTo>
                <a:lnTo>
                  <a:pt x="13024" y="7273"/>
                </a:lnTo>
                <a:close/>
              </a:path>
              <a:path w="21600" h="21600">
                <a:moveTo>
                  <a:pt x="16382" y="3967"/>
                </a:moveTo>
                <a:lnTo>
                  <a:pt x="16786" y="5179"/>
                </a:lnTo>
                <a:lnTo>
                  <a:pt x="17150" y="6612"/>
                </a:lnTo>
                <a:lnTo>
                  <a:pt x="17474" y="8651"/>
                </a:lnTo>
                <a:lnTo>
                  <a:pt x="17595" y="9753"/>
                </a:lnTo>
                <a:lnTo>
                  <a:pt x="17635" y="12012"/>
                </a:lnTo>
                <a:lnTo>
                  <a:pt x="17393" y="13665"/>
                </a:lnTo>
                <a:lnTo>
                  <a:pt x="17150" y="15208"/>
                </a:lnTo>
                <a:lnTo>
                  <a:pt x="16786" y="16310"/>
                </a:lnTo>
                <a:lnTo>
                  <a:pt x="16341" y="17687"/>
                </a:lnTo>
                <a:lnTo>
                  <a:pt x="15815" y="17081"/>
                </a:lnTo>
                <a:lnTo>
                  <a:pt x="16503" y="14602"/>
                </a:lnTo>
                <a:lnTo>
                  <a:pt x="16786" y="13169"/>
                </a:lnTo>
                <a:lnTo>
                  <a:pt x="16867" y="12012"/>
                </a:lnTo>
                <a:lnTo>
                  <a:pt x="16867" y="9642"/>
                </a:lnTo>
                <a:lnTo>
                  <a:pt x="16705" y="7989"/>
                </a:lnTo>
                <a:lnTo>
                  <a:pt x="16422" y="6612"/>
                </a:lnTo>
                <a:lnTo>
                  <a:pt x="16220" y="5675"/>
                </a:lnTo>
                <a:lnTo>
                  <a:pt x="15856" y="4518"/>
                </a:lnTo>
                <a:lnTo>
                  <a:pt x="16382" y="3967"/>
                </a:lnTo>
                <a:close/>
              </a:path>
              <a:path w="21600" h="21600">
                <a:moveTo>
                  <a:pt x="18889" y="1377"/>
                </a:moveTo>
                <a:lnTo>
                  <a:pt x="19415" y="826"/>
                </a:lnTo>
                <a:lnTo>
                  <a:pt x="20194" y="2576"/>
                </a:lnTo>
                <a:lnTo>
                  <a:pt x="20831" y="4683"/>
                </a:lnTo>
                <a:lnTo>
                  <a:pt x="21357" y="7204"/>
                </a:lnTo>
                <a:lnTo>
                  <a:pt x="21650" y="9450"/>
                </a:lnTo>
                <a:lnTo>
                  <a:pt x="21600" y="12301"/>
                </a:lnTo>
                <a:lnTo>
                  <a:pt x="21215" y="15938"/>
                </a:lnTo>
                <a:lnTo>
                  <a:pt x="20629" y="18348"/>
                </a:lnTo>
                <a:lnTo>
                  <a:pt x="19415" y="21655"/>
                </a:lnTo>
                <a:lnTo>
                  <a:pt x="18889" y="21159"/>
                </a:lnTo>
                <a:lnTo>
                  <a:pt x="19901" y="18404"/>
                </a:lnTo>
                <a:lnTo>
                  <a:pt x="20467" y="15593"/>
                </a:lnTo>
                <a:lnTo>
                  <a:pt x="20791" y="12342"/>
                </a:lnTo>
                <a:lnTo>
                  <a:pt x="20871" y="9532"/>
                </a:lnTo>
                <a:lnTo>
                  <a:pt x="20629" y="7411"/>
                </a:lnTo>
                <a:lnTo>
                  <a:pt x="20062" y="4628"/>
                </a:lnTo>
                <a:lnTo>
                  <a:pt x="19415" y="2810"/>
                </a:lnTo>
                <a:lnTo>
                  <a:pt x="18889" y="1377"/>
                </a:lnTo>
                <a:close/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0"/>
            <a:ext cx="7498080" cy="1143000"/>
          </a:xfrm>
        </p:spPr>
        <p:txBody>
          <a:bodyPr anchor="ctr">
            <a:normAutofit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Nedoslýchavost</a:t>
            </a:r>
            <a:endParaRPr lang="cs-CZ" b="1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124744"/>
            <a:ext cx="7746064" cy="4800600"/>
          </a:xfrm>
        </p:spPr>
        <p:txBody>
          <a:bodyPr/>
          <a:lstStyle/>
          <a:p>
            <a:pPr lvl="0">
              <a:buNone/>
            </a:pPr>
            <a:r>
              <a:rPr lang="cs-CZ" b="1" dirty="0" smtClean="0"/>
              <a:t>Rozlišujeme: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err="1" smtClean="0"/>
              <a:t>Akutrauma</a:t>
            </a:r>
            <a:endParaRPr lang="cs-CZ" dirty="0" smtClean="0"/>
          </a:p>
          <a:p>
            <a:pPr marL="514350" indent="-514350">
              <a:buFont typeface="+mj-lt"/>
              <a:buAutoNum type="arabicParenR"/>
            </a:pPr>
            <a:r>
              <a:rPr lang="cs-CZ" dirty="0" smtClean="0"/>
              <a:t>Poruchy sluchu z dlouhodobé zátěže hlukem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err="1" smtClean="0"/>
              <a:t>Socioakusis</a:t>
            </a:r>
            <a:r>
              <a:rPr lang="cs-CZ" dirty="0" smtClean="0"/>
              <a:t> </a:t>
            </a:r>
          </a:p>
          <a:p>
            <a:pPr marL="514350" indent="-514350">
              <a:buNone/>
            </a:pPr>
            <a:r>
              <a:rPr lang="cs-CZ" dirty="0" smtClean="0"/>
              <a:t>	změna sluchu je způsobená metabolickým vyčerpáním vláskových buněk vystavených nadměrnému hluku</a:t>
            </a:r>
          </a:p>
          <a:p>
            <a:endParaRPr lang="cs-CZ" dirty="0"/>
          </a:p>
        </p:txBody>
      </p:sp>
      <p:pic>
        <p:nvPicPr>
          <p:cNvPr id="4" name="Picture 5" descr="E:\Ilona\Plocha\MP9004097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941168"/>
            <a:ext cx="2481402" cy="16516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cs-CZ" b="1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Tinitus</a:t>
            </a:r>
            <a:r>
              <a:rPr lang="cs-CZ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(hučení v uších)</a:t>
            </a:r>
            <a:endParaRPr lang="cs-CZ" b="1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279796" cy="3748094"/>
          </a:xfrm>
        </p:spPr>
        <p:txBody>
          <a:bodyPr/>
          <a:lstStyle/>
          <a:p>
            <a:r>
              <a:rPr lang="cs-CZ" b="1" dirty="0" smtClean="0"/>
              <a:t>Projevuje hučením, zvoněním či duněním v uších</a:t>
            </a:r>
          </a:p>
          <a:p>
            <a:r>
              <a:rPr lang="cs-CZ" b="1" dirty="0" smtClean="0"/>
              <a:t>Hučení v uších může být prvním projevem toho, že došlo k poruše sluchu způsobené hlukem.</a:t>
            </a:r>
          </a:p>
          <a:p>
            <a:pPr>
              <a:buNone/>
            </a:pPr>
            <a:endParaRPr lang="cs-CZ" b="1" dirty="0"/>
          </a:p>
        </p:txBody>
      </p:sp>
      <p:pic>
        <p:nvPicPr>
          <p:cNvPr id="4" name="Picture 2" descr="E:\Ilona\Plocha\MP9004021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4365104"/>
            <a:ext cx="3264222" cy="2174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Hluk a těhotenství</a:t>
            </a:r>
            <a:endParaRPr lang="cs-CZ" b="1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15616" y="1556792"/>
            <a:ext cx="3657600" cy="4663440"/>
          </a:xfrm>
        </p:spPr>
        <p:txBody>
          <a:bodyPr/>
          <a:lstStyle/>
          <a:p>
            <a:r>
              <a:rPr lang="cs-CZ" b="1" dirty="0" smtClean="0"/>
              <a:t>Může mít vliv na plod v těle matky</a:t>
            </a:r>
          </a:p>
          <a:p>
            <a:r>
              <a:rPr lang="cs-CZ" b="1" dirty="0" smtClean="0"/>
              <a:t>Ke zvýšenému krevnímu tlaku a pocitu únavy</a:t>
            </a:r>
          </a:p>
          <a:p>
            <a:r>
              <a:rPr lang="cs-CZ" b="1" dirty="0" smtClean="0"/>
              <a:t>Nadměrný hluk v těhotenství může mít negativní vliv na sluch dítěte</a:t>
            </a:r>
          </a:p>
          <a:p>
            <a:endParaRPr lang="cs-CZ" b="1" dirty="0"/>
          </a:p>
        </p:txBody>
      </p:sp>
      <p:pic>
        <p:nvPicPr>
          <p:cNvPr id="5" name="Zástupný symbol pro obsah 6" descr="i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86380" y="1785926"/>
            <a:ext cx="3500462" cy="35004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Následky působení hluku </a:t>
            </a:r>
            <a:br>
              <a:rPr lang="cs-CZ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při práci</a:t>
            </a:r>
            <a:endParaRPr lang="cs-CZ" b="1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484784"/>
            <a:ext cx="7565548" cy="4248160"/>
          </a:xfrm>
        </p:spPr>
        <p:txBody>
          <a:bodyPr/>
          <a:lstStyle/>
          <a:p>
            <a:endParaRPr lang="cs-CZ" b="1" dirty="0" smtClean="0"/>
          </a:p>
          <a:p>
            <a:r>
              <a:rPr lang="cs-CZ" b="1" dirty="0" smtClean="0"/>
              <a:t>Ztráta sluchu</a:t>
            </a:r>
          </a:p>
          <a:p>
            <a:r>
              <a:rPr lang="cs-CZ" b="1" dirty="0" smtClean="0"/>
              <a:t>Může způsobovat stresové stavy</a:t>
            </a:r>
          </a:p>
          <a:p>
            <a:r>
              <a:rPr lang="cs-CZ" b="1" dirty="0" smtClean="0"/>
              <a:t>Zvyšuje riziko úrazů</a:t>
            </a: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cs-CZ" sz="39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Zvýšené riziko úrazů</a:t>
            </a:r>
            <a:endParaRPr lang="cs-CZ" sz="3900" b="1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 smtClean="0"/>
              <a:t>Hluk se může podílet na vzniku úrazu v následujících situacích:</a:t>
            </a:r>
          </a:p>
          <a:p>
            <a:pPr marL="538163" indent="-538163">
              <a:buClrTx/>
              <a:buFont typeface="+mj-lt"/>
              <a:buAutoNum type="arabicPeriod"/>
            </a:pPr>
            <a:r>
              <a:rPr lang="cs-CZ" b="1" dirty="0" smtClean="0"/>
              <a:t>Nesprávné porozumění pokynů a signalizaci</a:t>
            </a:r>
          </a:p>
          <a:p>
            <a:pPr marL="538163" indent="-538163">
              <a:buClrTx/>
              <a:buFont typeface="+mj-lt"/>
              <a:buAutoNum type="arabicPeriod"/>
            </a:pPr>
            <a:r>
              <a:rPr lang="cs-CZ" b="1" dirty="0" smtClean="0"/>
              <a:t>Zvuk blížícího se nebezpečí nebo výstražného signálu není slyšet</a:t>
            </a:r>
          </a:p>
          <a:p>
            <a:pPr marL="538163" indent="-538163">
              <a:buClrTx/>
              <a:buFont typeface="+mj-lt"/>
              <a:buAutoNum type="arabicPeriod"/>
            </a:pPr>
            <a:r>
              <a:rPr lang="cs-CZ" b="1" dirty="0" smtClean="0"/>
              <a:t>Rozptýlení pracovníků</a:t>
            </a:r>
          </a:p>
          <a:p>
            <a:pPr marL="538163" indent="-538163">
              <a:buClrTx/>
              <a:buFont typeface="+mj-lt"/>
              <a:buAutoNum type="arabicPeriod"/>
            </a:pPr>
            <a:r>
              <a:rPr lang="cs-CZ" b="1" dirty="0" smtClean="0"/>
              <a:t>Hlučnost přispívá k pracovnímu stresu</a:t>
            </a:r>
          </a:p>
          <a:p>
            <a:pPr marL="538163" indent="-538163">
              <a:buClrTx/>
              <a:buFont typeface="+mj-lt"/>
              <a:buAutoNum type="arabicPeriod"/>
            </a:pPr>
            <a:r>
              <a:rPr lang="cs-CZ" b="1" dirty="0" smtClean="0"/>
              <a:t>Zvyšuje se přetížení v práci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23728" y="1916832"/>
            <a:ext cx="6661974" cy="2935798"/>
          </a:xfrm>
        </p:spPr>
        <p:txBody>
          <a:bodyPr>
            <a:normAutofit fontScale="90000"/>
          </a:bodyPr>
          <a:lstStyle/>
          <a:p>
            <a:r>
              <a:rPr lang="cs-CZ" sz="2400" cap="none" dirty="0" smtClean="0">
                <a:solidFill>
                  <a:schemeClr val="tx1"/>
                </a:solidFill>
              </a:rPr>
              <a:t>http://www.</a:t>
            </a:r>
            <a:r>
              <a:rPr lang="cs-CZ" sz="2400" cap="none" dirty="0" err="1" smtClean="0">
                <a:solidFill>
                  <a:schemeClr val="tx1"/>
                </a:solidFill>
              </a:rPr>
              <a:t>szu.cz</a:t>
            </a:r>
            <a:r>
              <a:rPr lang="cs-CZ" sz="2400" cap="none" dirty="0" smtClean="0">
                <a:solidFill>
                  <a:schemeClr val="tx1"/>
                </a:solidFill>
              </a:rPr>
              <a:t>/</a:t>
            </a:r>
            <a:r>
              <a:rPr lang="cs-CZ" sz="2400" cap="none" dirty="0" err="1" smtClean="0">
                <a:solidFill>
                  <a:schemeClr val="tx1"/>
                </a:solidFill>
              </a:rPr>
              <a:t>tema</a:t>
            </a:r>
            <a:r>
              <a:rPr lang="cs-CZ" sz="2400" cap="none" dirty="0" smtClean="0">
                <a:solidFill>
                  <a:schemeClr val="tx1"/>
                </a:solidFill>
              </a:rPr>
              <a:t>/</a:t>
            </a:r>
            <a:r>
              <a:rPr lang="cs-CZ" sz="2400" cap="none" dirty="0" err="1" smtClean="0">
                <a:solidFill>
                  <a:schemeClr val="tx1"/>
                </a:solidFill>
              </a:rPr>
              <a:t>zivotni</a:t>
            </a:r>
            <a:r>
              <a:rPr lang="cs-CZ" sz="2400" cap="none" dirty="0" smtClean="0">
                <a:solidFill>
                  <a:schemeClr val="tx1"/>
                </a:solidFill>
              </a:rPr>
              <a:t>-</a:t>
            </a:r>
            <a:r>
              <a:rPr lang="cs-CZ" sz="2400" cap="none" dirty="0" err="1" smtClean="0">
                <a:solidFill>
                  <a:schemeClr val="tx1"/>
                </a:solidFill>
              </a:rPr>
              <a:t>prostredi</a:t>
            </a:r>
            <a:r>
              <a:rPr lang="cs-CZ" sz="2400" cap="none" dirty="0" smtClean="0">
                <a:solidFill>
                  <a:schemeClr val="tx1"/>
                </a:solidFill>
              </a:rPr>
              <a:t>/hluk</a:t>
            </a:r>
            <a:br>
              <a:rPr lang="cs-CZ" sz="2400" cap="none" dirty="0" smtClean="0">
                <a:solidFill>
                  <a:schemeClr val="tx1"/>
                </a:solidFill>
              </a:rPr>
            </a:br>
            <a:r>
              <a:rPr lang="cs-CZ" sz="2400" cap="none" dirty="0" smtClean="0">
                <a:solidFill>
                  <a:schemeClr val="tx1"/>
                </a:solidFill>
              </a:rPr>
              <a:t>http://panwiki.panska.cz/index.php/Zvuk_a_sluch</a:t>
            </a:r>
            <a:br>
              <a:rPr lang="cs-CZ" sz="2400" cap="none" dirty="0" smtClean="0">
                <a:solidFill>
                  <a:schemeClr val="tx1"/>
                </a:solidFill>
              </a:rPr>
            </a:br>
            <a:r>
              <a:rPr lang="cs-CZ" sz="2400" cap="none" dirty="0" smtClean="0">
                <a:solidFill>
                  <a:schemeClr val="tx1"/>
                </a:solidFill>
              </a:rPr>
              <a:t>http://osha.europa.eu/fop/czech-republic/cs/publications/files/fact57_cs.pdf</a:t>
            </a:r>
            <a:br>
              <a:rPr lang="cs-CZ" sz="2400" cap="none" dirty="0" smtClean="0">
                <a:solidFill>
                  <a:schemeClr val="tx1"/>
                </a:solidFill>
              </a:rPr>
            </a:br>
            <a:r>
              <a:rPr lang="cs-CZ" sz="2400" cap="none" dirty="0" smtClean="0">
                <a:solidFill>
                  <a:schemeClr val="tx1"/>
                </a:solidFill>
              </a:rPr>
              <a:t/>
            </a:r>
            <a:br>
              <a:rPr lang="cs-CZ" sz="2400" cap="none" dirty="0" smtClean="0">
                <a:solidFill>
                  <a:schemeClr val="tx1"/>
                </a:solidFill>
              </a:rPr>
            </a:br>
            <a:r>
              <a:rPr lang="cs-CZ" sz="2400" cap="none" dirty="0" smtClean="0">
                <a:solidFill>
                  <a:schemeClr val="tx1"/>
                </a:solidFill>
              </a:rPr>
              <a:t/>
            </a:r>
            <a:br>
              <a:rPr lang="cs-CZ" sz="2400" cap="none" dirty="0" smtClean="0">
                <a:solidFill>
                  <a:schemeClr val="tx1"/>
                </a:solidFill>
              </a:rPr>
            </a:br>
            <a:endParaRPr lang="cs-CZ" sz="2400" cap="none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339752" y="332656"/>
            <a:ext cx="6400800" cy="864096"/>
          </a:xfrm>
        </p:spPr>
        <p:txBody>
          <a:bodyPr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cs-CZ" sz="3900" b="1" dirty="0" smtClean="0"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Použité zdroje </a:t>
            </a:r>
          </a:p>
          <a:p>
            <a:pPr algn="ctr">
              <a:spcBef>
                <a:spcPct val="0"/>
              </a:spcBef>
            </a:pPr>
            <a:endParaRPr lang="cs-CZ" sz="3900" b="1" dirty="0">
              <a:solidFill>
                <a:schemeClr val="tx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Pavel\AppData\Local\Microsoft\Windows\Temporary Internet Files\Content.IE5\RPJ0AQ6S\MC90031238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2396" y="4857760"/>
            <a:ext cx="1375258" cy="18141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23120" y="548680"/>
            <a:ext cx="7920880" cy="1440160"/>
          </a:xfrm>
        </p:spPr>
        <p:txBody>
          <a:bodyPr>
            <a:noAutofit/>
          </a:bodyPr>
          <a:lstStyle/>
          <a:p>
            <a:pPr algn="ctr"/>
            <a:r>
              <a:rPr lang="cs-CZ" sz="5400" b="1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Děkujeme za pozornost</a:t>
            </a:r>
            <a:endParaRPr lang="cs-CZ" sz="5400" b="1" dirty="0">
              <a:solidFill>
                <a:schemeClr val="tx2">
                  <a:shade val="30000"/>
                  <a:satMod val="150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5123" name="Picture 3" descr="C:\Users\Pavel\AppData\Local\Microsoft\Windows\Temporary Internet Files\Content.IE5\ZW560GSP\MC90043316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1628800"/>
            <a:ext cx="4104456" cy="4104456"/>
          </a:xfrm>
          <a:prstGeom prst="rect">
            <a:avLst/>
          </a:prstGeom>
          <a:noFill/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5292080" y="5517232"/>
            <a:ext cx="3096344" cy="1008112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Martina </a:t>
            </a:r>
            <a:r>
              <a:rPr kumimoji="0" lang="cs-CZ" sz="3200" b="0" i="1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 </a:t>
            </a:r>
            <a:r>
              <a:rPr kumimoji="0" lang="cs-CZ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Barbora</a:t>
            </a:r>
            <a:br>
              <a:rPr kumimoji="0" lang="cs-CZ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3200" b="0" i="1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9184" y="2564904"/>
            <a:ext cx="6544816" cy="3672408"/>
          </a:xfrm>
        </p:spPr>
        <p:txBody>
          <a:bodyPr>
            <a:noAutofit/>
          </a:bodyPr>
          <a:lstStyle/>
          <a:p>
            <a:r>
              <a:rPr lang="cs-CZ" sz="2800" dirty="0" smtClean="0">
                <a:effectLst/>
                <a:latin typeface="Arial" pitchFamily="34" charset="0"/>
                <a:cs typeface="Arial" pitchFamily="34" charset="0"/>
              </a:rPr>
              <a:t>Hluk je každý </a:t>
            </a:r>
            <a:r>
              <a:rPr lang="cs-CZ" sz="28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nechtěný</a:t>
            </a:r>
            <a:r>
              <a:rPr lang="cs-CZ" sz="2800" dirty="0" smtClean="0">
                <a:effectLst/>
                <a:latin typeface="Arial" pitchFamily="34" charset="0"/>
                <a:cs typeface="Arial" pitchFamily="34" charset="0"/>
              </a:rPr>
              <a:t> zvuk (bez ohledu na jeho intenzitu), který má </a:t>
            </a:r>
            <a:r>
              <a:rPr lang="cs-CZ" sz="28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rušivý</a:t>
            </a:r>
            <a:r>
              <a:rPr lang="cs-CZ" sz="2800" dirty="0" smtClean="0">
                <a:effectLst/>
                <a:latin typeface="Arial" pitchFamily="34" charset="0"/>
                <a:cs typeface="Arial" pitchFamily="34" charset="0"/>
              </a:rPr>
              <a:t> nebo </a:t>
            </a:r>
            <a:r>
              <a:rPr lang="cs-CZ" sz="28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obtěžující </a:t>
            </a:r>
            <a:r>
              <a:rPr lang="cs-CZ" sz="2800" dirty="0" smtClean="0">
                <a:effectLst/>
                <a:latin typeface="Arial" pitchFamily="34" charset="0"/>
                <a:cs typeface="Arial" pitchFamily="34" charset="0"/>
              </a:rPr>
              <a:t>charakter, nebo který má </a:t>
            </a:r>
            <a:r>
              <a:rPr lang="cs-CZ" sz="28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škodlivé účinky </a:t>
            </a:r>
            <a:r>
              <a:rPr lang="cs-CZ" sz="2800" dirty="0" smtClean="0">
                <a:effectLst/>
                <a:latin typeface="Arial" pitchFamily="34" charset="0"/>
                <a:cs typeface="Arial" pitchFamily="34" charset="0"/>
              </a:rPr>
              <a:t>na lidské zdraví.</a:t>
            </a:r>
            <a:endParaRPr lang="cs-CZ" sz="2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483768" y="260648"/>
            <a:ext cx="6400800" cy="1512168"/>
          </a:xfrm>
        </p:spPr>
        <p:txBody>
          <a:bodyPr anchor="b">
            <a:normAutofit/>
          </a:bodyPr>
          <a:lstStyle/>
          <a:p>
            <a:pPr algn="r"/>
            <a:r>
              <a:rPr lang="cs-CZ" sz="6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 je hluk?</a:t>
            </a:r>
          </a:p>
          <a:p>
            <a:pPr algn="r"/>
            <a:endParaRPr lang="cs-CZ" sz="6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Pavel\AppData\Local\Microsoft\Windows\Temporary Internet Files\Content.IE5\ZW560GSP\MC90032487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013176"/>
            <a:ext cx="1927727" cy="1512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11760" y="2060848"/>
            <a:ext cx="6400800" cy="3276947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cs-CZ" sz="2800" dirty="0" smtClean="0">
                <a:effectLst/>
                <a:latin typeface="Arial" pitchFamily="34" charset="0"/>
                <a:cs typeface="Arial" pitchFamily="34" charset="0"/>
              </a:rPr>
              <a:t> DOPRAVNÍ HLUK</a:t>
            </a:r>
            <a:br>
              <a:rPr lang="cs-CZ" sz="28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effectLst/>
                <a:latin typeface="Arial" pitchFamily="34" charset="0"/>
                <a:cs typeface="Arial" pitchFamily="34" charset="0"/>
              </a:rPr>
              <a:t>2. Hluk v pracovním prostředí</a:t>
            </a:r>
            <a:br>
              <a:rPr lang="cs-CZ" sz="28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effectLst/>
                <a:latin typeface="Arial" pitchFamily="34" charset="0"/>
                <a:cs typeface="Arial" pitchFamily="34" charset="0"/>
              </a:rPr>
              <a:t>3. Hluk související s bydlením</a:t>
            </a:r>
            <a:br>
              <a:rPr lang="cs-CZ" sz="28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effectLst/>
                <a:latin typeface="Arial" pitchFamily="34" charset="0"/>
                <a:cs typeface="Arial" pitchFamily="34" charset="0"/>
              </a:rPr>
              <a:t>4. Hluk související s trávením        volného času</a:t>
            </a:r>
            <a:br>
              <a:rPr lang="cs-CZ" sz="2800" dirty="0" smtClean="0">
                <a:effectLst/>
                <a:latin typeface="Arial" pitchFamily="34" charset="0"/>
                <a:cs typeface="Arial" pitchFamily="34" charset="0"/>
              </a:rPr>
            </a:br>
            <a:endParaRPr lang="cs-CZ" sz="2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951112" y="260648"/>
            <a:ext cx="7192888" cy="1008112"/>
          </a:xfrm>
        </p:spPr>
        <p:txBody>
          <a:bodyPr anchor="b">
            <a:normAutofit/>
          </a:bodyPr>
          <a:lstStyle/>
          <a:p>
            <a:r>
              <a:rPr lang="cs-CZ" sz="6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Hlavní zdroje hluku </a:t>
            </a:r>
            <a:endParaRPr lang="cs-CZ" sz="6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Pavel\AppData\Local\Microsoft\Windows\Temporary Internet Files\Content.IE5\3GFFMGCS\MC90041266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925978"/>
            <a:ext cx="2726347" cy="19320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1403648" y="260648"/>
          <a:ext cx="7740352" cy="609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4103" name="Picture 7" descr="C:\Users\Pavel\AppData\Local\Microsoft\Windows\Temporary Internet Files\Content.IE5\JZ2EFCUV\MC900233543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149913"/>
            <a:ext cx="2442927" cy="1708087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5736" y="1556792"/>
            <a:ext cx="6948264" cy="5301208"/>
          </a:xfrm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specifické:</a:t>
            </a:r>
            <a:r>
              <a:rPr lang="cs-CZ" sz="2000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cs-CZ" sz="20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effectLst/>
                <a:latin typeface="Arial" pitchFamily="34" charset="0"/>
                <a:cs typeface="Arial" pitchFamily="34" charset="0"/>
              </a:rPr>
              <a:t> projevující se poruchami činnosti sluchového analyzátoru </a:t>
            </a:r>
            <a:br>
              <a:rPr lang="cs-CZ" sz="20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nespecifické (</a:t>
            </a:r>
            <a:r>
              <a:rPr lang="cs-CZ" sz="2400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mimosluchové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):</a:t>
            </a:r>
            <a:r>
              <a:rPr lang="cs-CZ" sz="2400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cs-CZ" sz="24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effectLst/>
                <a:latin typeface="Arial" pitchFamily="34" charset="0"/>
                <a:cs typeface="Arial" pitchFamily="34" charset="0"/>
              </a:rPr>
              <a:t>k dochází k ovlivnění funkcí různých systémů organismu.  Např.  vliv na kardiovaskulární systém, obtěžování a rušení spánku a nepříznivé ovlivnění osvojování řeči a čtení u dětí.    </a:t>
            </a:r>
            <a:endParaRPr lang="cs-CZ" sz="20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63080" y="188640"/>
            <a:ext cx="7229400" cy="1224136"/>
          </a:xfr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r>
              <a:rPr lang="cs-CZ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Negativní účinky hluku </a:t>
            </a:r>
          </a:p>
          <a:p>
            <a:pPr algn="r">
              <a:lnSpc>
                <a:spcPct val="100000"/>
              </a:lnSpc>
            </a:pPr>
            <a:r>
              <a:rPr lang="cs-CZ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 organismus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C:\Users\Pavel\AppData\Local\Microsoft\Windows\Temporary Internet Files\Content.IE5\3GFFMGCS\MC90023742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157192"/>
            <a:ext cx="1691680" cy="13289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7744" y="2492896"/>
            <a:ext cx="6256784" cy="3528392"/>
          </a:xfrm>
        </p:spPr>
        <p:txBody>
          <a:bodyPr>
            <a:noAutofit/>
          </a:bodyPr>
          <a:lstStyle/>
          <a:p>
            <a:pPr>
              <a:tabLst>
                <a:tab pos="447675" algn="l"/>
              </a:tabLst>
            </a:pPr>
            <a:r>
              <a:rPr lang="cs-CZ" sz="2400" dirty="0" smtClean="0">
                <a:effectLst/>
                <a:latin typeface="Arial" pitchFamily="34" charset="0"/>
                <a:cs typeface="Arial" pitchFamily="34" charset="0"/>
              </a:rPr>
              <a:t>- 	Odstranění zdroje hluku</a:t>
            </a:r>
            <a:br>
              <a:rPr lang="cs-CZ" sz="24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effectLst/>
                <a:latin typeface="Arial" pitchFamily="34" charset="0"/>
                <a:cs typeface="Arial" pitchFamily="34" charset="0"/>
              </a:rPr>
              <a:t>- 	používání ochranných 	pomůcek  proti hluku </a:t>
            </a:r>
            <a:br>
              <a:rPr lang="cs-CZ" sz="24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effectLst/>
                <a:latin typeface="Arial" pitchFamily="34" charset="0"/>
                <a:cs typeface="Arial" pitchFamily="34" charset="0"/>
              </a:rPr>
              <a:t>- 	omezení délky pobytu v 	hlučném prostředí na 	minimum</a:t>
            </a:r>
            <a:br>
              <a:rPr lang="cs-CZ" sz="24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cs-CZ" sz="2400" dirty="0" smtClean="0">
                <a:effectLst/>
                <a:latin typeface="Arial" pitchFamily="34" charset="0"/>
                <a:cs typeface="Arial" pitchFamily="34" charset="0"/>
              </a:rPr>
            </a:br>
            <a:endParaRPr lang="cs-CZ" sz="24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483768" y="332656"/>
            <a:ext cx="6400800" cy="1509712"/>
          </a:xfrm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endParaRPr lang="cs-CZ" sz="4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lnSpc>
                <a:spcPct val="100000"/>
              </a:lnSpc>
            </a:pPr>
            <a:endParaRPr lang="cs-CZ" sz="4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lnSpc>
                <a:spcPct val="100000"/>
              </a:lnSpc>
            </a:pPr>
            <a:endParaRPr lang="cs-CZ" sz="4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lnSpc>
                <a:spcPct val="100000"/>
              </a:lnSpc>
            </a:pPr>
            <a:endParaRPr lang="cs-CZ" sz="4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lnSpc>
                <a:spcPct val="100000"/>
              </a:lnSpc>
            </a:pPr>
            <a:endParaRPr lang="cs-CZ" sz="4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lnSpc>
                <a:spcPct val="100000"/>
              </a:lnSpc>
            </a:pPr>
            <a:endParaRPr lang="cs-CZ" sz="4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lnSpc>
                <a:spcPct val="100000"/>
              </a:lnSpc>
            </a:pPr>
            <a:r>
              <a:rPr lang="cs-CZ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r">
              <a:lnSpc>
                <a:spcPct val="100000"/>
              </a:lnSpc>
            </a:pPr>
            <a:r>
              <a:rPr lang="cs-CZ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Prevence a ochrana před hlukem</a:t>
            </a:r>
            <a:endParaRPr lang="cs-CZ" sz="4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4" descr="C:\Users\Pavel\AppData\Local\Microsoft\Windows\Temporary Internet Files\Content.IE5\3GFFMGCS\MC90031921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725144"/>
            <a:ext cx="1459382" cy="1783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Funkce lidského ucha</a:t>
            </a:r>
            <a:endParaRPr lang="cs-CZ" sz="4800" b="1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4" name="Zástupný symbol pro obsah 8" descr="Ucho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85852" y="1214422"/>
            <a:ext cx="7143800" cy="50505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922432"/>
          </a:xfrm>
        </p:spPr>
        <p:txBody>
          <a:bodyPr anchor="ctr"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Poškození sluchového orgánu</a:t>
            </a:r>
            <a:br>
              <a:rPr lang="cs-CZ" sz="36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cs-CZ" sz="3600" b="1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59632" y="1556792"/>
            <a:ext cx="3657600" cy="4663440"/>
          </a:xfrm>
        </p:spPr>
        <p:txBody>
          <a:bodyPr>
            <a:normAutofit/>
          </a:bodyPr>
          <a:lstStyle/>
          <a:p>
            <a:r>
              <a:rPr lang="cs-CZ" b="1" dirty="0" smtClean="0"/>
              <a:t> Způsobeno mechanickou bariérou při přenosu zvuku do vnitřního ucha</a:t>
            </a:r>
          </a:p>
          <a:p>
            <a:r>
              <a:rPr lang="cs-CZ" b="1" dirty="0" smtClean="0"/>
              <a:t>Poškozením vlasových buněk hlemýždě</a:t>
            </a:r>
          </a:p>
          <a:p>
            <a:r>
              <a:rPr lang="cs-CZ" b="1" dirty="0" smtClean="0"/>
              <a:t>Vzácně poruchy sluchových drah </a:t>
            </a:r>
          </a:p>
          <a:p>
            <a:endParaRPr lang="cs-CZ" b="1" dirty="0" smtClean="0"/>
          </a:p>
          <a:p>
            <a:endParaRPr lang="cs-CZ" b="1" dirty="0"/>
          </a:p>
        </p:txBody>
      </p:sp>
      <p:pic>
        <p:nvPicPr>
          <p:cNvPr id="5" name="Zástupný symbol pro obsah 8" descr="ucho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51504" y="1571612"/>
            <a:ext cx="4192496" cy="41434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cs-CZ" sz="48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cs-CZ" sz="48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48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Porucha sluchu způsobená hlukem</a:t>
            </a:r>
            <a:br>
              <a:rPr lang="cs-CZ" sz="48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cs-CZ" sz="4800" b="1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71600" y="1700808"/>
            <a:ext cx="4248472" cy="4896544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Nejběžnějším profesionálním poškozením v Evropě</a:t>
            </a:r>
          </a:p>
          <a:p>
            <a:r>
              <a:rPr lang="cs-CZ" b="1" dirty="0" smtClean="0"/>
              <a:t>Vyvolána delší expozicí silnému hluku</a:t>
            </a:r>
          </a:p>
          <a:p>
            <a:r>
              <a:rPr lang="cs-CZ" b="1" dirty="0" smtClean="0"/>
              <a:t>Prvním symptomem bývá neschopnost slyšet vysoké tóny</a:t>
            </a:r>
          </a:p>
          <a:p>
            <a:r>
              <a:rPr lang="cs-CZ" b="1" dirty="0" smtClean="0"/>
              <a:t>Porucha sluchu způsobená hlukem je trvalá</a:t>
            </a:r>
          </a:p>
          <a:p>
            <a:r>
              <a:rPr lang="cs-CZ" b="1" dirty="0" smtClean="0"/>
              <a:t>Obrázek: sluchový rozsah</a:t>
            </a:r>
          </a:p>
          <a:p>
            <a:endParaRPr lang="cs-CZ" b="1" dirty="0"/>
          </a:p>
        </p:txBody>
      </p:sp>
      <p:pic>
        <p:nvPicPr>
          <p:cNvPr id="5" name="Zástupný symbol pro obsah 10" descr="Slysitelnost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72066" y="1714488"/>
            <a:ext cx="3491331" cy="35719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lunovrat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Words>264</Words>
  <Application>Microsoft Office PowerPoint</Application>
  <PresentationFormat>Předvádění na obrazovce (4:3)</PresentationFormat>
  <Paragraphs>70</Paragraphs>
  <Slides>16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Slunovrat</vt:lpstr>
      <vt:lpstr>Martina Štorová Barbora Šindelková </vt:lpstr>
      <vt:lpstr>Hluk je každý nechtěný zvuk (bez ohledu na jeho intenzitu), který má rušivý nebo obtěžující charakter, nebo který má škodlivé účinky na lidské zdraví.</vt:lpstr>
      <vt:lpstr> DOPRAVNÍ HLUK 2. Hluk v pracovním prostředí 3. Hluk související s bydlením 4. Hluk související s trávením        volného času </vt:lpstr>
      <vt:lpstr>Snímek 4</vt:lpstr>
      <vt:lpstr>specifické:  projevující se poruchami činnosti sluchového analyzátoru  nespecifické (mimosluchové): k dochází k ovlivnění funkcí různých systémů organismu.  Např.  vliv na kardiovaskulární systém, obtěžování a rušení spánku a nepříznivé ovlivnění osvojování řeči a čtení u dětí.    </vt:lpstr>
      <vt:lpstr>-  Odstranění zdroje hluku -  používání ochranných  pomůcek  proti hluku  -  omezení délky pobytu v  hlučném prostředí na  minimum  </vt:lpstr>
      <vt:lpstr>Funkce lidského ucha</vt:lpstr>
      <vt:lpstr>Poškození sluchového orgánu </vt:lpstr>
      <vt:lpstr> Porucha sluchu způsobená hlukem </vt:lpstr>
      <vt:lpstr>Nedoslýchavost</vt:lpstr>
      <vt:lpstr>Tinitus (hučení v uších)</vt:lpstr>
      <vt:lpstr>Hluk a těhotenství</vt:lpstr>
      <vt:lpstr>Následky působení hluku  při práci</vt:lpstr>
      <vt:lpstr>Zvýšené riziko úrazů</vt:lpstr>
      <vt:lpstr>http://www.szu.cz/tema/zivotni-prostredi/hluk http://panwiki.panska.cz/index.php/Zvuk_a_sluch http://osha.europa.eu/fop/czech-republic/cs/publications/files/fact57_cs.pdf   </vt:lpstr>
      <vt:lpstr>Děkujeme za pozornost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Martina Štorová Barbora Šindelková </dc:title>
  <dc:creator>Pavel</dc:creator>
  <cp:lastModifiedBy>Digitalizace</cp:lastModifiedBy>
  <cp:revision>27</cp:revision>
  <dcterms:created xsi:type="dcterms:W3CDTF">2010-09-25T08:00:46Z</dcterms:created>
  <dcterms:modified xsi:type="dcterms:W3CDTF">2010-10-06T10:10:14Z</dcterms:modified>
</cp:coreProperties>
</file>