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7" r:id="rId6"/>
    <p:sldId id="264" r:id="rId7"/>
    <p:sldId id="265" r:id="rId8"/>
    <p:sldId id="266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5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F9DB4A-917C-4C71-A200-EBF4FA841E4D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E76A0B3-4372-427C-AD28-89120511B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0688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Protihluková opatření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772400" cy="36004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Hluk, jeho škodlivé a rušivé účinky na organismus  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1600" dirty="0" smtClean="0"/>
              <a:t>Vypracovala: Kateřina Dufková(350768) a Alžběta </a:t>
            </a:r>
            <a:r>
              <a:rPr lang="cs-CZ" sz="1600" dirty="0" err="1" smtClean="0"/>
              <a:t>Končítíková</a:t>
            </a:r>
            <a:r>
              <a:rPr lang="cs-CZ" sz="1600" dirty="0" smtClean="0"/>
              <a:t>(322240)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988840"/>
            <a:ext cx="259228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Školní budova musí být chráněna před:</a:t>
            </a:r>
            <a:endParaRPr lang="cs-CZ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0" y="1444625"/>
            <a:ext cx="4040188" cy="39417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1.) Zevním hlukem: správná konstrukce oken, protihlukové obvodové zdi,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2.) Vnitřním hlukem: účelné dispoziční řešení budovy (tělocvična, </a:t>
            </a:r>
            <a:r>
              <a:rPr lang="cs-CZ" dirty="0" err="1" smtClean="0"/>
              <a:t>hudebna</a:t>
            </a:r>
            <a:r>
              <a:rPr lang="cs-CZ" dirty="0" smtClean="0"/>
              <a:t>), neprůzvučné dělící prvky, utěsnění všech spár</a:t>
            </a:r>
            <a:endParaRPr lang="cs-CZ" dirty="0"/>
          </a:p>
        </p:txBody>
      </p:sp>
      <p:pic>
        <p:nvPicPr>
          <p:cNvPr id="10" name="Pictur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56992"/>
            <a:ext cx="367240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Dopravní inspektorát</a:t>
            </a:r>
          </a:p>
          <a:p>
            <a:endParaRPr lang="cs-CZ" dirty="0" smtClean="0"/>
          </a:p>
          <a:p>
            <a:r>
              <a:rPr lang="cs-CZ" dirty="0" smtClean="0"/>
              <a:t>Ochranné bariéry mezi školou a komunikací</a:t>
            </a:r>
          </a:p>
          <a:p>
            <a:endParaRPr lang="cs-CZ" dirty="0" smtClean="0"/>
          </a:p>
          <a:p>
            <a:r>
              <a:rPr lang="cs-CZ" dirty="0" smtClean="0"/>
              <a:t>Těsnění oken</a:t>
            </a:r>
          </a:p>
          <a:p>
            <a:endParaRPr lang="cs-CZ" dirty="0" smtClean="0"/>
          </a:p>
          <a:p>
            <a:r>
              <a:rPr lang="cs-CZ" dirty="0" smtClean="0"/>
              <a:t>Akustické obklady stěn a stropů</a:t>
            </a:r>
          </a:p>
          <a:p>
            <a:endParaRPr lang="cs-CZ" dirty="0" smtClean="0"/>
          </a:p>
          <a:p>
            <a:r>
              <a:rPr lang="cs-CZ" dirty="0" smtClean="0"/>
              <a:t>Speciální, lépe konstruovaní okna (dvojitá, dobře těsněná,…) 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Ochranná opatření pro školy stávající v hlučném prostředí:</a:t>
            </a: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Kotulán</a:t>
            </a:r>
            <a:r>
              <a:rPr lang="cs-CZ" sz="2000" dirty="0" smtClean="0"/>
              <a:t>, J., </a:t>
            </a:r>
            <a:r>
              <a:rPr lang="cs-CZ" sz="2000" i="1" dirty="0" smtClean="0"/>
              <a:t>Zdravotní nauky pro pedagogy, </a:t>
            </a:r>
            <a:r>
              <a:rPr lang="cs-CZ" sz="2000" dirty="0" smtClean="0"/>
              <a:t>Masarykova universita-pedagogická fakulta, 2.vydání, 2005, ISBN 80-210-3844-6</a:t>
            </a:r>
          </a:p>
          <a:p>
            <a:endParaRPr lang="cs-CZ" sz="2000" dirty="0" smtClean="0"/>
          </a:p>
          <a:p>
            <a:r>
              <a:rPr lang="cs-CZ" sz="2000" dirty="0" smtClean="0"/>
              <a:t>http:/www.</a:t>
            </a:r>
            <a:r>
              <a:rPr lang="cs-CZ" sz="2000" dirty="0" err="1" smtClean="0"/>
              <a:t>zubrno.cz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http:/www.</a:t>
            </a:r>
            <a:r>
              <a:rPr lang="cs-CZ" sz="2000" dirty="0" err="1" smtClean="0"/>
              <a:t>google.com</a:t>
            </a:r>
            <a:endParaRPr lang="cs-CZ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podstatou hluku jsou po fyzikální stránce zvuky, produkované chvěním těles.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zvukové chvění je charakterizováno dvěma základními parametry: 1)frekvence (Hz)</a:t>
            </a:r>
          </a:p>
          <a:p>
            <a:pPr>
              <a:buNone/>
            </a:pPr>
            <a:r>
              <a:rPr lang="cs-CZ" dirty="0" smtClean="0"/>
              <a:t>                                      2)intenzita (dB)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jako hluk označujeme jakýkoliv zvuk, který přichází člověku nevhod, který ruší jeho pohodu nebo působí nepříznivě na sluch.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Hluk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Hodnoty kolem 0dB udávají práh slyšení. Při hodnotách 120dB začíná člověk vnímat zvuk jako bolest.</a:t>
            </a:r>
          </a:p>
          <a:p>
            <a:endParaRPr lang="cs-CZ" dirty="0" smtClean="0"/>
          </a:p>
          <a:p>
            <a:r>
              <a:rPr lang="cs-CZ" dirty="0" smtClean="0"/>
              <a:t>Hluk </a:t>
            </a:r>
            <a:r>
              <a:rPr lang="cs-CZ" dirty="0" smtClean="0"/>
              <a:t>není definován fyzikálně ale podle svého účinku na člověka.</a:t>
            </a:r>
          </a:p>
          <a:p>
            <a:endParaRPr lang="cs-CZ" dirty="0" smtClean="0"/>
          </a:p>
          <a:p>
            <a:r>
              <a:rPr lang="cs-CZ" dirty="0" smtClean="0"/>
              <a:t>Např. hlasitá hudba může být pro někoho zdrojem příjemné zvukové stimulace a pro někoho obtížným hlukovým </a:t>
            </a:r>
            <a:r>
              <a:rPr lang="cs-CZ" dirty="0" err="1" smtClean="0"/>
              <a:t>stresorem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10dB            počátky sluchového vnímání</a:t>
            </a:r>
          </a:p>
          <a:p>
            <a:r>
              <a:rPr lang="cs-CZ" dirty="0" smtClean="0"/>
              <a:t>30dB            tichý šepot</a:t>
            </a:r>
          </a:p>
          <a:p>
            <a:r>
              <a:rPr lang="cs-CZ" dirty="0" smtClean="0"/>
              <a:t>65dB            normální rozhovor</a:t>
            </a:r>
          </a:p>
          <a:p>
            <a:r>
              <a:rPr lang="cs-CZ" dirty="0" smtClean="0"/>
              <a:t>85dB            hluk městských křižovatek, školní jídelny, chodby o přestávkách</a:t>
            </a:r>
          </a:p>
          <a:p>
            <a:r>
              <a:rPr lang="cs-CZ" dirty="0" smtClean="0"/>
              <a:t>100-110dB   tkalcovské dílny, velký orchestr</a:t>
            </a:r>
          </a:p>
          <a:p>
            <a:r>
              <a:rPr lang="cs-CZ" dirty="0" smtClean="0"/>
              <a:t>120dB          diskotéka při max. zesílení</a:t>
            </a:r>
          </a:p>
          <a:p>
            <a:r>
              <a:rPr lang="cs-CZ" dirty="0" smtClean="0"/>
              <a:t>130dB          tryskový motor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hlukových hladin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mweltgeraeusch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7736489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748883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23391"/>
            <a:ext cx="8957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Tichá lokalita Brna – ekvivalentní hladiny akustického tlaku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cs-CZ" sz="14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Aeq</a:t>
            </a:r>
            <a:r>
              <a:rPr kumimoji="0" lang="cs-CZ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,T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v denní a noční době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770485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620688"/>
            <a:ext cx="90524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Hlučná lokalita Brna – ekvivalentní hladiny akustického tlaku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cs-CZ" sz="14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Aeq</a:t>
            </a:r>
            <a:r>
              <a:rPr kumimoji="0" lang="cs-CZ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,T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v denní a noční době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763284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Hluk je faktor snižující psychickou i fyzickou výkonnost</a:t>
            </a:r>
          </a:p>
          <a:p>
            <a:endParaRPr lang="cs-CZ" dirty="0" smtClean="0"/>
          </a:p>
          <a:p>
            <a:r>
              <a:rPr lang="cs-CZ" dirty="0" smtClean="0"/>
              <a:t>Práce v hlučném prostředí i mění náladu, vyvolává stavy podráždění</a:t>
            </a:r>
          </a:p>
          <a:p>
            <a:endParaRPr lang="cs-CZ" dirty="0" smtClean="0"/>
          </a:p>
          <a:p>
            <a:r>
              <a:rPr lang="cs-CZ" dirty="0" smtClean="0"/>
              <a:t>Důsledky hluku: rychlý růst únavy, </a:t>
            </a:r>
            <a:r>
              <a:rPr lang="cs-CZ" dirty="0" err="1" smtClean="0"/>
              <a:t>neurotizace</a:t>
            </a:r>
            <a:r>
              <a:rPr lang="cs-CZ" dirty="0" smtClean="0"/>
              <a:t> a narušování mezilidských vztahů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před hlukem ve škole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</TotalTime>
  <Words>316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Protihluková opatření</vt:lpstr>
      <vt:lpstr>Hluk</vt:lpstr>
      <vt:lpstr>Slide 3</vt:lpstr>
      <vt:lpstr>Příklady hlukových hladin</vt:lpstr>
      <vt:lpstr>Slide 5</vt:lpstr>
      <vt:lpstr>Slide 6</vt:lpstr>
      <vt:lpstr>Slide 7</vt:lpstr>
      <vt:lpstr>Slide 8</vt:lpstr>
      <vt:lpstr>Ochrana před hlukem ve škole</vt:lpstr>
      <vt:lpstr>Školní budova musí být chráněna před:</vt:lpstr>
      <vt:lpstr>Ochranná opatření pro školy stávající v hlučném prostředí:</vt:lpstr>
      <vt:lpstr>Zdroje: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Protihluková opatření</dc:title>
  <dc:creator>Katerina</dc:creator>
  <cp:lastModifiedBy>Katerina</cp:lastModifiedBy>
  <cp:revision>8</cp:revision>
  <dcterms:created xsi:type="dcterms:W3CDTF">2010-10-05T19:40:51Z</dcterms:created>
  <dcterms:modified xsi:type="dcterms:W3CDTF">2010-10-06T14:45:08Z</dcterms:modified>
</cp:coreProperties>
</file>