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5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BF0860A-C710-493B-B53F-77C37E9D65FB}" type="datetimeFigureOut">
              <a:rPr lang="cs-CZ" smtClean="0"/>
              <a:t>9.11.2010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0078F3-F180-4047-B6A6-CF4EC003CA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209562220600060-sama-dom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vp.wz.cz/Texty/vyvojovkaobec.html" TargetMode="External"/><Relationship Id="rId2" Type="http://schemas.openxmlformats.org/officeDocument/2006/relationships/hyperlink" Target="http://psychologie.nazory.cz/vyvojova_psychologi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televize.cz/ivysilani/209562220600060-sama-doma/" TargetMode="External"/><Relationship Id="rId5" Type="http://schemas.openxmlformats.org/officeDocument/2006/relationships/hyperlink" Target="http://www.youtube.com/watch?v=EJcfCc4CrO4" TargetMode="External"/><Relationship Id="rId4" Type="http://schemas.openxmlformats.org/officeDocument/2006/relationships/hyperlink" Target="http://www.zbynekmlcoch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JcfCc4CrO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276872"/>
            <a:ext cx="3313355" cy="21337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Vývojové (tranzitorní) krize, mezníky v životě člověka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Martina Švaříčková</a:t>
            </a:r>
          </a:p>
          <a:p>
            <a:r>
              <a:rPr lang="cs-CZ" dirty="0" smtClean="0"/>
              <a:t>Kateřina Vývodová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3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středního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80% populace prožívá období mezi 35 a 50 rokem života jako období psychologického přechodu.</a:t>
            </a:r>
          </a:p>
          <a:p>
            <a:r>
              <a:rPr lang="cs-CZ" dirty="0" smtClean="0"/>
              <a:t>V tomto období vystupují do popředí zcela </a:t>
            </a:r>
            <a:r>
              <a:rPr lang="cs-CZ" b="1" dirty="0" smtClean="0"/>
              <a:t>jiná témata </a:t>
            </a:r>
            <a:r>
              <a:rPr lang="cs-CZ" dirty="0" smtClean="0"/>
              <a:t>než dříve (např. akceptovat stárnoucí tělo, přehodnotit rodinné vztahy, učitel mladší generace a plánování důchodu, nové koníčky, stát se prarodičem)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5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středního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Syndrom prázdného hnízda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2"/>
              </a:rPr>
              <a:t>Sama doma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93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HRDLIČKA, M. Krize středního věku. Portál. Praha, 2006. 168 s. ISBN 80-7367-168-9</a:t>
            </a:r>
          </a:p>
          <a:p>
            <a:r>
              <a:rPr lang="cs-CZ" sz="2000" dirty="0"/>
              <a:t>LANGMEIER, J. Vývojová psychologie. 3. vydání. </a:t>
            </a:r>
            <a:r>
              <a:rPr lang="cs-CZ" sz="2000" dirty="0" err="1"/>
              <a:t>Grada</a:t>
            </a:r>
            <a:r>
              <a:rPr lang="cs-CZ" sz="2000" dirty="0"/>
              <a:t>. Praha, 1998.  348 s. ISBN 80-7169-195-X</a:t>
            </a:r>
          </a:p>
          <a:p>
            <a:r>
              <a:rPr lang="cs-CZ" sz="2000" dirty="0" smtClean="0">
                <a:hlinkClick r:id="rId2"/>
              </a:rPr>
              <a:t>http://psychologie.nazory.cz/vyvojova_psychologie.htm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http://www.ssvp.wz.cz/Texty/vyvojovkaobec.html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http://www.zbynekmlcoch.cz</a:t>
            </a:r>
            <a:endParaRPr lang="cs-CZ" sz="2000" dirty="0" smtClean="0"/>
          </a:p>
          <a:p>
            <a:r>
              <a:rPr lang="cs-CZ" sz="2000" dirty="0" smtClean="0"/>
              <a:t>studium.propsychology.cz</a:t>
            </a:r>
          </a:p>
          <a:p>
            <a:r>
              <a:rPr lang="cs-CZ" sz="2000" dirty="0" smtClean="0">
                <a:hlinkClick r:id="rId5"/>
              </a:rPr>
              <a:t>http://www.youtube.com/watch?v=EJcfCc4CrO4</a:t>
            </a:r>
            <a:endParaRPr lang="cs-CZ" sz="2000" dirty="0" smtClean="0"/>
          </a:p>
          <a:p>
            <a:r>
              <a:rPr lang="cs-CZ" sz="2000" dirty="0">
                <a:hlinkClick r:id="rId6"/>
              </a:rPr>
              <a:t>http://www.ceskatelevize.cz/ivysilani/209562220600060-sama-doma</a:t>
            </a:r>
            <a:r>
              <a:rPr lang="cs-CZ" sz="2000" dirty="0" smtClean="0">
                <a:hlinkClick r:id="rId6"/>
              </a:rPr>
              <a:t>/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7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Vývojová psychologie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Vývojová psychologie patří mezi základní psychologické </a:t>
            </a:r>
            <a:r>
              <a:rPr lang="cs-CZ" dirty="0" smtClean="0"/>
              <a:t>disciplíny. </a:t>
            </a:r>
          </a:p>
          <a:p>
            <a:r>
              <a:rPr lang="cs-CZ" dirty="0"/>
              <a:t>S</a:t>
            </a:r>
            <a:r>
              <a:rPr lang="cs-CZ" dirty="0" smtClean="0"/>
              <a:t>tuduje </a:t>
            </a:r>
            <a:r>
              <a:rPr lang="cs-CZ" dirty="0"/>
              <a:t>psychický vývoj člověka.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užším (a obvyklejším) pojetí se vývojová psychologie chápe jako psychologie ontogenetická, tj. zabývající se vývojem lidského jedince od početí po </a:t>
            </a:r>
            <a:r>
              <a:rPr lang="cs-CZ" dirty="0" smtClean="0"/>
              <a:t>smrt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širším smyslu zahrnuje i fylogenezi (vývoj na různých stupních evoluční řady). </a:t>
            </a:r>
          </a:p>
        </p:txBody>
      </p:sp>
    </p:spTree>
    <p:extLst>
      <p:ext uri="{BB962C8B-B14F-4D97-AF65-F5344CB8AC3E}">
        <p14:creationId xmlns:p14="http://schemas.microsoft.com/office/powerpoint/2010/main" val="43015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Vývojové mezníky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/>
          </a:p>
          <a:p>
            <a:r>
              <a:rPr lang="cs-CZ" b="1" dirty="0" smtClean="0"/>
              <a:t>biologické </a:t>
            </a:r>
            <a:r>
              <a:rPr lang="cs-CZ" dirty="0"/>
              <a:t>- </a:t>
            </a:r>
            <a:r>
              <a:rPr lang="cs-CZ" dirty="0" smtClean="0"/>
              <a:t>dané </a:t>
            </a:r>
            <a:r>
              <a:rPr lang="cs-CZ" dirty="0"/>
              <a:t>zráním</a:t>
            </a:r>
          </a:p>
          <a:p>
            <a:r>
              <a:rPr lang="cs-CZ" b="1" dirty="0" smtClean="0"/>
              <a:t>psychické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dané </a:t>
            </a:r>
            <a:r>
              <a:rPr lang="cs-CZ" dirty="0"/>
              <a:t>interakcí vnitřních dispozic a učení</a:t>
            </a:r>
          </a:p>
          <a:p>
            <a:r>
              <a:rPr lang="cs-CZ" b="1" dirty="0"/>
              <a:t>sociální </a:t>
            </a:r>
            <a:r>
              <a:rPr lang="cs-CZ" dirty="0"/>
              <a:t>- </a:t>
            </a:r>
            <a:r>
              <a:rPr lang="cs-CZ" dirty="0" smtClean="0"/>
              <a:t>dané </a:t>
            </a:r>
            <a:r>
              <a:rPr lang="cs-CZ" dirty="0"/>
              <a:t>společností.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08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Podle řeckého slova </a:t>
            </a:r>
            <a:r>
              <a:rPr lang="cs-CZ" i="1" dirty="0" err="1" smtClean="0"/>
              <a:t>crisis</a:t>
            </a:r>
            <a:r>
              <a:rPr lang="cs-CZ" dirty="0" smtClean="0"/>
              <a:t>  znamená rozhodnutí, rozloučení, rozpolcení, odloučení, rozsudek, volbu a zkoušku.</a:t>
            </a:r>
          </a:p>
          <a:p>
            <a:r>
              <a:rPr lang="cs-CZ" b="1" dirty="0" smtClean="0"/>
              <a:t>Vývojová </a:t>
            </a:r>
            <a:r>
              <a:rPr lang="cs-CZ" b="1" dirty="0"/>
              <a:t>krize </a:t>
            </a:r>
            <a:r>
              <a:rPr lang="cs-CZ" dirty="0"/>
              <a:t>– přechodné stádium mezi dvěma fázemi, přeměna, jenž spěje k </a:t>
            </a:r>
            <a:r>
              <a:rPr lang="cs-CZ" dirty="0" smtClean="0"/>
              <a:t>rozhodnutí. Jsou očekávatelné.</a:t>
            </a:r>
          </a:p>
          <a:p>
            <a:r>
              <a:rPr lang="cs-CZ" dirty="0" smtClean="0"/>
              <a:t>Jejím </a:t>
            </a:r>
            <a:r>
              <a:rPr lang="cs-CZ" dirty="0"/>
              <a:t>vyřešením </a:t>
            </a:r>
            <a:r>
              <a:rPr lang="cs-CZ" dirty="0" smtClean="0"/>
              <a:t>se člověk </a:t>
            </a:r>
            <a:r>
              <a:rPr lang="cs-CZ" dirty="0"/>
              <a:t>vyvíjí. Nevyřešením vývoj stagnuje a je třeba jej řešit.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44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Dělení vývoje podle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204864"/>
            <a:ext cx="6921217" cy="4104456"/>
          </a:xfrm>
        </p:spPr>
        <p:txBody>
          <a:bodyPr>
            <a:norm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cs-CZ" sz="1600" b="1" dirty="0" smtClean="0"/>
              <a:t>DŮVĚRA </a:t>
            </a:r>
            <a:r>
              <a:rPr lang="cs-CZ" sz="1600" b="1" dirty="0"/>
              <a:t>X NEDŮVĚRA </a:t>
            </a:r>
            <a:r>
              <a:rPr lang="cs-CZ" sz="1600" dirty="0"/>
              <a:t>vůči okolnímu světu (0-1 rok)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b="1" dirty="0"/>
              <a:t>AUTONOMIE X pocit STUDU </a:t>
            </a:r>
            <a:r>
              <a:rPr lang="cs-CZ" sz="1600" dirty="0"/>
              <a:t>z vlastních schopností, sebedůvěra (1-3 roky)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b="1" dirty="0"/>
              <a:t>INICIATIVA X pocit VINY </a:t>
            </a:r>
            <a:r>
              <a:rPr lang="cs-CZ" sz="1600" dirty="0"/>
              <a:t>podle reakce rodičů na aktivitu dítěte (3-6 let)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b="1" dirty="0"/>
              <a:t>SNAŽIVOST X MÉNĚCENNOST</a:t>
            </a:r>
            <a:r>
              <a:rPr lang="cs-CZ" sz="1600" dirty="0"/>
              <a:t>, inferiorita při poznávání světa (6-12 let)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b="1" dirty="0"/>
              <a:t>nalezení IDENTITY X DIFÚZNOST </a:t>
            </a:r>
            <a:r>
              <a:rPr lang="cs-CZ" sz="1600" b="1" dirty="0" smtClean="0"/>
              <a:t>ROLÍ </a:t>
            </a:r>
            <a:r>
              <a:rPr lang="cs-CZ" sz="1600" dirty="0" smtClean="0"/>
              <a:t>při zařazování se do společnosti, převzetí role </a:t>
            </a:r>
            <a:r>
              <a:rPr lang="cs-CZ" sz="1600" dirty="0"/>
              <a:t>svého pohlaví atd. (12-19 let)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b="1" dirty="0"/>
              <a:t>INTIMITA X IZOLACE </a:t>
            </a:r>
            <a:r>
              <a:rPr lang="cs-CZ" sz="1600" dirty="0"/>
              <a:t>ve smyslu </a:t>
            </a:r>
            <a:r>
              <a:rPr lang="cs-CZ" sz="1600" dirty="0" smtClean="0"/>
              <a:t>navazování </a:t>
            </a:r>
            <a:r>
              <a:rPr lang="cs-CZ" sz="1600" dirty="0"/>
              <a:t>užších osobních vztahů, rozšiřování "já" na "my". (19-25 let)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b="1" dirty="0"/>
              <a:t>GENERATIVITA (plodnost), </a:t>
            </a:r>
            <a:r>
              <a:rPr lang="cs-CZ" sz="1600" dirty="0"/>
              <a:t>produktivita, sociální zralost </a:t>
            </a:r>
            <a:r>
              <a:rPr lang="cs-CZ" sz="1600" b="1" dirty="0"/>
              <a:t>X izolace</a:t>
            </a:r>
            <a:r>
              <a:rPr lang="cs-CZ" sz="1600" dirty="0"/>
              <a:t>, </a:t>
            </a:r>
            <a:r>
              <a:rPr lang="cs-CZ" sz="1600" b="1" dirty="0"/>
              <a:t>STAGNACE</a:t>
            </a:r>
            <a:r>
              <a:rPr lang="cs-CZ" sz="1600" dirty="0"/>
              <a:t>, chudost soc. vztahů (25-50 let)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b="1" dirty="0"/>
              <a:t>INTEGRITA X ZOUFALSTVÍ</a:t>
            </a:r>
            <a:r>
              <a:rPr lang="cs-CZ" sz="1600" dirty="0"/>
              <a:t>, pochybování, míra spokojenosti se sebou samým, se svým životem (50-</a:t>
            </a:r>
            <a:r>
              <a:rPr lang="cs-CZ" sz="1600" dirty="0" smtClean="0"/>
              <a:t>?)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3919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podle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Období </a:t>
            </a:r>
            <a:r>
              <a:rPr lang="cs-CZ" dirty="0"/>
              <a:t>vzdoru (3. roky),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ubertální </a:t>
            </a:r>
            <a:r>
              <a:rPr lang="cs-CZ" dirty="0"/>
              <a:t>krize, </a:t>
            </a:r>
            <a:endParaRPr lang="cs-CZ" dirty="0" smtClean="0"/>
          </a:p>
          <a:p>
            <a:r>
              <a:rPr lang="cs-CZ" dirty="0"/>
              <a:t>K</a:t>
            </a:r>
            <a:r>
              <a:rPr lang="cs-CZ" dirty="0" smtClean="0"/>
              <a:t>rize </a:t>
            </a:r>
            <a:r>
              <a:rPr lang="cs-CZ" dirty="0"/>
              <a:t>středního věku.</a:t>
            </a:r>
          </a:p>
        </p:txBody>
      </p:sp>
    </p:spTree>
    <p:extLst>
      <p:ext uri="{BB962C8B-B14F-4D97-AF65-F5344CB8AC3E}">
        <p14:creationId xmlns:p14="http://schemas.microsoft.com/office/powerpoint/2010/main" val="70566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Období vzdoru (negativismu)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2-3 rok a trvá zhruba 1 rok </a:t>
            </a:r>
          </a:p>
          <a:p>
            <a:r>
              <a:rPr lang="cs-CZ" dirty="0" smtClean="0"/>
              <a:t>Protiklad vůle dítěte a vůle ostatních lidí.</a:t>
            </a:r>
          </a:p>
          <a:p>
            <a:r>
              <a:rPr lang="cs-CZ" dirty="0" smtClean="0"/>
              <a:t>Vzdor nemá žádný účel. Není cílený, neznamená mocenský boj. </a:t>
            </a:r>
          </a:p>
          <a:p>
            <a:r>
              <a:rPr lang="cs-CZ" dirty="0" smtClean="0"/>
              <a:t>Nelze ho brát osobně, a už vůbec nemá smysl dítě v takových situacích trestat.</a:t>
            </a:r>
          </a:p>
          <a:p>
            <a:r>
              <a:rPr lang="cs-CZ" dirty="0" smtClean="0"/>
              <a:t>Nezbytný je dostatečně velký postoj pro autonomii a samostatnost dítěte, kterou musí prožít jako správnou a oceňovanou, aby mohlo postoupit do dalšího vývojového období.</a:t>
            </a:r>
          </a:p>
          <a:p>
            <a:r>
              <a:rPr lang="cs-CZ" dirty="0" smtClean="0">
                <a:hlinkClick r:id="rId2"/>
              </a:rPr>
              <a:t>období vzdoru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0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Pubertální 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</a:t>
            </a:r>
            <a:r>
              <a:rPr lang="cs-CZ" dirty="0"/>
              <a:t>věku 12/14 až </a:t>
            </a:r>
            <a:r>
              <a:rPr lang="cs-CZ" dirty="0" smtClean="0"/>
              <a:t>18/20.</a:t>
            </a:r>
          </a:p>
          <a:p>
            <a:r>
              <a:rPr lang="cs-CZ" dirty="0" smtClean="0"/>
              <a:t>Období se přechodně vyskytuje a prolíná u většiny dospívajících a pomáhá jim nakonec najít vlastní úspěšnou cestu.</a:t>
            </a:r>
          </a:p>
          <a:p>
            <a:r>
              <a:rPr lang="cs-CZ" dirty="0" smtClean="0"/>
              <a:t>Člověk se </a:t>
            </a:r>
            <a:r>
              <a:rPr lang="cs-CZ" dirty="0"/>
              <a:t>zařazuje do nových sociálních </a:t>
            </a:r>
            <a:r>
              <a:rPr lang="cs-CZ" dirty="0" smtClean="0"/>
              <a:t>rolí.</a:t>
            </a:r>
          </a:p>
          <a:p>
            <a:r>
              <a:rPr lang="cs-CZ" dirty="0"/>
              <a:t>O</a:t>
            </a:r>
            <a:r>
              <a:rPr lang="cs-CZ" dirty="0" smtClean="0"/>
              <a:t>bvyklá </a:t>
            </a:r>
            <a:r>
              <a:rPr lang="cs-CZ" dirty="0"/>
              <a:t>je impulsivita v chování, pocity bezradnosti, zvýšené sebepozorování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Konflikty vznikají většinou kolem specifických pravidel, zákazů a příkazů, které dospívající pokládá za neodůvodněné a příliš omezující.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7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Specifické vývojové problémy dospívajících v dnešní společnosti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cs-CZ" dirty="0" smtClean="0"/>
              <a:t>Rozpor mezi fyzickou a sociální zralostí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Sekulární akcelerace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Rozpor mezi rolí a statusem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Rozpor mezi hodnotami mladé a starší generace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Rozpor mezi hodnotami rodiny a vnější společností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48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102</TotalTime>
  <Words>596</Words>
  <Application>Microsoft Office PowerPoint</Application>
  <PresentationFormat>Předvádění na obrazovce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Austin</vt:lpstr>
      <vt:lpstr>Vývojové (tranzitorní) krize, mezníky v životě člověka</vt:lpstr>
      <vt:lpstr>Vývojová psychologie</vt:lpstr>
      <vt:lpstr>Vývojové mezníky</vt:lpstr>
      <vt:lpstr>Krize</vt:lpstr>
      <vt:lpstr>Dělení vývoje podle Eriksona</vt:lpstr>
      <vt:lpstr>Krize podle Eriksona</vt:lpstr>
      <vt:lpstr>Období vzdoru (negativismu)</vt:lpstr>
      <vt:lpstr>Pubertální krize</vt:lpstr>
      <vt:lpstr>Specifické vývojové problémy dospívajících v dnešní společnosti</vt:lpstr>
      <vt:lpstr>Krize středního věku</vt:lpstr>
      <vt:lpstr>Krize středního věku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Vývojové (tranzitorní) krize, mezníky v životě člověka</dc:title>
  <dc:creator>Katka</dc:creator>
  <cp:lastModifiedBy>Katka</cp:lastModifiedBy>
  <cp:revision>18</cp:revision>
  <dcterms:created xsi:type="dcterms:W3CDTF">2010-11-09T12:19:43Z</dcterms:created>
  <dcterms:modified xsi:type="dcterms:W3CDTF">2010-11-09T14:04:13Z</dcterms:modified>
</cp:coreProperties>
</file>