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61" r:id="rId6"/>
    <p:sldId id="263" r:id="rId7"/>
    <p:sldId id="260" r:id="rId8"/>
    <p:sldId id="262" r:id="rId9"/>
    <p:sldId id="267" r:id="rId10"/>
    <p:sldId id="264" r:id="rId11"/>
    <p:sldId id="266" r:id="rId12"/>
    <p:sldId id="268" r:id="rId13"/>
    <p:sldId id="269" r:id="rId14"/>
    <p:sldId id="270" r:id="rId15"/>
    <p:sldId id="271" r:id="rId16"/>
    <p:sldId id="273" r:id="rId17"/>
    <p:sldId id="272" r:id="rId18"/>
    <p:sldId id="274" r:id="rId19"/>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0000FF"/>
    <a:srgbClr val="FF9933"/>
    <a:srgbClr val="4564C9"/>
    <a:srgbClr val="CC9900"/>
    <a:srgbClr val="FF9900"/>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14" autoAdjust="0"/>
    <p:restoredTop sz="94660"/>
  </p:normalViewPr>
  <p:slideViewPr>
    <p:cSldViewPr>
      <p:cViewPr varScale="1">
        <p:scale>
          <a:sx n="90" d="100"/>
          <a:sy n="90" d="100"/>
        </p:scale>
        <p:origin x="-1044"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9FB10A4A-C151-44DB-8789-22D0C7A9C019}" type="datetimeFigureOut">
              <a:rPr lang="cs-CZ"/>
              <a:pPr>
                <a:defRPr/>
              </a:pPr>
              <a:t>24.5.2010</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endParaRPr lang="cs-CZ" noProof="0"/>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34381CE8-AA0F-4DF8-B0FF-90CA6C727BD7}" type="slidenum">
              <a:rPr lang="cs-CZ"/>
              <a:pPr>
                <a:defRPr/>
              </a:pPr>
              <a:t>‹#›</a:t>
            </a:fld>
            <a:endParaRPr 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Zástupný symbol pro obrázek snímku 1"/>
          <p:cNvSpPr>
            <a:spLocks noGrp="1" noRot="1" noChangeAspect="1"/>
          </p:cNvSpPr>
          <p:nvPr>
            <p:ph type="sldImg"/>
          </p:nvPr>
        </p:nvSpPr>
        <p:spPr bwMode="auto">
          <a:noFill/>
          <a:ln>
            <a:solidFill>
              <a:srgbClr val="000000"/>
            </a:solidFill>
            <a:miter lim="800000"/>
            <a:headEnd/>
            <a:tailEnd/>
          </a:ln>
        </p:spPr>
      </p:sp>
      <p:sp>
        <p:nvSpPr>
          <p:cNvPr id="15362"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3"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26EE1F3-1131-4E18-A902-A2B39F91E5E0}" type="slidenum">
              <a:rPr lang="cs-CZ"/>
              <a:pPr fontAlgn="base">
                <a:spcBef>
                  <a:spcPct val="0"/>
                </a:spcBef>
                <a:spcAft>
                  <a:spcPct val="0"/>
                </a:spcAft>
                <a:defRPr/>
              </a:pPr>
              <a:t>1</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lvl1pPr>
              <a:defRPr/>
            </a:lvl1pPr>
          </a:lstStyle>
          <a:p>
            <a:pPr>
              <a:defRPr/>
            </a:pPr>
            <a:fld id="{98E694DC-D94B-4B3D-91D8-D9F83931ED78}" type="datetimeFigureOut">
              <a:rPr lang="cs-CZ"/>
              <a:pPr>
                <a:defRPr/>
              </a:pPr>
              <a:t>24.5.2010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80B9F5FD-D2A1-45AA-B68C-AECB059339DD}"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D315FDA-A317-4301-AB59-B44EAA99BB52}" type="datetimeFigureOut">
              <a:rPr lang="cs-CZ"/>
              <a:pPr>
                <a:defRPr/>
              </a:pPr>
              <a:t>24.5.2010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1A24EFC9-0FAE-41EE-8154-F0A19BF1D7B3}"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B3C5686E-871E-4DFD-9D12-E65315CCE654}" type="datetimeFigureOut">
              <a:rPr lang="cs-CZ"/>
              <a:pPr>
                <a:defRPr/>
              </a:pPr>
              <a:t>24.5.2010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1FC7ADBC-3683-47BF-937D-CDECFFB8FFDD}"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0767C19-FC24-434E-848B-844AA90A02FD}" type="datetimeFigureOut">
              <a:rPr lang="cs-CZ"/>
              <a:pPr>
                <a:defRPr/>
              </a:pPr>
              <a:t>24.5.2010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B80A7108-9C98-4DEB-9F61-426850CF393D}"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1E8508A3-EE19-41DE-9838-C4F49A291E36}" type="datetimeFigureOut">
              <a:rPr lang="cs-CZ"/>
              <a:pPr>
                <a:defRPr/>
              </a:pPr>
              <a:t>24.5.2010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2B3F084-45DA-4702-8C2F-493A53CCE2ED}"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76CA9899-B205-459B-A091-AAD71B564F0A}" type="datetimeFigureOut">
              <a:rPr lang="cs-CZ"/>
              <a:pPr>
                <a:defRPr/>
              </a:pPr>
              <a:t>24.5.2010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729418FD-A703-42A4-B608-EDC38D12D394}"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AD77306C-23B3-4D82-A155-EEFFBBB072DE}" type="datetimeFigureOut">
              <a:rPr lang="cs-CZ"/>
              <a:pPr>
                <a:defRPr/>
              </a:pPr>
              <a:t>24.5.2010</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D0002B90-E667-4A93-8665-97402EB40FCF}"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3"/>
          <p:cNvSpPr>
            <a:spLocks noGrp="1"/>
          </p:cNvSpPr>
          <p:nvPr>
            <p:ph type="dt" sz="half" idx="10"/>
          </p:nvPr>
        </p:nvSpPr>
        <p:spPr/>
        <p:txBody>
          <a:bodyPr/>
          <a:lstStyle>
            <a:lvl1pPr>
              <a:defRPr/>
            </a:lvl1pPr>
          </a:lstStyle>
          <a:p>
            <a:pPr>
              <a:defRPr/>
            </a:pPr>
            <a:fld id="{872A696D-25D4-43C1-99FF-16680EAEE126}" type="datetimeFigureOut">
              <a:rPr lang="cs-CZ"/>
              <a:pPr>
                <a:defRPr/>
              </a:pPr>
              <a:t>24.5.2010</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7D1D5002-941A-4410-86F2-ECAC04B0AB79}"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B0F4F6D0-6933-4762-82B2-F1D47FA18FFA}" type="datetimeFigureOut">
              <a:rPr lang="cs-CZ"/>
              <a:pPr>
                <a:defRPr/>
              </a:pPr>
              <a:t>24.5.2010</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4F4FA7BB-932F-4540-A366-03E69266FBCB}"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01EF3D9D-0337-4133-8465-08726D16BA48}" type="datetimeFigureOut">
              <a:rPr lang="cs-CZ"/>
              <a:pPr>
                <a:defRPr/>
              </a:pPr>
              <a:t>24.5.2010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C0ADC78F-B757-4E0F-B9B6-DB0AE7CFB967}"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36ED70FB-8B10-4CA2-966F-1801E2ED8030}" type="datetimeFigureOut">
              <a:rPr lang="cs-CZ"/>
              <a:pPr>
                <a:defRPr/>
              </a:pPr>
              <a:t>24.5.2010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C2D2BD9B-0320-458F-8053-4D23BEC771AE}"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A271B888-9778-4B94-90C1-68B8AC7F24F0}" type="datetimeFigureOut">
              <a:rPr lang="cs-CZ"/>
              <a:pPr>
                <a:defRPr/>
              </a:pPr>
              <a:t>24.5.2010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DCE525F-0CBE-4ACE-BA9E-43321EF9A35B}"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4338" name="Nadpis 3"/>
          <p:cNvSpPr>
            <a:spLocks noGrp="1"/>
          </p:cNvSpPr>
          <p:nvPr>
            <p:ph type="title"/>
          </p:nvPr>
        </p:nvSpPr>
        <p:spPr>
          <a:xfrm>
            <a:off x="250825" y="620713"/>
            <a:ext cx="5486400" cy="1584325"/>
          </a:xfrm>
        </p:spPr>
        <p:txBody>
          <a:bodyPr/>
          <a:lstStyle/>
          <a:p>
            <a:pPr eaLnBrk="1" hangingPunct="1"/>
            <a:r>
              <a:rPr lang="de-DE" sz="3200" smtClean="0">
                <a:solidFill>
                  <a:schemeClr val="bg1"/>
                </a:solidFill>
                <a:latin typeface="Book Antiqua" pitchFamily="18" charset="0"/>
              </a:rPr>
              <a:t>Lernstörung</a:t>
            </a:r>
            <a:r>
              <a:rPr lang="cs-CZ" sz="3200" smtClean="0">
                <a:solidFill>
                  <a:schemeClr val="bg1"/>
                </a:solidFill>
                <a:latin typeface="Arial" charset="0"/>
              </a:rPr>
              <a:t/>
            </a:r>
            <a:br>
              <a:rPr lang="cs-CZ" sz="3200" smtClean="0">
                <a:solidFill>
                  <a:schemeClr val="bg1"/>
                </a:solidFill>
                <a:latin typeface="Arial" charset="0"/>
              </a:rPr>
            </a:br>
            <a:r>
              <a:rPr lang="de-DE" sz="3200" smtClean="0">
                <a:solidFill>
                  <a:schemeClr val="bg1"/>
                </a:solidFill>
                <a:latin typeface="Book Antiqua" pitchFamily="18" charset="0"/>
              </a:rPr>
              <a:t>Lernschwierigkeit</a:t>
            </a:r>
            <a:r>
              <a:rPr lang="cs-CZ" sz="3200" smtClean="0">
                <a:solidFill>
                  <a:schemeClr val="bg1"/>
                </a:solidFill>
                <a:latin typeface="Arial" charset="0"/>
              </a:rPr>
              <a:t/>
            </a:r>
            <a:br>
              <a:rPr lang="cs-CZ" sz="3200" smtClean="0">
                <a:solidFill>
                  <a:schemeClr val="bg1"/>
                </a:solidFill>
                <a:latin typeface="Arial" charset="0"/>
              </a:rPr>
            </a:br>
            <a:r>
              <a:rPr lang="de-DE" sz="3200" smtClean="0">
                <a:solidFill>
                  <a:schemeClr val="bg1"/>
                </a:solidFill>
                <a:latin typeface="Book Antiqua" pitchFamily="18" charset="0"/>
              </a:rPr>
              <a:t>Lernbehinderung</a:t>
            </a:r>
          </a:p>
        </p:txBody>
      </p:sp>
      <p:sp>
        <p:nvSpPr>
          <p:cNvPr id="14339" name="Zástupný symbol pro text 5"/>
          <p:cNvSpPr>
            <a:spLocks noGrp="1"/>
          </p:cNvSpPr>
          <p:nvPr>
            <p:ph type="body" sz="half" idx="2"/>
          </p:nvPr>
        </p:nvSpPr>
        <p:spPr>
          <a:xfrm>
            <a:off x="611188" y="5661025"/>
            <a:ext cx="7646987" cy="720725"/>
          </a:xfrm>
        </p:spPr>
        <p:txBody>
          <a:bodyPr/>
          <a:lstStyle/>
          <a:p>
            <a:pPr algn="r" eaLnBrk="1" hangingPunct="1"/>
            <a:r>
              <a:rPr lang="cs-CZ" b="1" smtClean="0">
                <a:solidFill>
                  <a:schemeClr val="bg1"/>
                </a:solidFill>
                <a:latin typeface="Book Antiqua" pitchFamily="18" charset="0"/>
              </a:rPr>
              <a:t>Němčina pro speciální pedagogy</a:t>
            </a:r>
          </a:p>
          <a:p>
            <a:pPr algn="r" eaLnBrk="1" hangingPunct="1"/>
            <a:r>
              <a:rPr lang="cs-CZ" b="1" smtClean="0">
                <a:solidFill>
                  <a:schemeClr val="bg1"/>
                </a:solidFill>
                <a:latin typeface="Book Antiqua" pitchFamily="18" charset="0"/>
              </a:rPr>
              <a:t>S</a:t>
            </a:r>
            <a:r>
              <a:rPr lang="cs-CZ" b="1" smtClean="0">
                <a:solidFill>
                  <a:schemeClr val="bg1"/>
                </a:solidFill>
                <a:latin typeface="Arial" charset="0"/>
              </a:rPr>
              <a:t>C4</a:t>
            </a:r>
            <a:r>
              <a:rPr lang="cs-CZ" b="1" smtClean="0">
                <a:solidFill>
                  <a:schemeClr val="bg1"/>
                </a:solidFill>
                <a:latin typeface="Book Antiqua" pitchFamily="18" charset="0"/>
              </a:rPr>
              <a:t>B</a:t>
            </a:r>
            <a:r>
              <a:rPr lang="cs-CZ" b="1" smtClean="0">
                <a:solidFill>
                  <a:schemeClr val="bg1"/>
                </a:solidFill>
                <a:latin typeface="Arial" charset="0"/>
              </a:rPr>
              <a:t>K</a:t>
            </a:r>
            <a:r>
              <a:rPr lang="cs-CZ" b="1" smtClean="0">
                <a:solidFill>
                  <a:schemeClr val="bg1"/>
                </a:solidFill>
                <a:latin typeface="Book Antiqua" pitchFamily="18" charset="0"/>
              </a:rPr>
              <a:t>_</a:t>
            </a:r>
            <a:r>
              <a:rPr lang="cs-CZ" b="1" smtClean="0">
                <a:solidFill>
                  <a:schemeClr val="bg1"/>
                </a:solidFill>
                <a:latin typeface="Arial" charset="0"/>
              </a:rPr>
              <a:t>CJNJ</a:t>
            </a:r>
          </a:p>
          <a:p>
            <a:pPr algn="r" eaLnBrk="1" hangingPunct="1"/>
            <a:r>
              <a:rPr lang="cs-CZ" b="1" smtClean="0">
                <a:solidFill>
                  <a:schemeClr val="bg1"/>
                </a:solidFill>
                <a:latin typeface="Book Antiqua" pitchFamily="18" charset="0"/>
              </a:rPr>
              <a:t>Jana Šubrtová</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4578" name="Rectangle 2"/>
          <p:cNvSpPr>
            <a:spLocks noGrp="1"/>
          </p:cNvSpPr>
          <p:nvPr>
            <p:ph type="title"/>
          </p:nvPr>
        </p:nvSpPr>
        <p:spPr/>
        <p:txBody>
          <a:bodyPr/>
          <a:lstStyle/>
          <a:p>
            <a:r>
              <a:rPr lang="de-DE" smtClean="0"/>
              <a:t>Mögliche Anzeichen </a:t>
            </a:r>
            <a:r>
              <a:rPr lang="cs-CZ" smtClean="0"/>
              <a:t>(Symptome)</a:t>
            </a:r>
            <a:endParaRPr lang="de-DE" smtClean="0"/>
          </a:p>
        </p:txBody>
      </p:sp>
      <p:sp>
        <p:nvSpPr>
          <p:cNvPr id="24579" name="Rectangle 3"/>
          <p:cNvSpPr>
            <a:spLocks noGrp="1"/>
          </p:cNvSpPr>
          <p:nvPr>
            <p:ph type="body" idx="1"/>
          </p:nvPr>
        </p:nvSpPr>
        <p:spPr/>
        <p:txBody>
          <a:bodyPr/>
          <a:lstStyle/>
          <a:p>
            <a:pPr>
              <a:lnSpc>
                <a:spcPct val="80000"/>
              </a:lnSpc>
            </a:pPr>
            <a:r>
              <a:rPr lang="de-DE" sz="2000" smtClean="0"/>
              <a:t>auffallend große Schwierigkeiten beim Lesen und Schreiben </a:t>
            </a:r>
          </a:p>
          <a:p>
            <a:pPr>
              <a:lnSpc>
                <a:spcPct val="80000"/>
              </a:lnSpc>
            </a:pPr>
            <a:r>
              <a:rPr lang="de-DE" sz="2000" smtClean="0"/>
              <a:t>sehr langsames, fehlerhaftes Lesen </a:t>
            </a:r>
          </a:p>
          <a:p>
            <a:pPr>
              <a:lnSpc>
                <a:spcPct val="80000"/>
              </a:lnSpc>
            </a:pPr>
            <a:r>
              <a:rPr lang="de-DE" sz="2000" smtClean="0"/>
              <a:t>Auslassen von Buchstaben oder Silben </a:t>
            </a:r>
          </a:p>
          <a:p>
            <a:pPr>
              <a:lnSpc>
                <a:spcPct val="80000"/>
              </a:lnSpc>
            </a:pPr>
            <a:r>
              <a:rPr lang="de-DE" sz="2000" smtClean="0"/>
              <a:t>Buchstaben können kaum zu Wörtern zusammengezogen werden </a:t>
            </a:r>
          </a:p>
          <a:p>
            <a:pPr>
              <a:lnSpc>
                <a:spcPct val="80000"/>
              </a:lnSpc>
            </a:pPr>
            <a:r>
              <a:rPr lang="de-DE" sz="2000" smtClean="0"/>
              <a:t>Schwierigkeiten im Erinnern von Reihenfolgen </a:t>
            </a:r>
          </a:p>
          <a:p>
            <a:pPr>
              <a:lnSpc>
                <a:spcPct val="80000"/>
              </a:lnSpc>
            </a:pPr>
            <a:r>
              <a:rPr lang="de-DE" sz="2000" smtClean="0"/>
              <a:t>undeutliche, verwaschene Aussprache </a:t>
            </a:r>
          </a:p>
          <a:p>
            <a:pPr>
              <a:lnSpc>
                <a:spcPct val="80000"/>
              </a:lnSpc>
            </a:pPr>
            <a:r>
              <a:rPr lang="de-DE" sz="2000" smtClean="0"/>
              <a:t>Wörter im Text werden oft aus dem Sinnzusammenhang erraten </a:t>
            </a:r>
          </a:p>
          <a:p>
            <a:pPr>
              <a:lnSpc>
                <a:spcPct val="80000"/>
              </a:lnSpc>
            </a:pPr>
            <a:r>
              <a:rPr lang="de-DE" sz="2000" smtClean="0"/>
              <a:t>für Schreibarbeiten wird überdurchschnittlich lange gebraucht </a:t>
            </a:r>
          </a:p>
          <a:p>
            <a:pPr>
              <a:lnSpc>
                <a:spcPct val="80000"/>
              </a:lnSpc>
            </a:pPr>
            <a:r>
              <a:rPr lang="de-DE" sz="2000" smtClean="0"/>
              <a:t>Probleme beim Abschreiben von der Tafel </a:t>
            </a:r>
          </a:p>
          <a:p>
            <a:pPr>
              <a:lnSpc>
                <a:spcPct val="80000"/>
              </a:lnSpc>
            </a:pPr>
            <a:r>
              <a:rPr lang="de-DE" sz="2000" smtClean="0"/>
              <a:t>Probleme beim Niederschreiben von Gehörtem </a:t>
            </a:r>
          </a:p>
          <a:p>
            <a:pPr>
              <a:lnSpc>
                <a:spcPct val="80000"/>
              </a:lnSpc>
            </a:pPr>
            <a:r>
              <a:rPr lang="de-DE" sz="2000" smtClean="0"/>
              <a:t>häufige Verwechslung ähnlicher Wörter und Buchstaben </a:t>
            </a:r>
          </a:p>
          <a:p>
            <a:pPr>
              <a:lnSpc>
                <a:spcPct val="80000"/>
              </a:lnSpc>
            </a:pPr>
            <a:r>
              <a:rPr lang="de-DE" sz="2000" smtClean="0"/>
              <a:t>häufige Verwechslung der Buchstabenfolgen </a:t>
            </a:r>
          </a:p>
          <a:p>
            <a:pPr>
              <a:lnSpc>
                <a:spcPct val="80000"/>
              </a:lnSpc>
              <a:buFont typeface="Arial" charset="0"/>
              <a:buNone/>
            </a:pPr>
            <a:endParaRPr lang="de-DE" sz="200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5602" name="Rectangle 2"/>
          <p:cNvSpPr>
            <a:spLocks noGrp="1"/>
          </p:cNvSpPr>
          <p:nvPr>
            <p:ph type="title"/>
          </p:nvPr>
        </p:nvSpPr>
        <p:spPr/>
        <p:txBody>
          <a:bodyPr/>
          <a:lstStyle/>
          <a:p>
            <a:r>
              <a:rPr lang="cs-CZ" smtClean="0"/>
              <a:t>Dyskalkulie (Rechenschwäche)</a:t>
            </a:r>
          </a:p>
        </p:txBody>
      </p:sp>
      <p:sp>
        <p:nvSpPr>
          <p:cNvPr id="25603" name="Rectangle 3"/>
          <p:cNvSpPr>
            <a:spLocks noGrp="1"/>
          </p:cNvSpPr>
          <p:nvPr>
            <p:ph type="body" idx="1"/>
          </p:nvPr>
        </p:nvSpPr>
        <p:spPr/>
        <p:txBody>
          <a:bodyPr/>
          <a:lstStyle/>
          <a:p>
            <a:pPr algn="ctr">
              <a:buFont typeface="Arial" charset="0"/>
              <a:buNone/>
            </a:pPr>
            <a:r>
              <a:rPr lang="de-DE" sz="2800" smtClean="0"/>
              <a:t>"Diese Störung bezeichnet eine Beeinträchtigung von Rechenfertigkeiten, die nicht allein durch eine allgemeine Intelligenzminderung oder eine unangemessene Beschulung erklärbar ist. Das Defizit betrifft vor allem die Beherrschung grundlegender Rechenfertigkeiten wie Addition, Subtraktion, Multiplikation und Division, weniger die höheren mathematischen Fertigkeiten, die für Algebra, Trigonometrie, Geometrie oder Differential- und Integralrechnung benötigt werden".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6626" name="Rectangle 2"/>
          <p:cNvSpPr>
            <a:spLocks noGrp="1"/>
          </p:cNvSpPr>
          <p:nvPr>
            <p:ph type="title"/>
          </p:nvPr>
        </p:nvSpPr>
        <p:spPr/>
        <p:txBody>
          <a:bodyPr/>
          <a:lstStyle/>
          <a:p>
            <a:r>
              <a:rPr lang="de-DE" smtClean="0"/>
              <a:t>Mögliche Anzeichnen (Symptome)</a:t>
            </a:r>
          </a:p>
        </p:txBody>
      </p:sp>
      <p:sp>
        <p:nvSpPr>
          <p:cNvPr id="26627" name="Rectangle 3"/>
          <p:cNvSpPr>
            <a:spLocks noGrp="1"/>
          </p:cNvSpPr>
          <p:nvPr>
            <p:ph type="body" idx="1"/>
          </p:nvPr>
        </p:nvSpPr>
        <p:spPr/>
        <p:txBody>
          <a:bodyPr/>
          <a:lstStyle/>
          <a:p>
            <a:pPr>
              <a:lnSpc>
                <a:spcPct val="80000"/>
              </a:lnSpc>
            </a:pPr>
            <a:r>
              <a:rPr lang="de-CH" sz="2000" smtClean="0"/>
              <a:t>kann nur mit Hilfsmitteln wie Fingern oder Bausteinen rechnen</a:t>
            </a:r>
            <a:r>
              <a:rPr lang="cs-CZ" sz="2000" smtClean="0"/>
              <a:t> </a:t>
            </a:r>
          </a:p>
          <a:p>
            <a:pPr>
              <a:lnSpc>
                <a:spcPct val="80000"/>
              </a:lnSpc>
            </a:pPr>
            <a:r>
              <a:rPr lang="de-CH" sz="2000" smtClean="0"/>
              <a:t>Grundregeln des Rechnens bleiben unverständlich</a:t>
            </a:r>
            <a:r>
              <a:rPr lang="cs-CZ" sz="2000" smtClean="0"/>
              <a:t> </a:t>
            </a:r>
          </a:p>
          <a:p>
            <a:pPr>
              <a:lnSpc>
                <a:spcPct val="80000"/>
              </a:lnSpc>
            </a:pPr>
            <a:r>
              <a:rPr lang="de-CH" sz="2000" smtClean="0"/>
              <a:t>Erkennen mathematischer Zeichen und Symbole ist schwierig</a:t>
            </a:r>
            <a:r>
              <a:rPr lang="cs-CZ" sz="2000" smtClean="0"/>
              <a:t> </a:t>
            </a:r>
          </a:p>
          <a:p>
            <a:pPr>
              <a:lnSpc>
                <a:spcPct val="80000"/>
              </a:lnSpc>
            </a:pPr>
            <a:r>
              <a:rPr lang="de-CH" sz="2000" smtClean="0"/>
              <a:t>Probleme beim Einhalten von Reihenfolgen und/oder Handlungsabläufen</a:t>
            </a:r>
            <a:r>
              <a:rPr lang="cs-CZ" sz="2000" smtClean="0"/>
              <a:t> </a:t>
            </a:r>
          </a:p>
          <a:p>
            <a:pPr>
              <a:lnSpc>
                <a:spcPct val="80000"/>
              </a:lnSpc>
            </a:pPr>
            <a:r>
              <a:rPr lang="de-CH" sz="2000" smtClean="0"/>
              <a:t>Schwierigkeiten beim Lesen von graphischen Darstellungen</a:t>
            </a:r>
            <a:r>
              <a:rPr lang="cs-CZ" sz="2000" smtClean="0"/>
              <a:t> </a:t>
            </a:r>
          </a:p>
          <a:p>
            <a:pPr>
              <a:lnSpc>
                <a:spcPct val="80000"/>
              </a:lnSpc>
            </a:pPr>
            <a:r>
              <a:rPr lang="de-CH" sz="2000" smtClean="0"/>
              <a:t>Tabellen erscheinen unverständlich</a:t>
            </a:r>
            <a:r>
              <a:rPr lang="cs-CZ" sz="2000" smtClean="0"/>
              <a:t> </a:t>
            </a:r>
          </a:p>
          <a:p>
            <a:pPr>
              <a:lnSpc>
                <a:spcPct val="80000"/>
              </a:lnSpc>
            </a:pPr>
            <a:r>
              <a:rPr lang="de-CH" sz="2000" smtClean="0"/>
              <a:t>Probleme beim Kartenlesen</a:t>
            </a:r>
            <a:r>
              <a:rPr lang="cs-CZ" sz="2000" smtClean="0"/>
              <a:t> </a:t>
            </a:r>
          </a:p>
          <a:p>
            <a:pPr>
              <a:lnSpc>
                <a:spcPct val="80000"/>
              </a:lnSpc>
            </a:pPr>
            <a:r>
              <a:rPr lang="de-CH" sz="2000" smtClean="0"/>
              <a:t>Versagen in der Geometrie</a:t>
            </a:r>
            <a:r>
              <a:rPr lang="cs-CZ" sz="2000" smtClean="0"/>
              <a:t> </a:t>
            </a:r>
          </a:p>
          <a:p>
            <a:pPr>
              <a:lnSpc>
                <a:spcPct val="80000"/>
              </a:lnSpc>
            </a:pPr>
            <a:r>
              <a:rPr lang="de-CH" sz="2000" smtClean="0"/>
              <a:t>Zuordnung einer Zahl zu einer Menge nicht logisch</a:t>
            </a:r>
            <a:r>
              <a:rPr lang="cs-CZ" sz="2000" smtClean="0"/>
              <a:t> </a:t>
            </a:r>
          </a:p>
          <a:p>
            <a:pPr>
              <a:lnSpc>
                <a:spcPct val="80000"/>
              </a:lnSpc>
            </a:pPr>
            <a:r>
              <a:rPr lang="de-CH" sz="2000" smtClean="0"/>
              <a:t>Erfassen der Unterschiede von Größe, Form, Menge, Länge usw. ist schwierig (Bsp.: Wieso ist 100 mehr als 10?)</a:t>
            </a:r>
            <a:endParaRPr lang="cs-CZ" sz="2000" smtClean="0"/>
          </a:p>
          <a:p>
            <a:pPr>
              <a:lnSpc>
                <a:spcPct val="80000"/>
              </a:lnSpc>
              <a:buFont typeface="Arial" charset="0"/>
              <a:buNone/>
            </a:pPr>
            <a:endParaRPr lang="cs-CZ" sz="200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7650" name="Rectangle 2"/>
          <p:cNvSpPr>
            <a:spLocks noGrp="1"/>
          </p:cNvSpPr>
          <p:nvPr>
            <p:ph type="title"/>
          </p:nvPr>
        </p:nvSpPr>
        <p:spPr/>
        <p:txBody>
          <a:bodyPr/>
          <a:lstStyle/>
          <a:p>
            <a:r>
              <a:rPr lang="cs-CZ" smtClean="0">
                <a:solidFill>
                  <a:schemeClr val="bg1"/>
                </a:solidFill>
              </a:rPr>
              <a:t>Dyspraxie …</a:t>
            </a:r>
          </a:p>
        </p:txBody>
      </p:sp>
      <p:sp>
        <p:nvSpPr>
          <p:cNvPr id="27651" name="Rectangle 3"/>
          <p:cNvSpPr>
            <a:spLocks noGrp="1"/>
          </p:cNvSpPr>
          <p:nvPr>
            <p:ph type="body" idx="1"/>
          </p:nvPr>
        </p:nvSpPr>
        <p:spPr/>
        <p:txBody>
          <a:bodyPr/>
          <a:lstStyle/>
          <a:p>
            <a:pPr algn="ctr">
              <a:buFont typeface="Arial" charset="0"/>
              <a:buNone/>
            </a:pPr>
            <a:r>
              <a:rPr lang="de-DE" smtClean="0">
                <a:solidFill>
                  <a:schemeClr val="bg1"/>
                </a:solidFill>
              </a:rPr>
              <a:t>bezeichnet die Erschwernis, Fähigkeiten zu erlernen und zweckmäßige Bewegungen auszuführen. Diese Koordinations- und Entwicklungsstörung ist ein Leben lang vorhanden, man kann die Folgen durch intensives Üben (wie Ergotherapie und Krankengymnastik) lediglich vermindern, nicht aber ganz abbauen.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8674" name="Rectangle 2"/>
          <p:cNvSpPr>
            <a:spLocks noGrp="1"/>
          </p:cNvSpPr>
          <p:nvPr>
            <p:ph type="title"/>
          </p:nvPr>
        </p:nvSpPr>
        <p:spPr/>
        <p:txBody>
          <a:bodyPr/>
          <a:lstStyle/>
          <a:p>
            <a:r>
              <a:rPr lang="de-DE" smtClean="0">
                <a:solidFill>
                  <a:schemeClr val="bg1"/>
                </a:solidFill>
              </a:rPr>
              <a:t>Mögliche Anzeichen (Symptome)</a:t>
            </a:r>
          </a:p>
        </p:txBody>
      </p:sp>
      <p:sp>
        <p:nvSpPr>
          <p:cNvPr id="28675" name="Rectangle 3"/>
          <p:cNvSpPr>
            <a:spLocks noGrp="1"/>
          </p:cNvSpPr>
          <p:nvPr>
            <p:ph type="body" idx="1"/>
          </p:nvPr>
        </p:nvSpPr>
        <p:spPr/>
        <p:txBody>
          <a:bodyPr/>
          <a:lstStyle/>
          <a:p>
            <a:pPr>
              <a:lnSpc>
                <a:spcPct val="90000"/>
              </a:lnSpc>
            </a:pPr>
            <a:r>
              <a:rPr lang="de-DE" sz="2400" smtClean="0">
                <a:solidFill>
                  <a:schemeClr val="bg1"/>
                </a:solidFill>
              </a:rPr>
              <a:t>Bewegungen wirken unkoordiniert </a:t>
            </a:r>
          </a:p>
          <a:p>
            <a:pPr>
              <a:lnSpc>
                <a:spcPct val="90000"/>
              </a:lnSpc>
            </a:pPr>
            <a:r>
              <a:rPr lang="de-DE" sz="2400" smtClean="0">
                <a:solidFill>
                  <a:schemeClr val="bg1"/>
                </a:solidFill>
              </a:rPr>
              <a:t>Feinmotorik ist gering oder nicht ausgeprägt </a:t>
            </a:r>
          </a:p>
          <a:p>
            <a:pPr>
              <a:lnSpc>
                <a:spcPct val="90000"/>
              </a:lnSpc>
            </a:pPr>
            <a:r>
              <a:rPr lang="de-DE" sz="2400" smtClean="0">
                <a:solidFill>
                  <a:schemeClr val="bg1"/>
                </a:solidFill>
              </a:rPr>
              <a:t>Schnürsenkel binden gelingt nur bedingt </a:t>
            </a:r>
          </a:p>
          <a:p>
            <a:pPr>
              <a:lnSpc>
                <a:spcPct val="90000"/>
              </a:lnSpc>
            </a:pPr>
            <a:r>
              <a:rPr lang="de-DE" sz="2400" smtClean="0">
                <a:solidFill>
                  <a:schemeClr val="bg1"/>
                </a:solidFill>
              </a:rPr>
              <a:t>Füller (Stifte) werden sehr verkrampft gehalten </a:t>
            </a:r>
          </a:p>
          <a:p>
            <a:pPr>
              <a:lnSpc>
                <a:spcPct val="90000"/>
              </a:lnSpc>
            </a:pPr>
            <a:r>
              <a:rPr lang="de-DE" sz="2400" smtClean="0">
                <a:solidFill>
                  <a:schemeClr val="bg1"/>
                </a:solidFill>
              </a:rPr>
              <a:t>Umgang mit Schere und Kleber ist sehr ungeschickt </a:t>
            </a:r>
          </a:p>
          <a:p>
            <a:pPr>
              <a:lnSpc>
                <a:spcPct val="90000"/>
              </a:lnSpc>
            </a:pPr>
            <a:r>
              <a:rPr lang="de-DE" sz="2400" smtClean="0">
                <a:solidFill>
                  <a:schemeClr val="bg1"/>
                </a:solidFill>
              </a:rPr>
              <a:t>Betroffene haben Probleme mit dem Gleichgewichtssinn </a:t>
            </a:r>
          </a:p>
          <a:p>
            <a:pPr>
              <a:lnSpc>
                <a:spcPct val="90000"/>
              </a:lnSpc>
            </a:pPr>
            <a:r>
              <a:rPr lang="de-DE" sz="2400" smtClean="0">
                <a:solidFill>
                  <a:schemeClr val="bg1"/>
                </a:solidFill>
              </a:rPr>
              <a:t>Die eigene Körperwahrnehmung (Propriozeption) ist gestört </a:t>
            </a:r>
          </a:p>
          <a:p>
            <a:pPr>
              <a:lnSpc>
                <a:spcPct val="90000"/>
              </a:lnSpc>
            </a:pPr>
            <a:r>
              <a:rPr lang="de-DE" sz="2400" smtClean="0">
                <a:solidFill>
                  <a:schemeClr val="bg1"/>
                </a:solidFill>
              </a:rPr>
              <a:t>Das Abschätzen des Raumes und der Entfernungen gelingt nur unzureichend </a:t>
            </a:r>
          </a:p>
          <a:p>
            <a:pPr>
              <a:lnSpc>
                <a:spcPct val="90000"/>
              </a:lnSpc>
            </a:pPr>
            <a:r>
              <a:rPr lang="de-DE" sz="2400" smtClean="0">
                <a:solidFill>
                  <a:schemeClr val="bg1"/>
                </a:solidFill>
              </a:rPr>
              <a:t>Buchstaben werden verwechselt, Buchstaben werden falsch zusammengezogen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9698" name="Rectangle 2"/>
          <p:cNvSpPr>
            <a:spLocks noGrp="1"/>
          </p:cNvSpPr>
          <p:nvPr>
            <p:ph type="title"/>
          </p:nvPr>
        </p:nvSpPr>
        <p:spPr>
          <a:xfrm>
            <a:off x="468313" y="260350"/>
            <a:ext cx="8229600" cy="1143000"/>
          </a:xfrm>
        </p:spPr>
        <p:txBody>
          <a:bodyPr/>
          <a:lstStyle/>
          <a:p>
            <a:r>
              <a:rPr lang="cs-CZ" sz="1600" smtClean="0"/>
              <a:t/>
            </a:r>
            <a:br>
              <a:rPr lang="cs-CZ" sz="1600" smtClean="0"/>
            </a:br>
            <a:r>
              <a:rPr lang="cs-CZ" sz="1600" smtClean="0"/>
              <a:t/>
            </a:r>
            <a:br>
              <a:rPr lang="cs-CZ" sz="1600" smtClean="0"/>
            </a:br>
            <a:r>
              <a:rPr lang="cs-CZ" sz="1600" smtClean="0"/>
              <a:t/>
            </a:r>
            <a:br>
              <a:rPr lang="cs-CZ" sz="1600" smtClean="0"/>
            </a:br>
            <a:r>
              <a:rPr lang="cs-CZ" sz="2400" b="1" smtClean="0"/>
              <a:t>ADHS / ADS</a:t>
            </a:r>
            <a:br>
              <a:rPr lang="cs-CZ" sz="2400" b="1" smtClean="0"/>
            </a:br>
            <a:r>
              <a:rPr lang="de-DE" sz="2400" b="1" smtClean="0"/>
              <a:t>ADS   AufmerksamkeitsDefizitSyndrom oder der neuere Begriff: </a:t>
            </a:r>
            <a:br>
              <a:rPr lang="de-DE" sz="2400" b="1" smtClean="0"/>
            </a:br>
            <a:r>
              <a:rPr lang="de-DE" sz="2400" b="1" smtClean="0"/>
              <a:t>ADHS AufmerksamkeitsDefizit-/HyperaktivitätsSyndrom</a:t>
            </a:r>
            <a:br>
              <a:rPr lang="de-DE" sz="2400" b="1" smtClean="0"/>
            </a:br>
            <a:endParaRPr lang="de-DE" sz="2400" b="1" smtClean="0"/>
          </a:p>
        </p:txBody>
      </p:sp>
      <p:sp>
        <p:nvSpPr>
          <p:cNvPr id="29699" name="Rectangle 3"/>
          <p:cNvSpPr>
            <a:spLocks noGrp="1"/>
          </p:cNvSpPr>
          <p:nvPr>
            <p:ph type="body" idx="1"/>
          </p:nvPr>
        </p:nvSpPr>
        <p:spPr>
          <a:xfrm>
            <a:off x="457200" y="2276475"/>
            <a:ext cx="8229600" cy="3849688"/>
          </a:xfrm>
        </p:spPr>
        <p:txBody>
          <a:bodyPr/>
          <a:lstStyle/>
          <a:p>
            <a:pPr algn="ctr">
              <a:lnSpc>
                <a:spcPct val="90000"/>
              </a:lnSpc>
              <a:buFont typeface="Arial" charset="0"/>
              <a:buNone/>
            </a:pPr>
            <a:r>
              <a:rPr lang="cs-CZ" sz="2400" b="1" smtClean="0"/>
              <a:t>     </a:t>
            </a:r>
            <a:r>
              <a:rPr lang="de-DE" sz="2400" b="1" smtClean="0"/>
              <a:t>Das ADHS oder ADS wurde früher auch als hyperkinetisches Syndrom bezeichnet. Hyperkinetische Störungen sind Beeinträchtigungen, die auf übermäßigem Bewegungsdrang beruhen. Gekennzeichnet sind sie durch erhebliche motorische Unruhe, starke Impulsivität und deutliche Aufmerksamkeitsschwäche. Die Bezeichnung Aufmerksamkeitsdefizitstörung (ADS) betont die fehlende Konzentration und Daueraufmerksamkeit. Diese kann mit Hyperaktivität gepaart sein, muss es aber nicht. Man spricht dann von einer Aufmerksamkeitsdefizit-Hyperaktivitätsstörung (ADHS)</a:t>
            </a:r>
            <a:r>
              <a:rPr lang="cs-CZ" sz="2400" b="1" smtClean="0"/>
              <a:t>.</a:t>
            </a:r>
            <a:endParaRPr lang="de-DE" sz="2400" b="1"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22" name="Rectangle 2"/>
          <p:cNvSpPr>
            <a:spLocks noGrp="1"/>
          </p:cNvSpPr>
          <p:nvPr>
            <p:ph type="title"/>
          </p:nvPr>
        </p:nvSpPr>
        <p:spPr/>
        <p:txBody>
          <a:bodyPr/>
          <a:lstStyle/>
          <a:p>
            <a:r>
              <a:rPr lang="de-DE" smtClean="0"/>
              <a:t>Häufig verwendete Begriffe</a:t>
            </a:r>
          </a:p>
        </p:txBody>
      </p:sp>
      <p:sp>
        <p:nvSpPr>
          <p:cNvPr id="30723" name="Rectangle 3"/>
          <p:cNvSpPr>
            <a:spLocks noGrp="1"/>
          </p:cNvSpPr>
          <p:nvPr>
            <p:ph type="body" idx="1"/>
          </p:nvPr>
        </p:nvSpPr>
        <p:spPr>
          <a:xfrm>
            <a:off x="457200" y="1268413"/>
            <a:ext cx="8229600" cy="5184775"/>
          </a:xfrm>
        </p:spPr>
        <p:txBody>
          <a:bodyPr/>
          <a:lstStyle/>
          <a:p>
            <a:pPr>
              <a:lnSpc>
                <a:spcPct val="80000"/>
              </a:lnSpc>
            </a:pPr>
            <a:r>
              <a:rPr lang="de-DE" sz="1700" b="1" smtClean="0">
                <a:latin typeface="Times New Roman" pitchFamily="18" charset="0"/>
              </a:rPr>
              <a:t>ADD</a:t>
            </a:r>
            <a:r>
              <a:rPr lang="de-DE" sz="1700" smtClean="0">
                <a:latin typeface="Times New Roman" pitchFamily="18" charset="0"/>
              </a:rPr>
              <a:t> (attention-deficit-disorder): Aufmerksamkeitsdefizitsyndrom (ADS). Diese Bezeichnung wurde aus dem Amerikanischen übernommen. Der lateinische Ursprung (deficit = es fehlt) deutet auf den erheblichen Mangel an Konzentration und Daueraufmerksamkeit. Motorische Hyperaktivität beziehungsweise Unruhe plus beeinträchtigte Impulskontrolle können hinzukommen, müssen aber nicht. </a:t>
            </a:r>
          </a:p>
          <a:p>
            <a:pPr>
              <a:lnSpc>
                <a:spcPct val="80000"/>
              </a:lnSpc>
            </a:pPr>
            <a:r>
              <a:rPr lang="de-DE" sz="1700" b="1" smtClean="0">
                <a:latin typeface="Times New Roman" pitchFamily="18" charset="0"/>
              </a:rPr>
              <a:t>ADHD</a:t>
            </a:r>
            <a:r>
              <a:rPr lang="de-DE" sz="1700" smtClean="0">
                <a:latin typeface="Times New Roman" pitchFamily="18" charset="0"/>
              </a:rPr>
              <a:t> (attention-deficit/hyperactivity disorder): Aufmerksamkeitsdefizit-Hyperaktivitätsstörung (ADHS). So werden Störungen bezeichnet, bei denen ein erheblicher Mangel an Aufmerksamkeit mit Hyperaktivität verbunden ist, das heißt eine "Aufmerksamkeitsdefizitstörung mit Hyperaktivität". </a:t>
            </a:r>
          </a:p>
          <a:p>
            <a:pPr>
              <a:lnSpc>
                <a:spcPct val="80000"/>
              </a:lnSpc>
            </a:pPr>
            <a:r>
              <a:rPr lang="de-DE" sz="1700" b="1" smtClean="0">
                <a:latin typeface="Times New Roman" pitchFamily="18" charset="0"/>
              </a:rPr>
              <a:t>Hyperkinetisches Syndrom (HKS):</a:t>
            </a:r>
            <a:r>
              <a:rPr lang="de-DE" sz="1700" smtClean="0">
                <a:latin typeface="Times New Roman" pitchFamily="18" charset="0"/>
              </a:rPr>
              <a:t> "Hyper" kommt aus dem Griechischen und steht für "über, über...hinaus, übermäßig". "Kinetisch" ist ebenfalls griechischen Ursprungs und bedeutet "auf Bewegung beruhend". "Hyperkinetisch" heißt also "auf übermäßiger Bewegung beruhend". Mit "Syndrom" (syndrome = Zusammenlauf) bezeichnet man das Zusammentreffen einzelner uncharakteristischer Symptome zu einem kennzeichnenden Krankheitsbild. </a:t>
            </a:r>
          </a:p>
          <a:p>
            <a:pPr>
              <a:lnSpc>
                <a:spcPct val="80000"/>
              </a:lnSpc>
            </a:pPr>
            <a:r>
              <a:rPr lang="de-DE" sz="1700" b="1" smtClean="0">
                <a:latin typeface="Times New Roman" pitchFamily="18" charset="0"/>
              </a:rPr>
              <a:t>Hyperaktivität: "Hyperaktiv"</a:t>
            </a:r>
            <a:r>
              <a:rPr lang="de-DE" sz="1700" smtClean="0">
                <a:latin typeface="Times New Roman" pitchFamily="18" charset="0"/>
              </a:rPr>
              <a:t> bedeutet entsprechend, dass jemand "übermäßig tätig", übermäßig aktiv ist. Vielen Eltern und Lehrern fällt zunächst auf, dass das Kind nicht zur Ruhe kommt, immer in Bewegung ist, unentwegt zappelt und nicht sitzen bleiben kann. </a:t>
            </a:r>
          </a:p>
          <a:p>
            <a:pPr>
              <a:lnSpc>
                <a:spcPct val="80000"/>
              </a:lnSpc>
            </a:pPr>
            <a:r>
              <a:rPr lang="de-DE" sz="1700" b="1" smtClean="0">
                <a:latin typeface="Times New Roman" pitchFamily="18" charset="0"/>
              </a:rPr>
              <a:t>MCD</a:t>
            </a:r>
            <a:r>
              <a:rPr lang="de-DE" sz="1700" smtClean="0">
                <a:latin typeface="Times New Roman" pitchFamily="18" charset="0"/>
              </a:rPr>
              <a:t>: Früher sprach man oft von einer Minimalen cerebralen Dysfunktion, das heißt von einer geringfügigen Hirnfunktionsstörung. </a:t>
            </a:r>
          </a:p>
          <a:p>
            <a:pPr>
              <a:lnSpc>
                <a:spcPct val="80000"/>
              </a:lnSpc>
            </a:pPr>
            <a:r>
              <a:rPr lang="de-DE" sz="1700" b="1" smtClean="0">
                <a:latin typeface="Times New Roman" pitchFamily="18" charset="0"/>
              </a:rPr>
              <a:t>POS</a:t>
            </a:r>
            <a:r>
              <a:rPr lang="de-DE" sz="1700" smtClean="0">
                <a:latin typeface="Times New Roman" pitchFamily="18" charset="0"/>
              </a:rPr>
              <a:t>: So wird das "psychoorganische Syndrom" abgekürzt. Diese nur in der Schweiz übliche Bezeichnung verweist auf psychologische und organische Hintergründe der Störung.</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1746" name="Rectangle 2"/>
          <p:cNvSpPr>
            <a:spLocks noGrp="1"/>
          </p:cNvSpPr>
          <p:nvPr>
            <p:ph type="title"/>
          </p:nvPr>
        </p:nvSpPr>
        <p:spPr/>
        <p:txBody>
          <a:bodyPr/>
          <a:lstStyle/>
          <a:p>
            <a:r>
              <a:rPr lang="de-DE" smtClean="0"/>
              <a:t>Mögliche Anzeichen</a:t>
            </a:r>
            <a:r>
              <a:rPr lang="cs-CZ" smtClean="0"/>
              <a:t> (Symptome)</a:t>
            </a:r>
          </a:p>
        </p:txBody>
      </p:sp>
      <p:sp>
        <p:nvSpPr>
          <p:cNvPr id="31747" name="Rectangle 3"/>
          <p:cNvSpPr>
            <a:spLocks noGrp="1"/>
          </p:cNvSpPr>
          <p:nvPr>
            <p:ph type="body" idx="1"/>
          </p:nvPr>
        </p:nvSpPr>
        <p:spPr>
          <a:xfrm>
            <a:off x="457200" y="1341438"/>
            <a:ext cx="8229600" cy="4784725"/>
          </a:xfrm>
        </p:spPr>
        <p:txBody>
          <a:bodyPr/>
          <a:lstStyle/>
          <a:p>
            <a:pPr>
              <a:lnSpc>
                <a:spcPct val="80000"/>
              </a:lnSpc>
            </a:pPr>
            <a:r>
              <a:rPr lang="de-DE" sz="1800" smtClean="0"/>
              <a:t>Bei einer ADHS (Aufmerksamkeitsstörung) sind folgende </a:t>
            </a:r>
            <a:r>
              <a:rPr lang="de-DE" sz="1800" b="1" smtClean="0"/>
              <a:t>altersunabhängige</a:t>
            </a:r>
            <a:r>
              <a:rPr lang="de-DE" sz="1800" smtClean="0"/>
              <a:t> Symptome immer vorhanden:</a:t>
            </a:r>
          </a:p>
          <a:p>
            <a:pPr>
              <a:lnSpc>
                <a:spcPct val="80000"/>
              </a:lnSpc>
            </a:pPr>
            <a:r>
              <a:rPr lang="de-DE" sz="1800" smtClean="0"/>
              <a:t>Konzentrationsstörung</a:t>
            </a:r>
          </a:p>
          <a:p>
            <a:pPr>
              <a:lnSpc>
                <a:spcPct val="80000"/>
              </a:lnSpc>
            </a:pPr>
            <a:r>
              <a:rPr lang="de-DE" sz="1800" smtClean="0"/>
              <a:t>Störung der Wahrnehmung und Informationsverarbeitung </a:t>
            </a:r>
          </a:p>
          <a:p>
            <a:pPr>
              <a:lnSpc>
                <a:spcPct val="80000"/>
              </a:lnSpc>
            </a:pPr>
            <a:r>
              <a:rPr lang="de-DE" sz="1800" smtClean="0"/>
              <a:t>Störung der Gedächtnisbildung (Abspeicherung) </a:t>
            </a:r>
          </a:p>
          <a:p>
            <a:pPr>
              <a:lnSpc>
                <a:spcPct val="80000"/>
              </a:lnSpc>
            </a:pPr>
            <a:r>
              <a:rPr lang="de-DE" sz="1800" smtClean="0"/>
              <a:t>Die folgenden Merkmale können (müssen aber nicht) bei ADHS auftreten:</a:t>
            </a:r>
          </a:p>
          <a:p>
            <a:pPr>
              <a:lnSpc>
                <a:spcPct val="80000"/>
              </a:lnSpc>
            </a:pPr>
            <a:r>
              <a:rPr lang="de-DE" sz="1800" b="1" smtClean="0"/>
              <a:t>Motorische Hyperaktivität</a:t>
            </a:r>
            <a:r>
              <a:rPr lang="de-DE" sz="1800" smtClean="0"/>
              <a:t>: Dauernde, eventuell auch nur </a:t>
            </a:r>
            <a:r>
              <a:rPr lang="de-DE" sz="1800" b="1" smtClean="0"/>
              <a:t>innere</a:t>
            </a:r>
            <a:r>
              <a:rPr lang="de-DE" sz="1800" smtClean="0"/>
              <a:t> Rastlosigkeit, ziellose Hyperaktivität, kein Stillsitzen, andauernde Zappeligkeit, eventuell verstärkter Rededrang, Nägelknabbern, Bemalen von Hefträndern, Beknabbern von Bleistiften usw. </a:t>
            </a:r>
          </a:p>
          <a:p>
            <a:pPr>
              <a:lnSpc>
                <a:spcPct val="80000"/>
              </a:lnSpc>
            </a:pPr>
            <a:r>
              <a:rPr lang="de-DE" sz="1800" b="1" smtClean="0"/>
              <a:t>Impulsivität</a:t>
            </a:r>
            <a:r>
              <a:rPr lang="de-DE" sz="1800" smtClean="0"/>
              <a:t>: Unvorhersehbares, unberechenbares Verhalten (Unfallgefahr!) </a:t>
            </a:r>
          </a:p>
          <a:p>
            <a:pPr>
              <a:lnSpc>
                <a:spcPct val="80000"/>
              </a:lnSpc>
            </a:pPr>
            <a:r>
              <a:rPr lang="de-DE" sz="1800" b="1" smtClean="0"/>
              <a:t>Erregbarkeit, Irritierbarkeit</a:t>
            </a:r>
            <a:r>
              <a:rPr lang="de-DE" sz="1800" smtClean="0"/>
              <a:t>: Frustrationsschwelle sehr niedrig, starke Stimmungsschwankungen, Empfindlichkeit gegenüber Kritik, rasches Weinen, Wutausbrüche, Aggressivität </a:t>
            </a:r>
          </a:p>
          <a:p>
            <a:pPr>
              <a:lnSpc>
                <a:spcPct val="80000"/>
              </a:lnSpc>
            </a:pPr>
            <a:r>
              <a:rPr lang="de-DE" sz="1800" b="1" smtClean="0"/>
              <a:t>mangelhafte emotionale Steuerung</a:t>
            </a:r>
            <a:r>
              <a:rPr lang="de-DE" sz="1800" smtClean="0"/>
              <a:t>: zunehmende Selbstwertzerstörung, fehlendes oder übersteigertes Einfühlungsvermögen, mangelndes Realitätsgefühl, Mutlosigkeit, Verleugnung von Schwierigkeiten </a:t>
            </a:r>
          </a:p>
          <a:p>
            <a:pPr>
              <a:lnSpc>
                <a:spcPct val="80000"/>
              </a:lnSpc>
            </a:pPr>
            <a:r>
              <a:rPr lang="cs-CZ" sz="1800" b="1" smtClean="0"/>
              <a:t>a</a:t>
            </a:r>
            <a:r>
              <a:rPr lang="de-DE" sz="1800" b="1" smtClean="0"/>
              <a:t>soziales Verhalten</a:t>
            </a:r>
            <a:r>
              <a:rPr lang="de-DE" sz="1800" smtClean="0"/>
              <a:t>: Außenseiter, wenig Freunde, Streitsüchtigkeit, Schlagen und Raufen, "Klassenclown" </a:t>
            </a:r>
          </a:p>
          <a:p>
            <a:pPr>
              <a:lnSpc>
                <a:spcPct val="80000"/>
              </a:lnSpc>
              <a:buFont typeface="Arial" charset="0"/>
              <a:buNone/>
            </a:pPr>
            <a:endParaRPr lang="de-DE" sz="180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2770" name="Rectangle 4"/>
          <p:cNvSpPr>
            <a:spLocks noGrp="1"/>
          </p:cNvSpPr>
          <p:nvPr>
            <p:ph type="title"/>
          </p:nvPr>
        </p:nvSpPr>
        <p:spPr>
          <a:xfrm>
            <a:off x="539750" y="333375"/>
            <a:ext cx="8229600" cy="865188"/>
          </a:xfrm>
        </p:spPr>
        <p:txBody>
          <a:bodyPr/>
          <a:lstStyle/>
          <a:p>
            <a:pPr algn="r"/>
            <a:r>
              <a:rPr lang="de-DE" sz="4800" b="1" smtClean="0">
                <a:latin typeface="French Script MT" pitchFamily="66" charset="0"/>
              </a:rPr>
              <a:t>Humor und Geduld ergeben </a:t>
            </a:r>
            <a:r>
              <a:rPr lang="cs-CZ" sz="4800" b="1" smtClean="0">
                <a:latin typeface="French Script MT" pitchFamily="66" charset="0"/>
              </a:rPr>
              <a:t/>
            </a:r>
            <a:br>
              <a:rPr lang="cs-CZ" sz="4800" b="1" smtClean="0">
                <a:latin typeface="French Script MT" pitchFamily="66" charset="0"/>
              </a:rPr>
            </a:br>
            <a:r>
              <a:rPr lang="de-DE" sz="4800" b="1" smtClean="0">
                <a:latin typeface="French Script MT" pitchFamily="66" charset="0"/>
              </a:rPr>
              <a:t>eine unwiderstehliche Mischung.</a:t>
            </a:r>
            <a:r>
              <a:rPr lang="cs-CZ" sz="4800" b="1" smtClean="0">
                <a:latin typeface="French Script MT" pitchFamily="66" charset="0"/>
              </a:rPr>
              <a:t> </a:t>
            </a:r>
            <a:r>
              <a:rPr lang="cs-CZ" smtClean="0"/>
              <a:t> </a:t>
            </a:r>
          </a:p>
        </p:txBody>
      </p:sp>
      <p:sp>
        <p:nvSpPr>
          <p:cNvPr id="32771" name="Text Box 5"/>
          <p:cNvSpPr txBox="1">
            <a:spLocks noChangeArrowheads="1"/>
          </p:cNvSpPr>
          <p:nvPr/>
        </p:nvSpPr>
        <p:spPr bwMode="auto">
          <a:xfrm>
            <a:off x="2411413" y="6165850"/>
            <a:ext cx="5184775" cy="457200"/>
          </a:xfrm>
          <a:prstGeom prst="rect">
            <a:avLst/>
          </a:prstGeom>
          <a:noFill/>
          <a:ln w="9525">
            <a:noFill/>
            <a:miter lim="800000"/>
            <a:headEnd/>
            <a:tailEnd/>
          </a:ln>
        </p:spPr>
        <p:txBody>
          <a:bodyPr>
            <a:spAutoFit/>
          </a:bodyPr>
          <a:lstStyle/>
          <a:p>
            <a:pPr algn="r">
              <a:spcBef>
                <a:spcPct val="50000"/>
              </a:spcBef>
            </a:pPr>
            <a:r>
              <a:rPr lang="de-DE" sz="2400" b="1">
                <a:latin typeface="French Script MT" pitchFamily="66" charset="0"/>
              </a:rPr>
              <a:t>Heinrich Christian Wilhelm Busch</a:t>
            </a:r>
            <a:r>
              <a:rPr lang="cs-CZ"/>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6386" name="Rectangle 2"/>
          <p:cNvSpPr>
            <a:spLocks noGrp="1"/>
          </p:cNvSpPr>
          <p:nvPr>
            <p:ph type="title"/>
          </p:nvPr>
        </p:nvSpPr>
        <p:spPr/>
        <p:txBody>
          <a:bodyPr/>
          <a:lstStyle/>
          <a:p>
            <a:r>
              <a:rPr lang="de-DE" sz="4000" smtClean="0">
                <a:latin typeface="Arial" charset="0"/>
              </a:rPr>
              <a:t>Lernstörung - Lernschwierigkeiten</a:t>
            </a:r>
          </a:p>
        </p:txBody>
      </p:sp>
      <p:sp>
        <p:nvSpPr>
          <p:cNvPr id="16387" name="Rectangle 3"/>
          <p:cNvSpPr>
            <a:spLocks noGrp="1"/>
          </p:cNvSpPr>
          <p:nvPr>
            <p:ph type="body" idx="1"/>
          </p:nvPr>
        </p:nvSpPr>
        <p:spPr/>
        <p:txBody>
          <a:bodyPr/>
          <a:lstStyle/>
          <a:p>
            <a:pPr>
              <a:lnSpc>
                <a:spcPct val="90000"/>
              </a:lnSpc>
              <a:buFont typeface="Arial" charset="0"/>
              <a:buNone/>
            </a:pPr>
            <a:r>
              <a:rPr lang="de-DE" sz="2800" smtClean="0"/>
              <a:t>Der Begriff Lernstörungen bezieht sich auf eine Reihe von Problemen, die die intellektuelle</a:t>
            </a:r>
            <a:r>
              <a:rPr lang="cs-CZ" sz="2800" smtClean="0"/>
              <a:t> (Kenntnisse, </a:t>
            </a:r>
            <a:r>
              <a:rPr lang="de-DE" sz="2800" smtClean="0"/>
              <a:t>Fertigkeiten, Fähigkeiten und Einstellungen)  oder soziale ( Selbststeuerung, Leistungsmotivation, Werterleben usw.)</a:t>
            </a:r>
            <a:r>
              <a:rPr lang="cs-CZ" sz="2800" smtClean="0"/>
              <a:t> </a:t>
            </a:r>
            <a:r>
              <a:rPr lang="de-DE" sz="2800" smtClean="0"/>
              <a:t>Entwicklung von Kindern betreffen. Einige dieser Schwierigkeiten können von Geburt an vorhanden sein, andere beginnen früh in der Kindheit. Die meisten Erkrankungen, die zu Lernschwierigkeiten führen, sind von dauerhafter Natur. Anregende Umgebung und spezielle Trainings können dem Kind helfen, Lernprobleme zu mildern.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7410" name="Rectangle 2"/>
          <p:cNvSpPr>
            <a:spLocks noGrp="1"/>
          </p:cNvSpPr>
          <p:nvPr>
            <p:ph type="title"/>
          </p:nvPr>
        </p:nvSpPr>
        <p:spPr/>
        <p:txBody>
          <a:bodyPr/>
          <a:lstStyle/>
          <a:p>
            <a:r>
              <a:rPr lang="de-DE" smtClean="0"/>
              <a:t>Definition: Früher</a:t>
            </a:r>
          </a:p>
        </p:txBody>
      </p:sp>
      <p:sp>
        <p:nvSpPr>
          <p:cNvPr id="17411" name="Rectangle 3"/>
          <p:cNvSpPr>
            <a:spLocks noGrp="1"/>
          </p:cNvSpPr>
          <p:nvPr>
            <p:ph type="body" idx="1"/>
          </p:nvPr>
        </p:nvSpPr>
        <p:spPr>
          <a:xfrm>
            <a:off x="457200" y="1341438"/>
            <a:ext cx="8229600" cy="3600450"/>
          </a:xfrm>
        </p:spPr>
        <p:txBody>
          <a:bodyPr/>
          <a:lstStyle/>
          <a:p>
            <a:pPr>
              <a:buFont typeface="Arial" charset="0"/>
              <a:buNone/>
            </a:pPr>
            <a:endParaRPr lang="cs-CZ" sz="2800" smtClean="0"/>
          </a:p>
          <a:p>
            <a:pPr>
              <a:buFont typeface="Arial" charset="0"/>
              <a:buNone/>
            </a:pPr>
            <a:r>
              <a:rPr lang="de-DE" sz="2800" smtClean="0"/>
              <a:t>Früher: „das schwere und dauernde Versagen in Grund- und Hauptschule, deren Bildungsmöglichkeiten nicht ausreichen, um das lernbehinderte Kind zu fördern.“</a:t>
            </a:r>
          </a:p>
          <a:p>
            <a:pPr>
              <a:buFont typeface="Arial" charset="0"/>
              <a:buNone/>
            </a:pPr>
            <a:r>
              <a:rPr lang="de-DE" sz="2000" smtClean="0"/>
              <a:t>( Wegener, H. Enzyklopädisches Handbuch der Sonderpädagogik und ihrer Grenzgebiete, 1969)</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p:cNvSpPr>
          <p:nvPr>
            <p:ph type="title"/>
          </p:nvPr>
        </p:nvSpPr>
        <p:spPr/>
        <p:txBody>
          <a:bodyPr/>
          <a:lstStyle/>
          <a:p>
            <a:r>
              <a:rPr lang="de-DE" smtClean="0"/>
              <a:t>Heute</a:t>
            </a:r>
          </a:p>
        </p:txBody>
      </p:sp>
      <p:sp>
        <p:nvSpPr>
          <p:cNvPr id="18435" name="Rectangle 3"/>
          <p:cNvSpPr>
            <a:spLocks noGrp="1"/>
          </p:cNvSpPr>
          <p:nvPr>
            <p:ph type="body" idx="1"/>
          </p:nvPr>
        </p:nvSpPr>
        <p:spPr>
          <a:xfrm>
            <a:off x="457200" y="1484313"/>
            <a:ext cx="8229600" cy="4392612"/>
          </a:xfrm>
        </p:spPr>
        <p:txBody>
          <a:bodyPr/>
          <a:lstStyle/>
          <a:p>
            <a:pPr>
              <a:buFont typeface="Arial" charset="0"/>
              <a:buNone/>
            </a:pPr>
            <a:r>
              <a:rPr lang="de-DE" sz="2800" smtClean="0"/>
              <a:t>Heute: Lernschwierigkeiten – ein allgemeiner Ausdruck für eine heterogene Gruppe von Störungen, die sich in bedeutsamen Schwierigkeiten beim Erwerb oder Gebrauch des Hörverständnisses, Sprechens, Lesens, Schreibens, Denkens oder Rechnens manifestieren. Diese Störungen liegen im Individuum selbst begründet, sind vermutlich auf Dysfunktionen des zentralen Nervensystems zurückzuführen und können über die gesamte Lebensspanne hinweg auftreten. (1990)</a:t>
            </a:r>
          </a:p>
          <a:p>
            <a:pPr>
              <a:buFont typeface="Arial" charset="0"/>
              <a:buNone/>
            </a:pPr>
            <a:endParaRPr lang="de-DE" sz="2800" smtClean="0"/>
          </a:p>
          <a:p>
            <a:pPr>
              <a:buFont typeface="Arial" charset="0"/>
              <a:buNone/>
            </a:pPr>
            <a:endParaRPr lang="de-DE"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9458" name="Rectangle 2"/>
          <p:cNvSpPr>
            <a:spLocks noGrp="1"/>
          </p:cNvSpPr>
          <p:nvPr>
            <p:ph type="title"/>
          </p:nvPr>
        </p:nvSpPr>
        <p:spPr/>
        <p:txBody>
          <a:bodyPr/>
          <a:lstStyle/>
          <a:p>
            <a:r>
              <a:rPr lang="de-DE" smtClean="0"/>
              <a:t>Lernbehindertepädagogik</a:t>
            </a:r>
          </a:p>
        </p:txBody>
      </p:sp>
      <p:sp>
        <p:nvSpPr>
          <p:cNvPr id="19459" name="Rectangle 3"/>
          <p:cNvSpPr>
            <a:spLocks noGrp="1"/>
          </p:cNvSpPr>
          <p:nvPr>
            <p:ph type="body" idx="1"/>
          </p:nvPr>
        </p:nvSpPr>
        <p:spPr>
          <a:xfrm>
            <a:off x="468313" y="1412875"/>
            <a:ext cx="8229600" cy="4525963"/>
          </a:xfrm>
        </p:spPr>
        <p:txBody>
          <a:bodyPr/>
          <a:lstStyle/>
          <a:p>
            <a:pPr>
              <a:lnSpc>
                <a:spcPct val="90000"/>
              </a:lnSpc>
            </a:pPr>
            <a:r>
              <a:rPr lang="de-DE" sz="2400" b="1" i="1" smtClean="0"/>
              <a:t>Lernschwierigkeiten</a:t>
            </a:r>
            <a:r>
              <a:rPr lang="de-DE" sz="2400" smtClean="0"/>
              <a:t> treten auf, wenn schulische Leistungen (gleich in welcher Schulart) unterhalb tolerierbarer Abweichungen von Bezugsnormen liegen. </a:t>
            </a:r>
          </a:p>
          <a:p>
            <a:pPr>
              <a:lnSpc>
                <a:spcPct val="90000"/>
              </a:lnSpc>
            </a:pPr>
            <a:r>
              <a:rPr lang="de-DE" sz="2400" b="1" i="1" smtClean="0"/>
              <a:t>Lernbeeinträchtigungen</a:t>
            </a:r>
            <a:r>
              <a:rPr lang="de-DE" sz="2400" smtClean="0"/>
              <a:t> „sind deren spezielle Formen, wenn es um Lernanforderungen der Grund-</a:t>
            </a:r>
            <a:r>
              <a:rPr lang="cs-CZ" sz="2400" smtClean="0"/>
              <a:t> </a:t>
            </a:r>
            <a:r>
              <a:rPr lang="de-DE" sz="2400" smtClean="0"/>
              <a:t>und Hauptschule […] geht.“ </a:t>
            </a:r>
          </a:p>
          <a:p>
            <a:pPr>
              <a:lnSpc>
                <a:spcPct val="90000"/>
              </a:lnSpc>
            </a:pPr>
            <a:r>
              <a:rPr lang="de-DE" sz="2400" b="1" i="1" smtClean="0"/>
              <a:t>Lerns</a:t>
            </a:r>
            <a:r>
              <a:rPr lang="cs-CZ" sz="2400" b="1" i="1" smtClean="0"/>
              <a:t>törungen</a:t>
            </a:r>
            <a:r>
              <a:rPr lang="de-DE" sz="2400" smtClean="0"/>
              <a:t> als die „geringere“ Form der Lernbehinderung, bezogen auf die drei Dimensionen Schwere, Umfang und Dauer. </a:t>
            </a:r>
          </a:p>
          <a:p>
            <a:pPr>
              <a:lnSpc>
                <a:spcPct val="90000"/>
              </a:lnSpc>
            </a:pPr>
            <a:r>
              <a:rPr lang="de-DE" sz="2400" b="1" i="1" smtClean="0"/>
              <a:t>Lernbehinderung</a:t>
            </a:r>
            <a:r>
              <a:rPr lang="de-DE" sz="2400" smtClean="0"/>
              <a:t> (und zwar wieder nur im Sinne der „Schule für Lernbehinderte“) als schwerwiegende, umfängliche und dauerhafte Lernbeeinträchtigung. </a:t>
            </a:r>
          </a:p>
          <a:p>
            <a:pPr>
              <a:lnSpc>
                <a:spcPct val="90000"/>
              </a:lnSpc>
              <a:buFont typeface="Arial" charset="0"/>
              <a:buNone/>
            </a:pPr>
            <a:endParaRPr lang="de-DE" sz="240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482" name="Rectangle 2"/>
          <p:cNvSpPr>
            <a:spLocks noGrp="1"/>
          </p:cNvSpPr>
          <p:nvPr>
            <p:ph type="title"/>
          </p:nvPr>
        </p:nvSpPr>
        <p:spPr/>
        <p:txBody>
          <a:bodyPr/>
          <a:lstStyle/>
          <a:p>
            <a:r>
              <a:rPr lang="de-DE" sz="3600" b="1" smtClean="0">
                <a:latin typeface="Times New Roman" pitchFamily="18" charset="0"/>
              </a:rPr>
              <a:t>Ursachen </a:t>
            </a:r>
            <a:r>
              <a:rPr lang="cs-CZ" sz="3600" b="1" smtClean="0">
                <a:latin typeface="Times New Roman" pitchFamily="18" charset="0"/>
              </a:rPr>
              <a:t>einer</a:t>
            </a:r>
            <a:r>
              <a:rPr lang="de-DE" sz="3600" b="1" smtClean="0">
                <a:latin typeface="Times New Roman" pitchFamily="18" charset="0"/>
              </a:rPr>
              <a:t> Lernstörung</a:t>
            </a:r>
          </a:p>
        </p:txBody>
      </p:sp>
      <p:sp>
        <p:nvSpPr>
          <p:cNvPr id="20483" name="Rectangle 4"/>
          <p:cNvSpPr>
            <a:spLocks noGrp="1"/>
          </p:cNvSpPr>
          <p:nvPr>
            <p:ph type="body" sz="half" idx="1"/>
          </p:nvPr>
        </p:nvSpPr>
        <p:spPr/>
        <p:txBody>
          <a:bodyPr/>
          <a:lstStyle/>
          <a:p>
            <a:pPr algn="ctr" eaLnBrk="1" hangingPunct="1">
              <a:lnSpc>
                <a:spcPct val="80000"/>
              </a:lnSpc>
              <a:buFont typeface="Arial" charset="0"/>
              <a:buNone/>
            </a:pPr>
            <a:r>
              <a:rPr lang="de-DE" sz="1600" b="1" smtClean="0"/>
              <a:t>Organische Bedingungen</a:t>
            </a:r>
            <a:r>
              <a:rPr lang="de-DE" sz="1600" smtClean="0"/>
              <a:t> </a:t>
            </a:r>
          </a:p>
          <a:p>
            <a:pPr lvl="1" eaLnBrk="1" hangingPunct="1">
              <a:lnSpc>
                <a:spcPct val="80000"/>
              </a:lnSpc>
            </a:pPr>
            <a:endParaRPr lang="de-DE" sz="1000" smtClean="0"/>
          </a:p>
          <a:p>
            <a:pPr lvl="1" eaLnBrk="1" hangingPunct="1">
              <a:lnSpc>
                <a:spcPct val="80000"/>
              </a:lnSpc>
            </a:pPr>
            <a:endParaRPr lang="de-DE" sz="1000" smtClean="0"/>
          </a:p>
          <a:p>
            <a:pPr lvl="1" eaLnBrk="1" hangingPunct="1">
              <a:lnSpc>
                <a:spcPct val="80000"/>
              </a:lnSpc>
            </a:pPr>
            <a:r>
              <a:rPr lang="de-DE" sz="1400" b="1" smtClean="0"/>
              <a:t>Erbfaktoren </a:t>
            </a:r>
            <a:r>
              <a:rPr lang="de-DE" sz="1400" smtClean="0"/>
              <a:t>(endogene Faktoren) </a:t>
            </a:r>
            <a:br>
              <a:rPr lang="de-DE" sz="1400" smtClean="0"/>
            </a:br>
            <a:r>
              <a:rPr lang="de-DE" sz="1400" smtClean="0"/>
              <a:t>- mangelnde Erbanlagen der Eltern sekundär durch ererbte Stoffwechselstörungen entstandene Schädigungen</a:t>
            </a:r>
            <a:endParaRPr lang="cs-CZ" sz="1400" smtClean="0"/>
          </a:p>
          <a:p>
            <a:pPr lvl="1" eaLnBrk="1" hangingPunct="1">
              <a:lnSpc>
                <a:spcPct val="80000"/>
              </a:lnSpc>
            </a:pPr>
            <a:endParaRPr lang="de-DE" sz="1400" smtClean="0"/>
          </a:p>
          <a:p>
            <a:pPr lvl="1" eaLnBrk="1" hangingPunct="1">
              <a:lnSpc>
                <a:spcPct val="80000"/>
              </a:lnSpc>
            </a:pPr>
            <a:endParaRPr lang="de-DE" sz="1400" smtClean="0"/>
          </a:p>
          <a:p>
            <a:pPr lvl="1" eaLnBrk="1" hangingPunct="1">
              <a:lnSpc>
                <a:spcPct val="80000"/>
              </a:lnSpc>
            </a:pPr>
            <a:r>
              <a:rPr lang="de-DE" sz="1400" b="1" smtClean="0"/>
              <a:t>Erworbene Schädigungen</a:t>
            </a:r>
            <a:r>
              <a:rPr lang="de-DE" sz="1400" i="1" smtClean="0"/>
              <a:t> </a:t>
            </a:r>
            <a:r>
              <a:rPr lang="de-DE" sz="1400" smtClean="0"/>
              <a:t>(exogene Faktoren) </a:t>
            </a:r>
            <a:br>
              <a:rPr lang="de-DE" sz="1400" smtClean="0"/>
            </a:br>
            <a:r>
              <a:rPr lang="de-DE" sz="1400" i="1" smtClean="0"/>
              <a:t>- </a:t>
            </a:r>
            <a:r>
              <a:rPr lang="de-DE" sz="1400" smtClean="0"/>
              <a:t>Schädigungen im Mutterleib (z.B. durch Rötelerkrankung der Mutter) </a:t>
            </a:r>
            <a:br>
              <a:rPr lang="de-DE" sz="1400" smtClean="0"/>
            </a:br>
            <a:r>
              <a:rPr lang="de-DE" sz="1400" smtClean="0"/>
              <a:t>- Geburtsschäden (z.B. Sauerstoffmangel) </a:t>
            </a:r>
            <a:br>
              <a:rPr lang="de-DE" sz="1400" smtClean="0"/>
            </a:br>
            <a:endParaRPr lang="cs-CZ" sz="1400" smtClean="0"/>
          </a:p>
        </p:txBody>
      </p:sp>
      <p:sp>
        <p:nvSpPr>
          <p:cNvPr id="20484" name="Rectangle 5"/>
          <p:cNvSpPr>
            <a:spLocks noGrp="1"/>
          </p:cNvSpPr>
          <p:nvPr>
            <p:ph type="body" sz="half" idx="2"/>
          </p:nvPr>
        </p:nvSpPr>
        <p:spPr/>
        <p:txBody>
          <a:bodyPr/>
          <a:lstStyle/>
          <a:p>
            <a:pPr algn="ctr" eaLnBrk="1" hangingPunct="1">
              <a:lnSpc>
                <a:spcPct val="80000"/>
              </a:lnSpc>
              <a:buFont typeface="Arial" charset="0"/>
              <a:buNone/>
            </a:pPr>
            <a:r>
              <a:rPr lang="de-DE" sz="1600" b="1" smtClean="0"/>
              <a:t>Umweltbedingungen</a:t>
            </a:r>
            <a:r>
              <a:rPr lang="de-DE" sz="1600" smtClean="0"/>
              <a:t> </a:t>
            </a:r>
            <a:endParaRPr lang="cs-CZ" sz="1600" smtClean="0"/>
          </a:p>
          <a:p>
            <a:pPr lvl="1" eaLnBrk="1" hangingPunct="1">
              <a:lnSpc>
                <a:spcPct val="80000"/>
              </a:lnSpc>
            </a:pPr>
            <a:endParaRPr lang="de-DE" sz="1200" b="1" smtClean="0"/>
          </a:p>
          <a:p>
            <a:pPr lvl="1" eaLnBrk="1" hangingPunct="1">
              <a:lnSpc>
                <a:spcPct val="80000"/>
              </a:lnSpc>
            </a:pPr>
            <a:r>
              <a:rPr lang="de-DE" sz="1400" b="1" smtClean="0"/>
              <a:t>Individuelle psycho-soziale Beeinträchtigungen</a:t>
            </a:r>
            <a:br>
              <a:rPr lang="de-DE" sz="1400" b="1" smtClean="0"/>
            </a:br>
            <a:r>
              <a:rPr lang="de-DE" sz="1400" smtClean="0"/>
              <a:t>- Störungen der frühen Mutter-Kind-Beziehung </a:t>
            </a:r>
            <a:br>
              <a:rPr lang="de-DE" sz="1400" smtClean="0"/>
            </a:br>
            <a:r>
              <a:rPr lang="de-DE" sz="1400" smtClean="0"/>
              <a:t>- Mangel an Zuwendung, emotionaler Wärme und Verständnis im Kleinkindalter </a:t>
            </a:r>
            <a:br>
              <a:rPr lang="de-DE" sz="1400" smtClean="0"/>
            </a:br>
            <a:r>
              <a:rPr lang="de-DE" sz="1400" smtClean="0"/>
              <a:t>- Gestörte oder unvollständige Familien </a:t>
            </a:r>
            <a:br>
              <a:rPr lang="de-DE" sz="1400" smtClean="0"/>
            </a:br>
            <a:r>
              <a:rPr lang="de-DE" sz="1400" smtClean="0"/>
              <a:t>- seelische Traumen </a:t>
            </a:r>
            <a:br>
              <a:rPr lang="de-DE" sz="1400" smtClean="0"/>
            </a:br>
            <a:r>
              <a:rPr lang="de-DE" sz="1400" smtClean="0"/>
              <a:t>- mangelnde oder fehlerhafte Erziehung </a:t>
            </a:r>
            <a:br>
              <a:rPr lang="de-DE" sz="1400" smtClean="0"/>
            </a:br>
            <a:r>
              <a:rPr lang="de-DE" sz="1400" smtClean="0"/>
              <a:t>- Schulversäumnisse </a:t>
            </a:r>
            <a:br>
              <a:rPr lang="de-DE" sz="1400" smtClean="0"/>
            </a:br>
            <a:r>
              <a:rPr lang="de-DE" sz="1400" smtClean="0"/>
              <a:t>- Methodische Fehler </a:t>
            </a:r>
            <a:br>
              <a:rPr lang="de-DE" sz="1400" smtClean="0"/>
            </a:br>
            <a:r>
              <a:rPr lang="de-DE" sz="1400" smtClean="0"/>
              <a:t>- Entwicklungskrisen</a:t>
            </a:r>
            <a:endParaRPr lang="cs-CZ" sz="1400" smtClean="0"/>
          </a:p>
          <a:p>
            <a:pPr lvl="1" eaLnBrk="1" hangingPunct="1">
              <a:lnSpc>
                <a:spcPct val="80000"/>
              </a:lnSpc>
            </a:pPr>
            <a:endParaRPr lang="de-DE" sz="1400" b="1" smtClean="0"/>
          </a:p>
          <a:p>
            <a:pPr lvl="1" eaLnBrk="1" hangingPunct="1">
              <a:lnSpc>
                <a:spcPct val="80000"/>
              </a:lnSpc>
            </a:pPr>
            <a:r>
              <a:rPr lang="de-DE" sz="1400" b="1" smtClean="0"/>
              <a:t>Sozialisationsmängel</a:t>
            </a:r>
            <a:br>
              <a:rPr lang="de-DE" sz="1400" b="1" smtClean="0"/>
            </a:br>
            <a:r>
              <a:rPr lang="de-DE" sz="1400" smtClean="0"/>
              <a:t>- geringe geistige Anregung </a:t>
            </a:r>
            <a:br>
              <a:rPr lang="de-DE" sz="1400" smtClean="0"/>
            </a:br>
            <a:r>
              <a:rPr lang="de-DE" sz="1400" smtClean="0"/>
              <a:t>- unzulängliches Sprachmilieu </a:t>
            </a:r>
            <a:br>
              <a:rPr lang="de-DE" sz="1400" smtClean="0"/>
            </a:br>
            <a:r>
              <a:rPr lang="de-DE" sz="1400" smtClean="0"/>
              <a:t>- geringe Leistungsmotivation </a:t>
            </a:r>
            <a:br>
              <a:rPr lang="de-DE" sz="1400" smtClean="0"/>
            </a:br>
            <a:r>
              <a:rPr lang="de-DE" sz="1400" smtClean="0"/>
              <a:t>- geringe Erwartungshaltung der Eltern </a:t>
            </a:r>
            <a:br>
              <a:rPr lang="de-DE" sz="1400" smtClean="0"/>
            </a:br>
            <a:r>
              <a:rPr lang="de-DE" sz="1400" smtClean="0"/>
              <a:t>- negative Einstellungen der Umwelt</a:t>
            </a:r>
            <a:endParaRPr lang="cs-CZ" sz="1400" smtClean="0"/>
          </a:p>
          <a:p>
            <a:endParaRPr lang="cs-CZ" sz="24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p:cNvSpPr>
          <p:nvPr>
            <p:ph type="title"/>
          </p:nvPr>
        </p:nvSpPr>
        <p:spPr/>
        <p:txBody>
          <a:bodyPr/>
          <a:lstStyle/>
          <a:p>
            <a:r>
              <a:rPr lang="de-DE" sz="4000" smtClean="0"/>
              <a:t>Welche Störungsbilder fallen unter den Begriff Lernschwierigkeiten?</a:t>
            </a:r>
            <a:r>
              <a:rPr lang="cs-CZ" sz="4000" smtClean="0"/>
              <a:t> </a:t>
            </a:r>
          </a:p>
        </p:txBody>
      </p:sp>
      <p:sp>
        <p:nvSpPr>
          <p:cNvPr id="21507" name="Rectangle 3"/>
          <p:cNvSpPr>
            <a:spLocks noGrp="1"/>
          </p:cNvSpPr>
          <p:nvPr>
            <p:ph type="body" idx="1"/>
          </p:nvPr>
        </p:nvSpPr>
        <p:spPr/>
        <p:txBody>
          <a:bodyPr/>
          <a:lstStyle/>
          <a:p>
            <a:pPr>
              <a:buFont typeface="Arial" charset="0"/>
              <a:buNone/>
            </a:pPr>
            <a:endParaRPr lang="cs-CZ" smtClean="0">
              <a:latin typeface="Times New Roman" pitchFamily="18" charset="0"/>
            </a:endParaRPr>
          </a:p>
          <a:p>
            <a:pPr>
              <a:buFont typeface="Arial" charset="0"/>
              <a:buNone/>
            </a:pPr>
            <a:r>
              <a:rPr lang="de-DE" smtClean="0">
                <a:latin typeface="Times New Roman" pitchFamily="18" charset="0"/>
              </a:rPr>
              <a:t>Dyslexie – Legasthenie </a:t>
            </a:r>
          </a:p>
          <a:p>
            <a:pPr>
              <a:buFont typeface="Arial" charset="0"/>
              <a:buNone/>
            </a:pPr>
            <a:r>
              <a:rPr lang="de-DE" smtClean="0">
                <a:latin typeface="Times New Roman" pitchFamily="18" charset="0"/>
              </a:rPr>
              <a:t>Lese-Recht-schreib-störung</a:t>
            </a:r>
          </a:p>
          <a:p>
            <a:pPr>
              <a:buFont typeface="Arial" charset="0"/>
              <a:buNone/>
            </a:pPr>
            <a:r>
              <a:rPr lang="de-DE" smtClean="0">
                <a:latin typeface="Times New Roman" pitchFamily="18" charset="0"/>
              </a:rPr>
              <a:t>Dyskalkulie</a:t>
            </a:r>
          </a:p>
          <a:p>
            <a:pPr>
              <a:buFont typeface="Arial" charset="0"/>
              <a:buNone/>
            </a:pPr>
            <a:r>
              <a:rPr lang="de-DE" smtClean="0">
                <a:latin typeface="Times New Roman" pitchFamily="18" charset="0"/>
              </a:rPr>
              <a:t>Dyspraxie</a:t>
            </a:r>
          </a:p>
          <a:p>
            <a:pPr>
              <a:buFont typeface="Arial" charset="0"/>
              <a:buNone/>
            </a:pPr>
            <a:r>
              <a:rPr lang="de-DE" smtClean="0">
                <a:latin typeface="Times New Roman" pitchFamily="18" charset="0"/>
              </a:rPr>
              <a:t>ADHS / ADS</a:t>
            </a:r>
          </a:p>
          <a:p>
            <a:pPr>
              <a:buFont typeface="Arial" charset="0"/>
              <a:buNone/>
            </a:pPr>
            <a:endParaRPr lang="de-DE" smtClean="0">
              <a:latin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2530" name="Rectangle 6"/>
          <p:cNvSpPr>
            <a:spLocks noGrp="1"/>
          </p:cNvSpPr>
          <p:nvPr>
            <p:ph type="title"/>
          </p:nvPr>
        </p:nvSpPr>
        <p:spPr/>
        <p:txBody>
          <a:bodyPr/>
          <a:lstStyle/>
          <a:p>
            <a:r>
              <a:rPr lang="cs-CZ" smtClean="0"/>
              <a:t>Dyslexie – Legasthenie </a:t>
            </a:r>
          </a:p>
        </p:txBody>
      </p:sp>
      <p:sp>
        <p:nvSpPr>
          <p:cNvPr id="22531" name="Rectangle 10"/>
          <p:cNvSpPr>
            <a:spLocks noGrp="1"/>
          </p:cNvSpPr>
          <p:nvPr>
            <p:ph type="body" idx="1"/>
          </p:nvPr>
        </p:nvSpPr>
        <p:spPr/>
        <p:txBody>
          <a:bodyPr/>
          <a:lstStyle/>
          <a:p>
            <a:pPr algn="ctr">
              <a:buFont typeface="Arial" charset="0"/>
              <a:buNone/>
            </a:pPr>
            <a:r>
              <a:rPr lang="de-DE" smtClean="0"/>
              <a:t>Legasthenie bezeichnet also </a:t>
            </a:r>
            <a:r>
              <a:rPr lang="de-DE" i="1" smtClean="0"/>
              <a:t>unabhängig von der Intelligenz</a:t>
            </a:r>
            <a:r>
              <a:rPr lang="de-DE" smtClean="0"/>
              <a:t> eine Beeinträchtigung der Fähigkeit zum normgerechten Lesen und/oder Rechtschreiben. Der Begriff ist aus dem Griechischen abgeleitet und setzt sich zusammen aus legein = lesen und astheneia = Schwäche. International gebräuchlicher ist der Begriff </a:t>
            </a:r>
            <a:r>
              <a:rPr lang="de-DE" i="1" smtClean="0"/>
              <a:t>"Dyslexie"</a:t>
            </a:r>
            <a:r>
              <a:rPr lang="de-DE" smtClean="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3554" name="Rectangle 2"/>
          <p:cNvSpPr>
            <a:spLocks noGrp="1"/>
          </p:cNvSpPr>
          <p:nvPr>
            <p:ph type="title"/>
          </p:nvPr>
        </p:nvSpPr>
        <p:spPr/>
        <p:txBody>
          <a:bodyPr/>
          <a:lstStyle/>
          <a:p>
            <a:r>
              <a:rPr lang="de-DE" sz="4000" smtClean="0"/>
              <a:t>Abgrenzung von Lese-Recht-Schreibschwäche</a:t>
            </a:r>
            <a:r>
              <a:rPr lang="cs-CZ" sz="4000" smtClean="0"/>
              <a:t> </a:t>
            </a:r>
          </a:p>
        </p:txBody>
      </p:sp>
      <p:sp>
        <p:nvSpPr>
          <p:cNvPr id="23555" name="Rectangle 3"/>
          <p:cNvSpPr>
            <a:spLocks noGrp="1"/>
          </p:cNvSpPr>
          <p:nvPr>
            <p:ph type="body" idx="1"/>
          </p:nvPr>
        </p:nvSpPr>
        <p:spPr/>
        <p:txBody>
          <a:bodyPr/>
          <a:lstStyle/>
          <a:p>
            <a:pPr>
              <a:lnSpc>
                <a:spcPct val="90000"/>
              </a:lnSpc>
              <a:buFont typeface="Arial" charset="0"/>
              <a:buNone/>
            </a:pPr>
            <a:r>
              <a:rPr lang="cs-CZ" sz="2800" smtClean="0"/>
              <a:t>    </a:t>
            </a:r>
            <a:r>
              <a:rPr lang="de-DE" sz="2800" smtClean="0"/>
              <a:t>Die Begriffe Legasthenie, Dyslexie, Lese-Rechtschreib-Schwäche, Lese-Rechtschreibstörung oder kurz LRS haben für viele Menschen die gleiche Bedeutung. Als Ursache der Legasthenie werden Wahrnehmungsstörungen angenommen, während eine LRS auch bei nicht wahrnehmungsgestörten Kindern vorliegen kann, die beispielsweise Unterricht versäumt haben. Bei einer leichten LRS kann guter Nachhilfeunterricht zu Erfolgen führen; bei Legasthenie ist in jedem Fall eine integrative Lerntherapie angezeigt.</a:t>
            </a:r>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807</TotalTime>
  <Words>1091</Words>
  <Application>Microsoft Office PowerPoint</Application>
  <PresentationFormat>Předvádění na obrazovce (4:3)</PresentationFormat>
  <Paragraphs>102</Paragraphs>
  <Slides>18</Slides>
  <Notes>1</Notes>
  <HiddenSlides>0</HiddenSlides>
  <MMClips>0</MMClips>
  <ScaleCrop>false</ScaleCrop>
  <HeadingPairs>
    <vt:vector size="6" baseType="variant">
      <vt:variant>
        <vt:lpstr>Použitá písma</vt:lpstr>
      </vt:variant>
      <vt:variant>
        <vt:i4>5</vt:i4>
      </vt:variant>
      <vt:variant>
        <vt:lpstr>Šablona návrhu</vt:lpstr>
      </vt:variant>
      <vt:variant>
        <vt:i4>1</vt:i4>
      </vt:variant>
      <vt:variant>
        <vt:lpstr>Nadpisy snímků</vt:lpstr>
      </vt:variant>
      <vt:variant>
        <vt:i4>18</vt:i4>
      </vt:variant>
    </vt:vector>
  </HeadingPairs>
  <TitlesOfParts>
    <vt:vector size="24" baseType="lpstr">
      <vt:lpstr>Arial</vt:lpstr>
      <vt:lpstr>Calibri</vt:lpstr>
      <vt:lpstr>Book Antiqua</vt:lpstr>
      <vt:lpstr>Times New Roman</vt:lpstr>
      <vt:lpstr>French Script MT</vt:lpstr>
      <vt:lpstr>Motiv sady Office</vt:lpstr>
      <vt:lpstr>Lernstörung Lernschwierigkeit Lernbehinderung</vt:lpstr>
      <vt:lpstr>Lernstörung - Lernschwierigkeiten</vt:lpstr>
      <vt:lpstr>Definition: Früher</vt:lpstr>
      <vt:lpstr>Heute</vt:lpstr>
      <vt:lpstr>Lernbehindertepädagogik</vt:lpstr>
      <vt:lpstr>Ursachen einer Lernstörung</vt:lpstr>
      <vt:lpstr>Welche Störungsbilder fallen unter den Begriff Lernschwierigkeiten? </vt:lpstr>
      <vt:lpstr>Dyslexie – Legasthenie </vt:lpstr>
      <vt:lpstr>Abgrenzung von Lese-Recht-Schreibschwäche </vt:lpstr>
      <vt:lpstr>Mögliche Anzeichen (Symptome)</vt:lpstr>
      <vt:lpstr>Dyskalkulie (Rechenschwäche)</vt:lpstr>
      <vt:lpstr>Mögliche Anzeichnen (Symptome)</vt:lpstr>
      <vt:lpstr>Dyspraxie …</vt:lpstr>
      <vt:lpstr>Mögliche Anzeichen (Symptome)</vt:lpstr>
      <vt:lpstr>   ADHS / ADS ADS   AufmerksamkeitsDefizitSyndrom oder der neuere Begriff:  ADHS AufmerksamkeitsDefizit-/HyperaktivitätsSyndrom </vt:lpstr>
      <vt:lpstr>Häufig verwendete Begriffe</vt:lpstr>
      <vt:lpstr>Mögliche Anzeichen (Symptome)</vt:lpstr>
      <vt:lpstr>Humor und Geduld ergeben  eine unwiderstehliche Mischung.  </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Lernbehinderung</dc:title>
  <dc:creator>Jana Subrtova</dc:creator>
  <cp:lastModifiedBy>Kollarova</cp:lastModifiedBy>
  <cp:revision>40</cp:revision>
  <dcterms:created xsi:type="dcterms:W3CDTF">2010-04-24T14:02:46Z</dcterms:created>
  <dcterms:modified xsi:type="dcterms:W3CDTF">2010-05-24T09:39:02Z</dcterms:modified>
</cp:coreProperties>
</file>