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1" r:id="rId2"/>
    <p:sldId id="256" r:id="rId3"/>
    <p:sldId id="272" r:id="rId4"/>
    <p:sldId id="273" r:id="rId5"/>
    <p:sldId id="274" r:id="rId6"/>
    <p:sldId id="27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2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3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834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34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347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8348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8349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F4CBBB0-D66B-4345-A74C-E311BE3A9F9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C00F7-12F1-429C-8C96-E6D2066D56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1946-1364-4DD4-8876-F619353408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57D3F-4C61-4861-A503-F8E0C48CFC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6CB73-5E1F-4F0C-BCC1-649E6D17DC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F592C-67EB-4B61-BE53-DE1F1DF269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2FFA-781E-4D13-B1A8-710E48DE4A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B8CBA-7B67-47C1-880D-6EAF4F426A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5F272-C7B8-4CE3-994A-8947D8A3A8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C5519-3B25-429E-978C-EB8599D8FA4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1427A-B099-4574-9271-6648ADAC6B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17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8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18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8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8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8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9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0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1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2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3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4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5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5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6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7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8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9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0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0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0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0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0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0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0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0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0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0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1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1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2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32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2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732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732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9F5A1DA7-4312-405B-A220-33D6CB950F8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32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Členění geografických disciplín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Kartografie – samostatná vědní disciplína</a:t>
            </a:r>
          </a:p>
          <a:p>
            <a:r>
              <a:rPr lang="cs-CZ" dirty="0" smtClean="0"/>
              <a:t>Fyzická geografie</a:t>
            </a:r>
          </a:p>
          <a:p>
            <a:endParaRPr lang="cs-CZ" dirty="0" smtClean="0"/>
          </a:p>
          <a:p>
            <a:r>
              <a:rPr lang="cs-CZ" dirty="0" smtClean="0"/>
              <a:t>Socioekonomická geografie</a:t>
            </a:r>
          </a:p>
          <a:p>
            <a:endParaRPr lang="cs-CZ" dirty="0" smtClean="0"/>
          </a:p>
          <a:p>
            <a:r>
              <a:rPr lang="cs-CZ" dirty="0" smtClean="0"/>
              <a:t>Regionální geografie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536575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81075"/>
            <a:ext cx="8540750" cy="5118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Normální učební osnovy z roku 1885.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Tx/>
              <a:buNone/>
            </a:pPr>
            <a:r>
              <a:rPr lang="cs-CZ" sz="2000"/>
              <a:t>Vychází také mnoho doprovodných materiálů – zeměpisné čítanky, </a:t>
            </a:r>
          </a:p>
          <a:p>
            <a:pPr>
              <a:buFontTx/>
              <a:buNone/>
            </a:pPr>
            <a:r>
              <a:rPr lang="cs-CZ" sz="2000"/>
              <a:t>příručky pro výuku zeměpisu.</a:t>
            </a:r>
          </a:p>
          <a:p>
            <a:pPr>
              <a:buFontTx/>
              <a:buNone/>
            </a:pPr>
            <a:endParaRPr lang="cs-CZ" sz="2000"/>
          </a:p>
          <a:p>
            <a:pPr>
              <a:buFontTx/>
              <a:buNone/>
            </a:pPr>
            <a:r>
              <a:rPr lang="cs-CZ" sz="2000"/>
              <a:t>Působí zde další učitelé a metodici: S. Nikolau (středoškolské učebnice, </a:t>
            </a:r>
          </a:p>
          <a:p>
            <a:pPr>
              <a:buFontTx/>
              <a:buNone/>
            </a:pPr>
            <a:r>
              <a:rPr lang="cs-CZ" sz="2000"/>
              <a:t>časopis !Širým světem“), J. Harapat (čtyřdílné rozpravy zeměpisné) a </a:t>
            </a:r>
          </a:p>
          <a:p>
            <a:pPr>
              <a:buFontTx/>
              <a:buNone/>
            </a:pPr>
            <a:r>
              <a:rPr lang="cs-CZ" sz="2000"/>
              <a:t>F. Machát (Ilustrovaný zeměpis všech dílů světa a podíl na redigování </a:t>
            </a:r>
          </a:p>
          <a:p>
            <a:pPr>
              <a:buFontTx/>
              <a:buNone/>
            </a:pPr>
            <a:r>
              <a:rPr lang="cs-CZ" sz="2000"/>
              <a:t>Atlasů spolu s J. Brumclíkem).</a:t>
            </a:r>
          </a:p>
          <a:p>
            <a:pPr>
              <a:buFontTx/>
              <a:buNone/>
            </a:pPr>
            <a:endParaRPr lang="cs-CZ" sz="2000"/>
          </a:p>
          <a:p>
            <a:pPr>
              <a:buFontTx/>
              <a:buNone/>
            </a:pPr>
            <a:r>
              <a:rPr lang="cs-CZ" sz="2000"/>
              <a:t>Výuka zeměpisu měla stále popisný ráz, i když metodiky byly hodně </a:t>
            </a:r>
          </a:p>
          <a:p>
            <a:pPr>
              <a:buFontTx/>
              <a:buNone/>
            </a:pPr>
            <a:r>
              <a:rPr lang="cs-CZ" sz="2000"/>
              <a:t>pokrokové.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536575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6613"/>
            <a:ext cx="8540750" cy="5262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Třetí období začíná vznikem samostatné Československé republiky.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Jedním z velkých úkolů nejenom zeměpisu bylo, aby si lidé uvědomili </a:t>
            </a:r>
          </a:p>
          <a:p>
            <a:pPr>
              <a:buFont typeface="Arial" charset="0"/>
              <a:buNone/>
            </a:pPr>
            <a:r>
              <a:rPr lang="cs-CZ" sz="2000"/>
              <a:t>svoji samostatnost se všemi jejími důsledky.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Kl. David vydává první poválečnou metodiku zeměpisu. Na výuku začínají </a:t>
            </a:r>
          </a:p>
          <a:p>
            <a:pPr>
              <a:buFont typeface="Arial" charset="0"/>
              <a:buNone/>
            </a:pPr>
            <a:r>
              <a:rPr lang="cs-CZ" sz="2000"/>
              <a:t>působit i odkazy reformní pedagogiky. 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F. Dejmek propagoval projektovou metodu, daltonský plán a činnou školu.</a:t>
            </a:r>
          </a:p>
          <a:p>
            <a:pPr>
              <a:buFont typeface="Arial" charset="0"/>
              <a:buNone/>
            </a:pPr>
            <a:r>
              <a:rPr lang="cs-CZ" sz="2000"/>
              <a:t>Vydal učebnice pro 6.-8. ročník podle nových osnov.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Ve dvacátých letech začala práce na nových osnovách. Vyšly v roce 1933 </a:t>
            </a:r>
          </a:p>
          <a:p>
            <a:pPr>
              <a:buFont typeface="Arial" charset="0"/>
              <a:buNone/>
            </a:pPr>
            <a:r>
              <a:rPr lang="cs-CZ" sz="2000"/>
              <a:t>jako „Normální učební osnovy“. V tomto období pracovalo také stále více </a:t>
            </a:r>
          </a:p>
          <a:p>
            <a:pPr>
              <a:buFont typeface="Arial" charset="0"/>
              <a:buNone/>
            </a:pPr>
            <a:r>
              <a:rPr lang="cs-CZ" sz="2000"/>
              <a:t>učitelů na příručkách pro zeměpis, učebnicích atd.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08050"/>
            <a:ext cx="8540750" cy="5191125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cs-CZ" sz="2000"/>
              <a:t>Normální učební osnovy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6. roč. Domov a jeho přírodní a zeměpisná oblast. Čs. republika se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zvláštním zřetelem k rodné zemi. Základy fyzického zeměpisu. Roční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pohyb Země, kalendář, čtvero ročních období.              2 h týdně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7. roč. Speciální mapa domácího kraje. Evropa. Země jako hvězda. Slunce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a Sluneční soustava.                                                  3 h týdně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8. roč. Speciální mapa domácího kraje. Jízdní řád. Evropa (pokračování).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Celkový obraz Evropy. Postavení ČSR, styky národohospodářské a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kulturní. Asie, Austrálie s Oceánií. Kraje polární. Patero dílů světa, hvězdy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a vesmír.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                                                              3 h týdně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400"/>
              <a:t>Křivánek,J. 1930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6613"/>
            <a:ext cx="8540750" cy="56880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Významná osobnost této doby:     Kamila Spalová</a:t>
            </a:r>
          </a:p>
          <a:p>
            <a:pPr>
              <a:buFont typeface="Arial" charset="0"/>
              <a:buNone/>
            </a:pPr>
            <a:r>
              <a:rPr lang="cs-CZ" sz="2000"/>
              <a:t>Je autorkou metodiky zeměpisu – 1926 – 36 vyšla třikrát. Psala také </a:t>
            </a:r>
          </a:p>
          <a:p>
            <a:pPr>
              <a:buFont typeface="Arial" charset="0"/>
              <a:buNone/>
            </a:pPr>
            <a:r>
              <a:rPr lang="cs-CZ" sz="2000"/>
              <a:t>učebnice. Do výuky zeměpisu se dostává také hospodářský zeměpis.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„Zeměpis prací tvořivou“ – je to učebnice a první část tvoří metodika.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Metoda činné školy vyžaduje od žáků samostatnou práci, při které budou </a:t>
            </a:r>
          </a:p>
          <a:p>
            <a:pPr>
              <a:buFont typeface="Arial" charset="0"/>
              <a:buNone/>
            </a:pPr>
            <a:r>
              <a:rPr lang="cs-CZ" sz="2000"/>
              <a:t>používat nejen knihu, ale také mapu, vlastní pozorování a na tomto </a:t>
            </a:r>
          </a:p>
          <a:p>
            <a:pPr>
              <a:buFont typeface="Arial" charset="0"/>
              <a:buNone/>
            </a:pPr>
            <a:r>
              <a:rPr lang="cs-CZ" sz="2000"/>
              <a:t>základě hledat odpovědi na zadané úkoly. </a:t>
            </a:r>
          </a:p>
          <a:p>
            <a:pPr>
              <a:buFont typeface="Arial" charset="0"/>
              <a:buNone/>
            </a:pPr>
            <a:r>
              <a:rPr lang="cs-CZ" sz="2000"/>
              <a:t>Geografická věda začala v té době řešit problém přírody a člověka – jejich</a:t>
            </a:r>
          </a:p>
          <a:p>
            <a:pPr>
              <a:buFont typeface="Arial" charset="0"/>
              <a:buNone/>
            </a:pPr>
            <a:r>
              <a:rPr lang="cs-CZ" sz="2000"/>
              <a:t>vzájemný vztah – tuto úroveň se snažila Spalová dostat do škol.</a:t>
            </a:r>
          </a:p>
          <a:p>
            <a:pPr>
              <a:buFont typeface="Arial" charset="0"/>
              <a:buNone/>
            </a:pPr>
            <a:endParaRPr lang="cs-CZ" sz="20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27088" y="5084763"/>
            <a:ext cx="151288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žák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987675" y="5084763"/>
            <a:ext cx="19446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společnost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795963" y="5084763"/>
            <a:ext cx="15843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věda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987675" y="5876925"/>
            <a:ext cx="18002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učební osnovy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411413" y="522922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003800" y="522922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4932363" y="5516563"/>
            <a:ext cx="151130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 flipV="1">
            <a:off x="1763713" y="5516563"/>
            <a:ext cx="107950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536575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81075"/>
            <a:ext cx="8540750" cy="51181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Koncept učebních osnov vychází z potřeb žáka, zohledňuje nároky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společnosti a spolu s vědeckými poznatky jsou transformovány do obsahu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a metod předmětu jež zpětně působí na žáka.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Spalová se dále ve své metodice zabývá i činností učitele, plánováním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Výuky, využíváním dalších zdrojů pro výuku – časopisy atd.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Další podněty – J. Hanus – M. Drástová – pracovní sešity.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N. Hradilová – B. Uher – učebnice Zlínských pokusných škol.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Projevoval se velký vliv americké pedagogické školy.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Do tohoto období spadá i 2. sv. válka.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08050"/>
            <a:ext cx="8540750" cy="5191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Čtvrté období</a:t>
            </a:r>
          </a:p>
          <a:p>
            <a:pPr>
              <a:buFont typeface="Arial" charset="0"/>
              <a:buNone/>
            </a:pPr>
            <a:endParaRPr lang="cs-CZ" sz="1200"/>
          </a:p>
          <a:p>
            <a:pPr>
              <a:buFont typeface="Arial" charset="0"/>
              <a:buNone/>
            </a:pPr>
            <a:r>
              <a:rPr lang="cs-CZ" sz="2000"/>
              <a:t>Zásadní změna v českém školství začala vydáním nového školského </a:t>
            </a:r>
          </a:p>
          <a:p>
            <a:pPr>
              <a:buFont typeface="Arial" charset="0"/>
              <a:buNone/>
            </a:pPr>
            <a:r>
              <a:rPr lang="cs-CZ" sz="2000"/>
              <a:t>zákona ze dne 21.4. 1948. </a:t>
            </a:r>
          </a:p>
          <a:p>
            <a:pPr>
              <a:buFont typeface="Arial" charset="0"/>
              <a:buNone/>
            </a:pPr>
            <a:endParaRPr lang="cs-CZ" sz="1200"/>
          </a:p>
          <a:p>
            <a:pPr>
              <a:buFont typeface="Arial" charset="0"/>
              <a:buNone/>
            </a:pPr>
            <a:r>
              <a:rPr lang="cs-CZ" sz="2000"/>
              <a:t>Mezi nejdůležitější úkoly zeměpisu patřila láska k vlasti. Přátelství se </a:t>
            </a:r>
          </a:p>
          <a:p>
            <a:pPr>
              <a:buFont typeface="Arial" charset="0"/>
              <a:buNone/>
            </a:pPr>
            <a:r>
              <a:rPr lang="cs-CZ" sz="2000"/>
              <a:t>Sovětským svazem a ostatními zeměmi „tábora míru“.</a:t>
            </a:r>
          </a:p>
          <a:p>
            <a:pPr>
              <a:buFont typeface="Arial" charset="0"/>
              <a:buNone/>
            </a:pPr>
            <a:endParaRPr lang="cs-CZ" sz="1200"/>
          </a:p>
          <a:p>
            <a:pPr>
              <a:buFont typeface="Arial" charset="0"/>
              <a:buNone/>
            </a:pPr>
            <a:r>
              <a:rPr lang="cs-CZ" sz="2000"/>
              <a:t>Při  tvorbě osnov se uplatňovaly zejména nároky společnosti a stávající </a:t>
            </a:r>
          </a:p>
          <a:p>
            <a:pPr>
              <a:buFont typeface="Arial" charset="0"/>
              <a:buNone/>
            </a:pPr>
            <a:r>
              <a:rPr lang="cs-CZ" sz="2000"/>
              <a:t>ideologie.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Učební osnovy </a:t>
            </a:r>
          </a:p>
          <a:p>
            <a:pPr>
              <a:buFont typeface="Arial" charset="0"/>
              <a:buNone/>
            </a:pPr>
            <a:endParaRPr lang="cs-CZ" sz="1200"/>
          </a:p>
          <a:p>
            <a:pPr>
              <a:buFont typeface="Arial" charset="0"/>
              <a:buNone/>
            </a:pPr>
            <a:r>
              <a:rPr lang="cs-CZ" sz="2000"/>
              <a:t>6. roč. základy mat. zeměpisu, fyzický zeměpis, přehled dílů světa, ČSR a </a:t>
            </a:r>
          </a:p>
          <a:p>
            <a:pPr>
              <a:buFont typeface="Arial" charset="0"/>
              <a:buNone/>
            </a:pPr>
            <a:r>
              <a:rPr lang="cs-CZ" sz="2000"/>
              <a:t>přírodní oblasti.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08050"/>
            <a:ext cx="8540750" cy="5191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7. roč. – mimoevropské státy světa a Evropa.</a:t>
            </a:r>
          </a:p>
          <a:p>
            <a:pPr>
              <a:buFont typeface="Arial" charset="0"/>
              <a:buNone/>
            </a:pPr>
            <a:r>
              <a:rPr lang="cs-CZ" sz="2000"/>
              <a:t>8. roč. – hospodářský zeměpis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Opět zde zavládla přemíra politicko-hospodářské faktografie.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Reforma 1953 – osmiletá a jedenáctiletá škola. Polovina 50. let – vznik </a:t>
            </a:r>
          </a:p>
          <a:p>
            <a:pPr>
              <a:buFont typeface="Arial" charset="0"/>
              <a:buNone/>
            </a:pPr>
            <a:r>
              <a:rPr lang="cs-CZ" sz="2000"/>
              <a:t>didaktiky geografie – zakladatelé – O. Tichý, J. Janka.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60. léta – návrat k základní devítileté škole.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70. léta - „Projekt dalšího rozvoje výchovně vzdělávací soustavy“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Tvorba učebnic – prozatímní učebnice – specifický vzorek ověřování </a:t>
            </a:r>
          </a:p>
          <a:p>
            <a:pPr>
              <a:buFont typeface="Arial" charset="0"/>
              <a:buNone/>
            </a:pPr>
            <a:r>
              <a:rPr lang="cs-CZ" sz="2000"/>
              <a:t>reformy.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cs-CZ" sz="2000"/>
              <a:t>Proč učit geografii a didaktiku geografie?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6613"/>
            <a:ext cx="8540750" cy="5262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5. roč. – Úvod do zeměpisu. Obecný fyzický zeměpis. Zeměpis světadílů a </a:t>
            </a:r>
          </a:p>
          <a:p>
            <a:pPr>
              <a:buFont typeface="Arial" charset="0"/>
              <a:buNone/>
            </a:pPr>
            <a:r>
              <a:rPr lang="cs-CZ" sz="2000"/>
              <a:t>Oceánů (Afrika, Indický oceán, Austrálie, Tichý oceán a Oceánie, </a:t>
            </a:r>
          </a:p>
          <a:p>
            <a:pPr>
              <a:buFont typeface="Arial" charset="0"/>
              <a:buNone/>
            </a:pPr>
            <a:r>
              <a:rPr lang="cs-CZ" sz="2000"/>
              <a:t>Austrálie).</a:t>
            </a:r>
          </a:p>
          <a:p>
            <a:pPr>
              <a:buFont typeface="Arial" charset="0"/>
              <a:buNone/>
            </a:pPr>
            <a:r>
              <a:rPr lang="cs-CZ" sz="2000"/>
              <a:t>6. roč. Zeměpis světadílů a oceánů (Amerika, Atlantský a Severní ledový </a:t>
            </a:r>
          </a:p>
          <a:p>
            <a:pPr>
              <a:buFont typeface="Arial" charset="0"/>
              <a:buNone/>
            </a:pPr>
            <a:r>
              <a:rPr lang="cs-CZ" sz="2000"/>
              <a:t>Oceán), Evropa a Asie bez SSSR.</a:t>
            </a:r>
          </a:p>
          <a:p>
            <a:pPr>
              <a:buFont typeface="Arial" charset="0"/>
              <a:buNone/>
            </a:pPr>
            <a:r>
              <a:rPr lang="cs-CZ" sz="2000"/>
              <a:t>7. roč. SSSR. Politické rozdělení světa. Obecná socioekonomická </a:t>
            </a:r>
          </a:p>
          <a:p>
            <a:pPr>
              <a:buFont typeface="Arial" charset="0"/>
              <a:buNone/>
            </a:pPr>
            <a:r>
              <a:rPr lang="cs-CZ" sz="2000"/>
              <a:t>geografie. Krajina a životní prostředí. Globální problémy lidstva.</a:t>
            </a:r>
          </a:p>
          <a:p>
            <a:pPr>
              <a:buFont typeface="Arial" charset="0"/>
              <a:buNone/>
            </a:pPr>
            <a:r>
              <a:rPr lang="cs-CZ" sz="2000"/>
              <a:t>8. ČSFR.</a:t>
            </a:r>
          </a:p>
          <a:p>
            <a:pPr>
              <a:buFont typeface="Arial" charset="0"/>
              <a:buNone/>
            </a:pPr>
            <a:r>
              <a:rPr lang="cs-CZ" sz="2000"/>
              <a:t>9. Úvod do vyučování. Místní region a jeho postavení v ČSFR. Postavení </a:t>
            </a:r>
          </a:p>
          <a:p>
            <a:pPr>
              <a:buFont typeface="Arial" charset="0"/>
              <a:buNone/>
            </a:pPr>
            <a:r>
              <a:rPr lang="cs-CZ" sz="2000"/>
              <a:t>ČSFR v Evropě. Přehled světa.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Osobnosti didaktiky geografie: J. Turkota, J. Machyček, M. Papík, J. </a:t>
            </a:r>
          </a:p>
          <a:p>
            <a:pPr>
              <a:buFont typeface="Arial" charset="0"/>
              <a:buNone/>
            </a:pPr>
            <a:r>
              <a:rPr lang="cs-CZ" sz="2000"/>
              <a:t>Šupka, H. Kuhnlová, F. Brabec, A. Wahla, </a:t>
            </a:r>
          </a:p>
          <a:p>
            <a:pPr>
              <a:buFont typeface="Arial" charset="0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/>
              <a:t>Proč učit geografii a didaktiku geografie?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Páté období – 90. léta 20. století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Vyznačují se rozpadem jednotné školy a snahou o alternativní výuku. To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vše je provázeno uvolněním trhu s učebnicemi a jejich tvorbou různými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nakladatelstvími a autorskými kolektivy.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Vznikají tři programy Základní škola, Obecná škola a Národní škola. Vedle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nich jsou povoleny alternativní školy – Daltonský plán a Waldorfská škola.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Nastává ústup a krize oborových didaktik.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Až koncem 90. let nastává změna v podobě diskuse nad zaměřením školy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000"/>
              <a:t>v nových podmínkách.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08050"/>
            <a:ext cx="8540750" cy="5191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 dirty="0"/>
              <a:t>Šesté období, ve kterém se nacházíme je v duchu zavádění </a:t>
            </a:r>
            <a:r>
              <a:rPr lang="cs-CZ" sz="2000" dirty="0" smtClean="0"/>
              <a:t> a ověřování</a:t>
            </a:r>
          </a:p>
          <a:p>
            <a:pPr>
              <a:buFont typeface="Arial" charset="0"/>
              <a:buNone/>
            </a:pPr>
            <a:r>
              <a:rPr lang="cs-CZ" sz="2000" dirty="0" smtClean="0"/>
              <a:t>Rámcového vzdělávacího </a:t>
            </a:r>
            <a:r>
              <a:rPr lang="cs-CZ" sz="2000" dirty="0"/>
              <a:t>programu.</a:t>
            </a:r>
          </a:p>
          <a:p>
            <a:pPr>
              <a:buFont typeface="Arial" charset="0"/>
              <a:buNone/>
            </a:pPr>
            <a:endParaRPr lang="cs-CZ" sz="2000" dirty="0"/>
          </a:p>
          <a:p>
            <a:pPr>
              <a:buFont typeface="Arial" charset="0"/>
              <a:buNone/>
            </a:pPr>
            <a:r>
              <a:rPr lang="cs-CZ" sz="2000" dirty="0"/>
              <a:t>Všechny tyto snahy však provází množství nedostatků, zaviněných </a:t>
            </a:r>
          </a:p>
          <a:p>
            <a:pPr>
              <a:buFont typeface="Arial" charset="0"/>
              <a:buNone/>
            </a:pPr>
            <a:r>
              <a:rPr lang="cs-CZ" sz="2000" dirty="0"/>
              <a:t>především absencí cíleného výzkumu.</a:t>
            </a:r>
          </a:p>
          <a:p>
            <a:pPr>
              <a:buFont typeface="Arial" charset="0"/>
              <a:buNone/>
            </a:pPr>
            <a:endParaRPr lang="cs-CZ" sz="2000" dirty="0"/>
          </a:p>
          <a:p>
            <a:pPr>
              <a:buFont typeface="Arial" charset="0"/>
              <a:buNone/>
            </a:pPr>
            <a:r>
              <a:rPr lang="cs-CZ" sz="2000" dirty="0"/>
              <a:t>Oborové didaktiky dostávají na </a:t>
            </a:r>
            <a:r>
              <a:rPr lang="cs-CZ" sz="2000" dirty="0" err="1"/>
              <a:t>PdF</a:t>
            </a:r>
            <a:r>
              <a:rPr lang="cs-CZ" sz="2000" dirty="0"/>
              <a:t> MU šanci v podobě doktorského studia </a:t>
            </a:r>
          </a:p>
          <a:p>
            <a:pPr>
              <a:buFont typeface="Arial" charset="0"/>
              <a:buNone/>
            </a:pPr>
            <a:r>
              <a:rPr lang="cs-CZ" sz="2000" dirty="0"/>
              <a:t>v rámci pedagogiky.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Didaktika geografie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19872" y="2276872"/>
            <a:ext cx="23762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900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6"/>
          <p:cNvSpPr>
            <a:spLocks noChangeArrowheads="1"/>
          </p:cNvSpPr>
          <p:nvPr/>
        </p:nvSpPr>
        <p:spPr bwMode="auto">
          <a:xfrm>
            <a:off x="1403350" y="1628775"/>
            <a:ext cx="2592388" cy="18002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5" name="Oval 7"/>
          <p:cNvSpPr>
            <a:spLocks noChangeArrowheads="1"/>
          </p:cNvSpPr>
          <p:nvPr/>
        </p:nvSpPr>
        <p:spPr bwMode="auto">
          <a:xfrm>
            <a:off x="4859338" y="1628775"/>
            <a:ext cx="2305050" cy="165735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6" name="Oval 8"/>
          <p:cNvSpPr>
            <a:spLocks noChangeArrowheads="1"/>
          </p:cNvSpPr>
          <p:nvPr/>
        </p:nvSpPr>
        <p:spPr bwMode="auto">
          <a:xfrm>
            <a:off x="4356100" y="1484313"/>
            <a:ext cx="71438" cy="730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Oval 9"/>
          <p:cNvSpPr>
            <a:spLocks noChangeArrowheads="1"/>
          </p:cNvSpPr>
          <p:nvPr/>
        </p:nvSpPr>
        <p:spPr bwMode="auto">
          <a:xfrm>
            <a:off x="2987675" y="549275"/>
            <a:ext cx="3024188" cy="198755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Oval 10"/>
          <p:cNvSpPr>
            <a:spLocks noChangeArrowheads="1"/>
          </p:cNvSpPr>
          <p:nvPr/>
        </p:nvSpPr>
        <p:spPr bwMode="auto">
          <a:xfrm>
            <a:off x="2700338" y="3284538"/>
            <a:ext cx="3600450" cy="18002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>
            <a:off x="3203575" y="1557338"/>
            <a:ext cx="2663825" cy="2160587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619250" y="2205038"/>
            <a:ext cx="143986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</a:rPr>
              <a:t>Obecná </a:t>
            </a:r>
          </a:p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</a:rPr>
              <a:t>didaktika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3419475" y="908050"/>
            <a:ext cx="22320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</a:rPr>
              <a:t>Ped. psychologie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5940425" y="2133600"/>
            <a:ext cx="11525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hlink"/>
                </a:solidFill>
              </a:rPr>
              <a:t>Věd.disciplína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3851275" y="2133600"/>
            <a:ext cx="16557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</a:rPr>
              <a:t>Oborová didaktika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3635375" y="3933825"/>
            <a:ext cx="21605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</a:rPr>
              <a:t>Školní praxe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didaktiky geografie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„Metodika vyučování zeměpisu je věda o vyučování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zeměpisu, která se zabývá veškerými problémy, které 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týkají vyučování zeměpisu.“ (</a:t>
            </a:r>
            <a:r>
              <a:rPr lang="cs-CZ" sz="2000" b="1" i="1" dirty="0" err="1" smtClean="0"/>
              <a:t>J.Janka</a:t>
            </a:r>
            <a:r>
              <a:rPr lang="cs-CZ" sz="2000" b="1" i="1" dirty="0" smtClean="0"/>
              <a:t>, 1965)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„Teorie vyučování zeměpisu je vědecká pedagogická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disciplína, která studuje zákonitosti vyučovacího procesu v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zeměpise, a to s ohledem na osobnost  žáka, na dané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prostředí a v souladu se specifikou geografie jako vědního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oboru.“ (</a:t>
            </a:r>
            <a:r>
              <a:rPr lang="cs-CZ" sz="2000" b="1" i="1" dirty="0" err="1" smtClean="0"/>
              <a:t>O</a:t>
            </a:r>
            <a:r>
              <a:rPr lang="cs-CZ" sz="2000" b="1" i="1" dirty="0" smtClean="0"/>
              <a:t>.Tichý 1970, J. </a:t>
            </a:r>
            <a:r>
              <a:rPr lang="cs-CZ" sz="2000" b="1" i="1" dirty="0" err="1" smtClean="0"/>
              <a:t>Šupka</a:t>
            </a:r>
            <a:r>
              <a:rPr lang="cs-CZ" sz="2000" b="1" i="1" dirty="0" smtClean="0"/>
              <a:t> 1971)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„Didaktika geografie je věda, která studuje proces formování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osobnosti žáků a studentů ve výchovně vzdělávací práci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školy na základě  geografického poznání.“ (</a:t>
            </a:r>
            <a:r>
              <a:rPr lang="cs-CZ" sz="2000" b="1" i="1" dirty="0" err="1" smtClean="0"/>
              <a:t>A</a:t>
            </a:r>
            <a:r>
              <a:rPr lang="cs-CZ" sz="2000" b="1" i="1" dirty="0" smtClean="0"/>
              <a:t>.</a:t>
            </a:r>
            <a:r>
              <a:rPr lang="cs-CZ" sz="2000" b="1" i="1" dirty="0" err="1" smtClean="0"/>
              <a:t>Wahla</a:t>
            </a:r>
            <a:r>
              <a:rPr lang="cs-CZ" sz="2000" b="1" i="1" dirty="0" smtClean="0"/>
              <a:t> –jedna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i="1" dirty="0" smtClean="0"/>
              <a:t>z verzí, 1980)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předmětem zájmu DG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vzala?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Jednotlivá období výuky geografie v našich zemích :</a:t>
            </a:r>
          </a:p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sz="2000" dirty="0" smtClean="0"/>
              <a:t>První   období: 1809 – 1859</a:t>
            </a:r>
          </a:p>
          <a:p>
            <a:pPr algn="ctr">
              <a:buNone/>
            </a:pPr>
            <a:r>
              <a:rPr lang="cs-CZ" sz="2000" dirty="0" smtClean="0"/>
              <a:t>Druhé období: 1860 – 1918</a:t>
            </a:r>
          </a:p>
          <a:p>
            <a:pPr algn="ctr">
              <a:buNone/>
            </a:pPr>
            <a:r>
              <a:rPr lang="cs-CZ" sz="2000" dirty="0" smtClean="0"/>
              <a:t>Třetí   období:  1919 – 1947</a:t>
            </a:r>
          </a:p>
          <a:p>
            <a:pPr algn="ctr">
              <a:buNone/>
            </a:pPr>
            <a:r>
              <a:rPr lang="cs-CZ" sz="2000" dirty="0" smtClean="0"/>
              <a:t>Čtvrté období:  1948 – 1989</a:t>
            </a:r>
          </a:p>
          <a:p>
            <a:pPr algn="ctr">
              <a:buNone/>
            </a:pPr>
            <a:r>
              <a:rPr lang="cs-CZ" sz="2000" dirty="0" smtClean="0"/>
              <a:t>Páté   období:  1990 – 1999</a:t>
            </a:r>
          </a:p>
          <a:p>
            <a:pPr algn="ctr">
              <a:buNone/>
            </a:pPr>
            <a:r>
              <a:rPr lang="cs-CZ" sz="2000" dirty="0" smtClean="0"/>
              <a:t>         Šesté období:  2000 – současnost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Toto dělení je jen účelové a podle dějin pedagogiky by se dalo dělit</a:t>
            </a:r>
          </a:p>
          <a:p>
            <a:pPr>
              <a:buNone/>
            </a:pPr>
            <a:r>
              <a:rPr lang="cs-CZ" sz="2000" dirty="0" smtClean="0"/>
              <a:t>na více období, které by odpovídaly např. jednotlivým školským </a:t>
            </a:r>
          </a:p>
          <a:p>
            <a:pPr>
              <a:buNone/>
            </a:pPr>
            <a:r>
              <a:rPr lang="cs-CZ" sz="2000" dirty="0" smtClean="0"/>
              <a:t>reformám.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76250"/>
            <a:ext cx="8540750" cy="431800"/>
          </a:xfrm>
        </p:spPr>
        <p:txBody>
          <a:bodyPr/>
          <a:lstStyle/>
          <a:p>
            <a:r>
              <a:rPr lang="cs-CZ" sz="2000"/>
              <a:t>Proč učit geografii a didaktiku geografie?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V českých a slovenských zemích se datuje zavedení vyučovacího </a:t>
            </a:r>
          </a:p>
          <a:p>
            <a:pPr>
              <a:buFont typeface="Arial" charset="0"/>
              <a:buNone/>
            </a:pPr>
            <a:r>
              <a:rPr lang="cs-CZ" sz="2000"/>
              <a:t>předmětu zeměpis od roku 1809.</a:t>
            </a:r>
          </a:p>
          <a:p>
            <a:pPr>
              <a:buFont typeface="Arial" charset="0"/>
              <a:buNone/>
            </a:pPr>
            <a:r>
              <a:rPr lang="cs-CZ" sz="2000"/>
              <a:t>Nejprve na gymnáziích a živnostensko-obchodních školách, později i na </a:t>
            </a:r>
          </a:p>
          <a:p>
            <a:pPr>
              <a:buFont typeface="Arial" charset="0"/>
              <a:buNone/>
            </a:pPr>
            <a:r>
              <a:rPr lang="cs-CZ" sz="2000"/>
              <a:t>školách všeobecných.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Výuka zeměpisu a pojetí osnov je označováno jako statické. Jednalo se </a:t>
            </a:r>
          </a:p>
          <a:p>
            <a:pPr>
              <a:buFont typeface="Arial" charset="0"/>
              <a:buNone/>
            </a:pPr>
            <a:r>
              <a:rPr lang="cs-CZ" sz="2000"/>
              <a:t>především o přehledy a seznamy zemí, hor, řek, měst, panovníků, </a:t>
            </a:r>
          </a:p>
          <a:p>
            <a:pPr>
              <a:buFont typeface="Arial" charset="0"/>
              <a:buNone/>
            </a:pPr>
            <a:r>
              <a:rPr lang="cs-CZ" sz="2000"/>
              <a:t>významných míst a bitev. Byl zde velmi patrný vliv dějepisu.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Se zavedením výuky zeměpisu se objevili také první autoři učebnic, kteří </a:t>
            </a:r>
          </a:p>
          <a:p>
            <a:pPr>
              <a:buFont typeface="Arial" charset="0"/>
              <a:buNone/>
            </a:pPr>
            <a:r>
              <a:rPr lang="cs-CZ" sz="2000"/>
              <a:t>se také podíleli na tom, co učit.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333375"/>
            <a:ext cx="8540750" cy="431800"/>
          </a:xfrm>
        </p:spPr>
        <p:txBody>
          <a:bodyPr/>
          <a:lstStyle/>
          <a:p>
            <a:r>
              <a:rPr lang="cs-CZ" sz="2000"/>
              <a:t>Proč učit geografii a didaktiku geografie?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25538"/>
            <a:ext cx="8540750" cy="49736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000"/>
              <a:t>Představitelé prvního období: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K.S. Amerling – využití místní krajiny – „Učitel má shromažďovat dostupné </a:t>
            </a:r>
          </a:p>
          <a:p>
            <a:pPr>
              <a:buFont typeface="Arial" charset="0"/>
              <a:buNone/>
            </a:pPr>
            <a:r>
              <a:rPr lang="cs-CZ" sz="2000"/>
              <a:t>přírodniny svého okolí a vytvářet přírodovědné sbírky…“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>
              <a:buFont typeface="Arial" charset="0"/>
              <a:buNone/>
            </a:pPr>
            <a:r>
              <a:rPr lang="cs-CZ" sz="2000"/>
              <a:t>K.V. Zap – Zeměpis Čech, Moravy a Slezska, podíl na Merklasově atlasu.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cs-CZ" sz="2400"/>
              <a:t>Proč učit geografii a didaktiku geografie?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6613"/>
            <a:ext cx="8540750" cy="5262562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cs-CZ" sz="2000"/>
              <a:t>V tomto období působili i první metodikové, jako byli např. F. Lepař a A. </a:t>
            </a:r>
          </a:p>
          <a:p>
            <a:pPr marL="609600" indent="-609600">
              <a:buFont typeface="Arial" charset="0"/>
              <a:buNone/>
            </a:pPr>
            <a:r>
              <a:rPr lang="cs-CZ" sz="2000"/>
              <a:t>Tille.</a:t>
            </a:r>
          </a:p>
          <a:p>
            <a:pPr marL="609600" indent="-609600">
              <a:buFont typeface="Arial" charset="0"/>
              <a:buNone/>
            </a:pPr>
            <a:endParaRPr lang="cs-CZ" sz="2000"/>
          </a:p>
          <a:p>
            <a:pPr marL="609600" indent="-609600">
              <a:buFont typeface="Arial" charset="0"/>
              <a:buNone/>
            </a:pPr>
            <a:r>
              <a:rPr lang="cs-CZ" sz="2000"/>
              <a:t>F. Lepař – Metodika zeměpisu (1886) – význam pomůcek pro výuku, </a:t>
            </a:r>
          </a:p>
          <a:p>
            <a:pPr marL="609600" indent="-609600">
              <a:buFont typeface="Arial" charset="0"/>
              <a:buNone/>
            </a:pPr>
            <a:r>
              <a:rPr lang="cs-CZ" sz="2000"/>
              <a:t>vycházky do okolí atd.</a:t>
            </a:r>
          </a:p>
          <a:p>
            <a:pPr marL="609600" indent="-609600">
              <a:buFont typeface="Arial" charset="0"/>
              <a:buNone/>
            </a:pPr>
            <a:endParaRPr lang="cs-CZ" sz="2000"/>
          </a:p>
          <a:p>
            <a:pPr marL="609600" indent="-609600">
              <a:buFont typeface="Arial" charset="0"/>
              <a:buNone/>
            </a:pPr>
            <a:r>
              <a:rPr lang="cs-CZ" sz="2000"/>
              <a:t>A. Tille – vysvětlování učiva o světě by mělo navazovat na učivo o vlasti.</a:t>
            </a:r>
          </a:p>
          <a:p>
            <a:pPr marL="609600" indent="-609600">
              <a:buFont typeface="Arial" charset="0"/>
              <a:buNone/>
            </a:pPr>
            <a:endParaRPr lang="cs-CZ" sz="2000"/>
          </a:p>
          <a:p>
            <a:pPr marL="609600" indent="-609600">
              <a:buFont typeface="Arial" charset="0"/>
              <a:buNone/>
            </a:pPr>
            <a:r>
              <a:rPr lang="cs-CZ" sz="2000"/>
              <a:t>R. 1869 – reforma Exner-Bonitzova – zařazení zeměpisu do škol </a:t>
            </a:r>
          </a:p>
          <a:p>
            <a:pPr marL="609600" indent="-609600">
              <a:buFont typeface="Arial" charset="0"/>
              <a:buNone/>
            </a:pPr>
            <a:r>
              <a:rPr lang="cs-CZ" sz="2000"/>
              <a:t>obecných.</a:t>
            </a:r>
          </a:p>
          <a:p>
            <a:pPr marL="609600" indent="-609600">
              <a:buFont typeface="Arial" charset="0"/>
              <a:buNone/>
            </a:pPr>
            <a:endParaRPr lang="cs-CZ" sz="2000"/>
          </a:p>
          <a:p>
            <a:pPr marL="609600" indent="-609600">
              <a:buFont typeface="Arial" charset="0"/>
              <a:buNone/>
            </a:pPr>
            <a:r>
              <a:rPr lang="cs-CZ" sz="2000"/>
              <a:t>90. léta a přelom století – Kl. David – metodika – Jak vyučovati zeměpisu </a:t>
            </a:r>
          </a:p>
          <a:p>
            <a:pPr marL="609600" indent="-609600">
              <a:buFont typeface="Arial" charset="0"/>
              <a:buNone/>
            </a:pPr>
            <a:r>
              <a:rPr lang="cs-CZ" sz="2000"/>
              <a:t>s oporou nových čítanek. Uspořádání učiva – dom. kraj – vlast – Evropa – </a:t>
            </a:r>
          </a:p>
          <a:p>
            <a:pPr marL="609600" indent="-609600">
              <a:buFont typeface="Arial" charset="0"/>
              <a:buNone/>
            </a:pPr>
            <a:r>
              <a:rPr lang="cs-CZ" sz="2000"/>
              <a:t>svět.</a:t>
            </a:r>
          </a:p>
          <a:p>
            <a:pPr marL="609600" indent="-609600">
              <a:buFont typeface="Arial" charset="0"/>
              <a:buNone/>
            </a:pPr>
            <a:endParaRPr lang="cs-CZ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325</TotalTime>
  <Words>1478</Words>
  <Application>Microsoft Office PowerPoint</Application>
  <PresentationFormat>Předvádění na obrazovce (4:3)</PresentationFormat>
  <Paragraphs>221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Tahoma</vt:lpstr>
      <vt:lpstr>Times New Roman</vt:lpstr>
      <vt:lpstr>Wingdings</vt:lpstr>
      <vt:lpstr>Kompas</vt:lpstr>
      <vt:lpstr>Členění geografických disciplín</vt:lpstr>
      <vt:lpstr>Didaktika geografie </vt:lpstr>
      <vt:lpstr>Snímek 3</vt:lpstr>
      <vt:lpstr>Vývoj didaktiky geografie</vt:lpstr>
      <vt:lpstr>Co je předmětem zájmu DG ?</vt:lpstr>
      <vt:lpstr>Kde se vzala?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  <vt:lpstr>Proč učit geografii a didaktiku geografie?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učit geografii?</dc:title>
  <dc:creator>Eda2</dc:creator>
  <cp:lastModifiedBy>EDA</cp:lastModifiedBy>
  <cp:revision>11</cp:revision>
  <dcterms:created xsi:type="dcterms:W3CDTF">2007-11-04T16:29:29Z</dcterms:created>
  <dcterms:modified xsi:type="dcterms:W3CDTF">2010-10-21T14:00:54Z</dcterms:modified>
</cp:coreProperties>
</file>