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7" r:id="rId5"/>
    <p:sldId id="258" r:id="rId6"/>
    <p:sldId id="268" r:id="rId7"/>
    <p:sldId id="277" r:id="rId8"/>
    <p:sldId id="278" r:id="rId9"/>
    <p:sldId id="279" r:id="rId10"/>
    <p:sldId id="280" r:id="rId11"/>
    <p:sldId id="281" r:id="rId12"/>
    <p:sldId id="282" r:id="rId13"/>
    <p:sldId id="265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2.bp.blogspot.com/_jEZtkiWGC-g/TA6L-acIHPI/AAAAAAAAABU/m8mbnBDGQqE/s400/study-skill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7128792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3050"/>
            <a:ext cx="3312368" cy="1162050"/>
          </a:xfrm>
        </p:spPr>
        <p:txBody>
          <a:bodyPr>
            <a:noAutofit/>
          </a:bodyPr>
          <a:lstStyle/>
          <a:p>
            <a:r>
              <a:rPr lang="cs-CZ" sz="4000" dirty="0" err="1" smtClean="0"/>
              <a:t>Compensatory</a:t>
            </a:r>
            <a:r>
              <a:rPr lang="cs-CZ" sz="4000" dirty="0" smtClean="0"/>
              <a:t> </a:t>
            </a:r>
            <a:r>
              <a:rPr lang="cs-CZ" sz="4000" dirty="0" err="1" smtClean="0"/>
              <a:t>strategies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4008" y="692696"/>
            <a:ext cx="4320480" cy="5433467"/>
          </a:xfrm>
        </p:spPr>
        <p:txBody>
          <a:bodyPr/>
          <a:lstStyle/>
          <a:p>
            <a:r>
              <a:rPr lang="cs-CZ" b="1" dirty="0" smtClean="0"/>
              <a:t>To </a:t>
            </a:r>
            <a:r>
              <a:rPr lang="en-US" b="1" dirty="0" smtClean="0"/>
              <a:t>make up for missing knowledge</a:t>
            </a:r>
            <a:endParaRPr lang="cs-CZ" b="1" dirty="0" smtClean="0"/>
          </a:p>
          <a:p>
            <a:r>
              <a:rPr lang="en-US" dirty="0" smtClean="0"/>
              <a:t>guessing from the context</a:t>
            </a:r>
            <a:r>
              <a:rPr lang="cs-CZ" dirty="0" smtClean="0"/>
              <a:t>,</a:t>
            </a:r>
          </a:p>
          <a:p>
            <a:r>
              <a:rPr lang="en-US" dirty="0" smtClean="0"/>
              <a:t>using synonyms</a:t>
            </a:r>
            <a:r>
              <a:rPr lang="cs-CZ" dirty="0" smtClean="0"/>
              <a:t>,</a:t>
            </a:r>
          </a:p>
          <a:p>
            <a:r>
              <a:rPr lang="en-US" dirty="0" smtClean="0"/>
              <a:t>“talking around” the missing word, </a:t>
            </a:r>
            <a:endParaRPr lang="cs-CZ" dirty="0" smtClean="0"/>
          </a:p>
          <a:p>
            <a:r>
              <a:rPr lang="en-US" dirty="0" smtClean="0"/>
              <a:t>using gestures or pause words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2" descr="http://physicianshealthcareathome.com/images/j0401830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76872"/>
            <a:ext cx="4464496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 smtClean="0"/>
              <a:t>Affective</a:t>
            </a:r>
            <a:r>
              <a:rPr lang="cs-CZ" sz="4000" dirty="0" smtClean="0"/>
              <a:t> </a:t>
            </a:r>
            <a:r>
              <a:rPr lang="cs-CZ" sz="4000" dirty="0" err="1" smtClean="0"/>
              <a:t>strategies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39952" y="836712"/>
            <a:ext cx="4546848" cy="5289451"/>
          </a:xfrm>
        </p:spPr>
        <p:txBody>
          <a:bodyPr/>
          <a:lstStyle/>
          <a:p>
            <a:r>
              <a:rPr lang="en-US" b="1" dirty="0" smtClean="0"/>
              <a:t>related to L2 proficiency</a:t>
            </a:r>
            <a:endParaRPr lang="cs-CZ" b="1" dirty="0" smtClean="0"/>
          </a:p>
          <a:p>
            <a:r>
              <a:rPr lang="cs-CZ" dirty="0" smtClean="0"/>
              <a:t>i</a:t>
            </a:r>
            <a:r>
              <a:rPr lang="en-US" dirty="0" err="1" smtClean="0"/>
              <a:t>dentifying</a:t>
            </a:r>
            <a:r>
              <a:rPr lang="en-US" dirty="0" smtClean="0"/>
              <a:t> one’s mood and anxiety level,</a:t>
            </a:r>
            <a:endParaRPr lang="cs-CZ" dirty="0" smtClean="0"/>
          </a:p>
          <a:p>
            <a:r>
              <a:rPr lang="en-US" dirty="0" smtClean="0"/>
              <a:t> talking about feelings, </a:t>
            </a:r>
            <a:endParaRPr lang="cs-CZ" dirty="0" smtClean="0"/>
          </a:p>
          <a:p>
            <a:r>
              <a:rPr lang="en-US" dirty="0" smtClean="0"/>
              <a:t>rewarding oneself for good performance,</a:t>
            </a:r>
            <a:endParaRPr lang="cs-CZ" dirty="0" smtClean="0"/>
          </a:p>
          <a:p>
            <a:r>
              <a:rPr lang="en-US" dirty="0" smtClean="0"/>
              <a:t>using deep breathing or positive self-talk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2" descr="http://libcom.org/files/images/library/20061117ho_poppins_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3888432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 smtClean="0"/>
              <a:t>Social</a:t>
            </a:r>
            <a:r>
              <a:rPr lang="cs-CZ" sz="4000" dirty="0" smtClean="0"/>
              <a:t> </a:t>
            </a:r>
            <a:r>
              <a:rPr lang="cs-CZ" sz="4000" dirty="0" err="1" smtClean="0"/>
              <a:t>strategies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95936" y="548680"/>
            <a:ext cx="4896544" cy="5832648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To </a:t>
            </a:r>
            <a:r>
              <a:rPr lang="en-US" b="1" dirty="0" smtClean="0"/>
              <a:t>work with others and understand the target culture as well as the language</a:t>
            </a:r>
            <a:endParaRPr lang="cs-CZ" b="1" dirty="0" smtClean="0"/>
          </a:p>
          <a:p>
            <a:r>
              <a:rPr lang="en-US" dirty="0" smtClean="0"/>
              <a:t>asking questions to get verification, </a:t>
            </a:r>
            <a:endParaRPr lang="cs-CZ" dirty="0" smtClean="0"/>
          </a:p>
          <a:p>
            <a:r>
              <a:rPr lang="en-US" dirty="0" smtClean="0"/>
              <a:t>asking for clarification of a confusing point,</a:t>
            </a:r>
            <a:endParaRPr lang="cs-CZ" dirty="0" smtClean="0"/>
          </a:p>
          <a:p>
            <a:r>
              <a:rPr lang="en-US" dirty="0" smtClean="0"/>
              <a:t>asking for help in doing a language task,</a:t>
            </a:r>
            <a:endParaRPr lang="cs-CZ" dirty="0" smtClean="0"/>
          </a:p>
          <a:p>
            <a:r>
              <a:rPr lang="en-US" dirty="0" smtClean="0"/>
              <a:t>talking with a native-speaking conversation partner, </a:t>
            </a:r>
            <a:endParaRPr lang="cs-CZ" dirty="0" smtClean="0"/>
          </a:p>
          <a:p>
            <a:r>
              <a:rPr lang="en-US" dirty="0" smtClean="0"/>
              <a:t>exploring cultural and social norms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2" descr="http://www.steinarknutsen.com/wp-content/uploads/2010/04/social-media-communications-strategy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3600400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L2 learning strategy use is related 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learning motivation</a:t>
            </a:r>
            <a:r>
              <a:rPr lang="cs-CZ" b="1" dirty="0" smtClean="0"/>
              <a:t>,</a:t>
            </a:r>
            <a:r>
              <a:rPr lang="en-US" b="1" dirty="0" smtClean="0"/>
              <a:t> </a:t>
            </a:r>
            <a:endParaRPr lang="cs-CZ" b="1" dirty="0" smtClean="0"/>
          </a:p>
          <a:p>
            <a:r>
              <a:rPr lang="en-US" b="1" dirty="0" smtClean="0"/>
              <a:t>gender, </a:t>
            </a:r>
            <a:endParaRPr lang="cs-CZ" b="1" dirty="0" smtClean="0"/>
          </a:p>
          <a:p>
            <a:r>
              <a:rPr lang="en-US" b="1" dirty="0" smtClean="0"/>
              <a:t>age, </a:t>
            </a:r>
            <a:endParaRPr lang="cs-CZ" b="1" dirty="0" smtClean="0"/>
          </a:p>
          <a:p>
            <a:r>
              <a:rPr lang="en-US" b="1" dirty="0" smtClean="0"/>
              <a:t>culture, </a:t>
            </a:r>
            <a:endParaRPr lang="cs-CZ" b="1" dirty="0" smtClean="0"/>
          </a:p>
          <a:p>
            <a:r>
              <a:rPr lang="en-US" b="1" dirty="0" smtClean="0"/>
              <a:t>brain hemisphere dominance, </a:t>
            </a:r>
            <a:endParaRPr lang="cs-CZ" b="1" dirty="0" smtClean="0"/>
          </a:p>
          <a:p>
            <a:r>
              <a:rPr lang="en-US" b="1" dirty="0" smtClean="0"/>
              <a:t>career orientation, </a:t>
            </a:r>
            <a:endParaRPr lang="cs-CZ" b="1" dirty="0" smtClean="0"/>
          </a:p>
          <a:p>
            <a:r>
              <a:rPr lang="en-US" b="1" dirty="0" smtClean="0"/>
              <a:t>academic major, </a:t>
            </a:r>
            <a:endParaRPr lang="cs-CZ" b="1" dirty="0" smtClean="0"/>
          </a:p>
          <a:p>
            <a:r>
              <a:rPr lang="en-US" b="1" dirty="0" smtClean="0"/>
              <a:t>Beliefs,</a:t>
            </a:r>
            <a:endParaRPr lang="cs-CZ" b="1" dirty="0" smtClean="0"/>
          </a:p>
          <a:p>
            <a:r>
              <a:rPr lang="en-US" b="1" dirty="0" smtClean="0"/>
              <a:t>the nature of the L2 task.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Effective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uneffective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/>
          </a:p>
        </p:txBody>
      </p:sp>
      <p:pic>
        <p:nvPicPr>
          <p:cNvPr id="29698" name="Picture 2" descr="http://www.asa3.org/ASA/education/learn/z-too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6408712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Learning</a:t>
            </a:r>
            <a:r>
              <a:rPr lang="cs-CZ" b="1" dirty="0" smtClean="0"/>
              <a:t> </a:t>
            </a:r>
            <a:r>
              <a:rPr lang="cs-CZ" b="1" dirty="0" err="1" smtClean="0"/>
              <a:t>strategies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= </a:t>
            </a:r>
            <a:r>
              <a:rPr lang="en-US" b="1" dirty="0" smtClean="0"/>
              <a:t>specific behaviors or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                 </a:t>
            </a:r>
            <a:r>
              <a:rPr lang="en-US" b="1" dirty="0" smtClean="0"/>
              <a:t>thought processes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                 </a:t>
            </a:r>
            <a:r>
              <a:rPr lang="cs-CZ" b="1" dirty="0" err="1" smtClean="0"/>
              <a:t>methods</a:t>
            </a:r>
            <a:r>
              <a:rPr lang="en-US" b="1" dirty="0" smtClean="0"/>
              <a:t> </a:t>
            </a: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en-US" dirty="0" smtClean="0"/>
              <a:t>that students use to </a:t>
            </a:r>
            <a:r>
              <a:rPr lang="cs-CZ" dirty="0" err="1" smtClean="0"/>
              <a:t>learn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4.bp.blogspot.com/_jEZtkiWGC-g/TA6LRlK5l6I/AAAAAAAAABE/lHmDihs1ilg/s1600/boystudy%5B1%5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6"/>
            <a:ext cx="4676775" cy="3886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Strategies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Cognitive</a:t>
            </a:r>
            <a:endParaRPr lang="cs-CZ" dirty="0" smtClean="0"/>
          </a:p>
          <a:p>
            <a:r>
              <a:rPr lang="cs-CZ" dirty="0" err="1" smtClean="0"/>
              <a:t>Metacognitive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Memory</a:t>
            </a:r>
            <a:r>
              <a:rPr lang="cs-CZ" dirty="0" smtClean="0"/>
              <a:t>-</a:t>
            </a:r>
            <a:r>
              <a:rPr lang="cs-CZ" dirty="0" err="1" smtClean="0"/>
              <a:t>related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Compensatory</a:t>
            </a:r>
            <a:r>
              <a:rPr lang="cs-CZ" dirty="0" smtClean="0"/>
              <a:t> </a:t>
            </a:r>
            <a:r>
              <a:rPr lang="cs-CZ" dirty="0" err="1" smtClean="0"/>
              <a:t>strategies</a:t>
            </a:r>
            <a:endParaRPr lang="cs-CZ" dirty="0" smtClean="0"/>
          </a:p>
          <a:p>
            <a:r>
              <a:rPr lang="cs-CZ" dirty="0" err="1" smtClean="0"/>
              <a:t>Affective</a:t>
            </a:r>
            <a:endParaRPr lang="cs-CZ" dirty="0" smtClean="0"/>
          </a:p>
          <a:p>
            <a:r>
              <a:rPr lang="cs-CZ" dirty="0" err="1" smtClean="0"/>
              <a:t>Social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3.bp.blogspot.com/_jEZtkiWGC-g/TA6LR9Q74RI/AAAAAAAAABM/PLjTxDIoM5o/s400/funnel%5B1%5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268760"/>
            <a:ext cx="35814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032448" cy="1162050"/>
          </a:xfrm>
        </p:spPr>
        <p:txBody>
          <a:bodyPr>
            <a:noAutofit/>
          </a:bodyPr>
          <a:lstStyle/>
          <a:p>
            <a:r>
              <a:rPr lang="cs-CZ" sz="4000" dirty="0" err="1" smtClean="0"/>
              <a:t>Cognitive</a:t>
            </a:r>
            <a:r>
              <a:rPr lang="cs-CZ" sz="4000" dirty="0" smtClean="0"/>
              <a:t> </a:t>
            </a:r>
            <a:r>
              <a:rPr lang="cs-CZ" sz="4000" dirty="0" err="1" smtClean="0"/>
              <a:t>strategy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39952" y="273050"/>
            <a:ext cx="4546848" cy="585311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to manipulate the language material in direct ways</a:t>
            </a:r>
            <a:endParaRPr lang="cs-CZ" b="1" dirty="0" smtClean="0"/>
          </a:p>
          <a:p>
            <a:r>
              <a:rPr lang="en-US" dirty="0" smtClean="0"/>
              <a:t>reasoning,</a:t>
            </a:r>
            <a:r>
              <a:rPr lang="cs-CZ" dirty="0" smtClean="0"/>
              <a:t> </a:t>
            </a:r>
          </a:p>
          <a:p>
            <a:r>
              <a:rPr lang="en-US" dirty="0" smtClean="0"/>
              <a:t>analysis, </a:t>
            </a:r>
            <a:endParaRPr lang="cs-CZ" dirty="0" smtClean="0"/>
          </a:p>
          <a:p>
            <a:r>
              <a:rPr lang="en-US" dirty="0" smtClean="0"/>
              <a:t>note-taking,</a:t>
            </a:r>
            <a:endParaRPr lang="cs-CZ" dirty="0" smtClean="0"/>
          </a:p>
          <a:p>
            <a:r>
              <a:rPr lang="en-US" dirty="0" smtClean="0"/>
              <a:t>summarizing, </a:t>
            </a:r>
            <a:endParaRPr lang="cs-CZ" dirty="0" smtClean="0"/>
          </a:p>
          <a:p>
            <a:r>
              <a:rPr lang="en-US" dirty="0" smtClean="0"/>
              <a:t>synthesizing, </a:t>
            </a:r>
            <a:endParaRPr lang="cs-CZ" dirty="0" smtClean="0"/>
          </a:p>
          <a:p>
            <a:r>
              <a:rPr lang="en-US" dirty="0" smtClean="0"/>
              <a:t>outlining, </a:t>
            </a:r>
            <a:endParaRPr lang="cs-CZ" dirty="0" smtClean="0"/>
          </a:p>
          <a:p>
            <a:r>
              <a:rPr lang="en-US" dirty="0" smtClean="0"/>
              <a:t>reorganizing information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practicing in naturalistic settings, </a:t>
            </a:r>
            <a:endParaRPr lang="cs-CZ" dirty="0" smtClean="0"/>
          </a:p>
          <a:p>
            <a:r>
              <a:rPr lang="en-US" dirty="0" smtClean="0"/>
              <a:t>practicing structures and sounds formally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2" descr="http://www.learningpaths.org/imagesenglish/boywithballo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772816"/>
            <a:ext cx="4104456" cy="4032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err="1" smtClean="0"/>
              <a:t>Metacognitive</a:t>
            </a:r>
            <a:r>
              <a:rPr lang="cs-CZ" sz="3600" dirty="0" smtClean="0"/>
              <a:t> </a:t>
            </a:r>
            <a:r>
              <a:rPr lang="cs-CZ" sz="3600" dirty="0" err="1" smtClean="0"/>
              <a:t>strategies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To </a:t>
            </a:r>
            <a:r>
              <a:rPr lang="cs-CZ" b="1" dirty="0" err="1" smtClean="0"/>
              <a:t>manage</a:t>
            </a:r>
            <a:r>
              <a:rPr lang="en-US" b="1" dirty="0" smtClean="0"/>
              <a:t> the learning process </a:t>
            </a:r>
            <a:endParaRPr lang="cs-CZ" b="1" dirty="0" smtClean="0"/>
          </a:p>
          <a:p>
            <a:r>
              <a:rPr lang="en-US" dirty="0" smtClean="0"/>
              <a:t>identifying one’s own learning style preferences and needs, </a:t>
            </a:r>
            <a:endParaRPr lang="cs-CZ" dirty="0" smtClean="0"/>
          </a:p>
          <a:p>
            <a:r>
              <a:rPr lang="en-US" dirty="0" smtClean="0"/>
              <a:t>planning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task, </a:t>
            </a:r>
            <a:endParaRPr lang="cs-CZ" dirty="0" smtClean="0"/>
          </a:p>
          <a:p>
            <a:r>
              <a:rPr lang="en-US" dirty="0" smtClean="0"/>
              <a:t>gathering and organizing materials, </a:t>
            </a:r>
            <a:endParaRPr lang="cs-CZ" dirty="0" smtClean="0"/>
          </a:p>
          <a:p>
            <a:r>
              <a:rPr lang="en-US" dirty="0" smtClean="0"/>
              <a:t>arranging a study space and a schedule,</a:t>
            </a:r>
            <a:endParaRPr lang="cs-CZ" dirty="0" smtClean="0"/>
          </a:p>
          <a:p>
            <a:r>
              <a:rPr lang="en-US" dirty="0" smtClean="0"/>
              <a:t>monitoring mistakes,</a:t>
            </a:r>
            <a:endParaRPr lang="cs-CZ" dirty="0" smtClean="0"/>
          </a:p>
          <a:p>
            <a:r>
              <a:rPr lang="en-US" dirty="0" smtClean="0"/>
              <a:t>evaluating task success, </a:t>
            </a:r>
            <a:endParaRPr lang="cs-CZ" dirty="0" smtClean="0"/>
          </a:p>
          <a:p>
            <a:r>
              <a:rPr lang="en-US" dirty="0" smtClean="0"/>
              <a:t>evaluating the learning strategy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 descr="http://edweb.sdsu.edu/eet/articles/metacognition/student17.jpg"/>
          <p:cNvPicPr/>
          <p:nvPr/>
        </p:nvPicPr>
        <p:blipFill>
          <a:blip r:embed="rId2" cstate="print"/>
          <a:srcRect t="2605" r="50827"/>
          <a:stretch>
            <a:fillRect/>
          </a:stretch>
        </p:blipFill>
        <p:spPr bwMode="auto">
          <a:xfrm>
            <a:off x="467544" y="1916832"/>
            <a:ext cx="3024336" cy="3919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104456" cy="1162050"/>
          </a:xfrm>
        </p:spPr>
        <p:txBody>
          <a:bodyPr>
            <a:noAutofit/>
          </a:bodyPr>
          <a:lstStyle/>
          <a:p>
            <a:r>
              <a:rPr lang="cs-CZ" sz="3600" dirty="0" err="1" smtClean="0"/>
              <a:t>Memory</a:t>
            </a:r>
            <a:r>
              <a:rPr lang="cs-CZ" sz="3600" dirty="0" smtClean="0"/>
              <a:t>-</a:t>
            </a:r>
            <a:r>
              <a:rPr lang="cs-CZ" sz="3600" dirty="0" err="1" smtClean="0"/>
              <a:t>related</a:t>
            </a:r>
            <a:r>
              <a:rPr lang="cs-CZ" sz="3600" dirty="0" smtClean="0"/>
              <a:t> </a:t>
            </a:r>
            <a:r>
              <a:rPr lang="cs-CZ" sz="3600" dirty="0" err="1" smtClean="0"/>
              <a:t>strategies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55976" y="273050"/>
            <a:ext cx="4330824" cy="585311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to</a:t>
            </a:r>
            <a:r>
              <a:rPr lang="en-US" b="1" dirty="0" smtClean="0"/>
              <a:t> learn and retrieve information</a:t>
            </a:r>
            <a:endParaRPr lang="cs-CZ" b="1" dirty="0" smtClean="0"/>
          </a:p>
          <a:p>
            <a:endParaRPr lang="cs-CZ" dirty="0" smtClean="0"/>
          </a:p>
          <a:p>
            <a:pPr>
              <a:buNone/>
            </a:pPr>
            <a:r>
              <a:rPr lang="cs-CZ" b="1" dirty="0" err="1" smtClean="0"/>
              <a:t>Helping</a:t>
            </a:r>
            <a:r>
              <a:rPr lang="cs-CZ" b="1" dirty="0" smtClean="0"/>
              <a:t> </a:t>
            </a:r>
            <a:r>
              <a:rPr lang="cs-CZ" b="1" dirty="0" err="1" smtClean="0"/>
              <a:t>techniques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en-US" dirty="0" smtClean="0"/>
              <a:t>Acronyms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Rhyming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TPR</a:t>
            </a:r>
          </a:p>
          <a:p>
            <a:pPr>
              <a:buNone/>
            </a:pPr>
            <a:r>
              <a:rPr lang="en-US" dirty="0" smtClean="0"/>
              <a:t>mechanical means</a:t>
            </a:r>
            <a:r>
              <a:rPr lang="cs-CZ" dirty="0" smtClean="0"/>
              <a:t> (</a:t>
            </a:r>
            <a:r>
              <a:rPr lang="cs-CZ" dirty="0" err="1" smtClean="0"/>
              <a:t>flashcards</a:t>
            </a:r>
            <a:r>
              <a:rPr lang="cs-CZ" dirty="0" smtClean="0"/>
              <a:t>, </a:t>
            </a:r>
            <a:r>
              <a:rPr lang="cs-CZ" dirty="0" err="1" smtClean="0"/>
              <a:t>pictures</a:t>
            </a:r>
            <a:r>
              <a:rPr lang="cs-CZ" dirty="0" smtClean="0"/>
              <a:t>, </a:t>
            </a:r>
            <a:r>
              <a:rPr lang="cs-CZ" dirty="0" err="1" smtClean="0"/>
              <a:t>page</a:t>
            </a:r>
            <a:r>
              <a:rPr lang="cs-CZ" dirty="0" smtClean="0"/>
              <a:t> …)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4" descr="http://ts1.mm.bing.net/images/thumbnail.aspx?q=1201710967116&amp;id=07f2404db6f030bce6d227a20fd26153&amp;url=http%3a%2f%2fcmap.ihmc.us%2fdocs%2fMemorySystemsLar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3600400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280</Words>
  <Application>Microsoft Office PowerPoint</Application>
  <PresentationFormat>Předvádění na obrazovce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Learning strategies</vt:lpstr>
      <vt:lpstr>Snímek 3</vt:lpstr>
      <vt:lpstr>Snímek 4</vt:lpstr>
      <vt:lpstr>Strategies</vt:lpstr>
      <vt:lpstr>Snímek 6</vt:lpstr>
      <vt:lpstr>Cognitive strategy</vt:lpstr>
      <vt:lpstr>Metacognitive strategies</vt:lpstr>
      <vt:lpstr>Memory-related strategies</vt:lpstr>
      <vt:lpstr>Compensatory strategies</vt:lpstr>
      <vt:lpstr>Affective strategies</vt:lpstr>
      <vt:lpstr>Social strategies</vt:lpstr>
      <vt:lpstr>L2 learning strategy use is related to</vt:lpstr>
      <vt:lpstr>Effective and uneffective strategy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strategies</dc:title>
  <dc:creator>Helenka</dc:creator>
  <cp:lastModifiedBy>Helenka</cp:lastModifiedBy>
  <cp:revision>17</cp:revision>
  <dcterms:created xsi:type="dcterms:W3CDTF">2011-09-27T11:18:49Z</dcterms:created>
  <dcterms:modified xsi:type="dcterms:W3CDTF">2011-10-06T14:35:44Z</dcterms:modified>
</cp:coreProperties>
</file>