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3DD7-AF41-4312-A126-A596CDC3807A}" type="datetimeFigureOut">
              <a:rPr lang="cs-CZ" smtClean="0"/>
              <a:t>30.10.2011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AD4A-A15D-44A2-8B30-8650F71928A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3DD7-AF41-4312-A126-A596CDC3807A}" type="datetimeFigureOut">
              <a:rPr lang="cs-CZ" smtClean="0"/>
              <a:t>30.10.2011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AD4A-A15D-44A2-8B30-8650F71928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3DD7-AF41-4312-A126-A596CDC3807A}" type="datetimeFigureOut">
              <a:rPr lang="cs-CZ" smtClean="0"/>
              <a:t>30.10.2011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AD4A-A15D-44A2-8B30-8650F71928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3DD7-AF41-4312-A126-A596CDC3807A}" type="datetimeFigureOut">
              <a:rPr lang="cs-CZ" smtClean="0"/>
              <a:t>30.10.2011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AD4A-A15D-44A2-8B30-8650F71928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3DD7-AF41-4312-A126-A596CDC3807A}" type="datetimeFigureOut">
              <a:rPr lang="cs-CZ" smtClean="0"/>
              <a:t>30.10.2011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AD4A-A15D-44A2-8B30-8650F71928A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3DD7-AF41-4312-A126-A596CDC3807A}" type="datetimeFigureOut">
              <a:rPr lang="cs-CZ" smtClean="0"/>
              <a:t>30.10.2011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AD4A-A15D-44A2-8B30-8650F71928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3DD7-AF41-4312-A126-A596CDC3807A}" type="datetimeFigureOut">
              <a:rPr lang="cs-CZ" smtClean="0"/>
              <a:t>30.10.2011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AD4A-A15D-44A2-8B30-8650F71928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3DD7-AF41-4312-A126-A596CDC3807A}" type="datetimeFigureOut">
              <a:rPr lang="cs-CZ" smtClean="0"/>
              <a:t>30.10.2011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99AD4A-A15D-44A2-8B30-8650F71928A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3DD7-AF41-4312-A126-A596CDC3807A}" type="datetimeFigureOut">
              <a:rPr lang="cs-CZ" smtClean="0"/>
              <a:t>30.10.2011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AD4A-A15D-44A2-8B30-8650F71928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13DD7-AF41-4312-A126-A596CDC3807A}" type="datetimeFigureOut">
              <a:rPr lang="cs-CZ" smtClean="0"/>
              <a:t>30.10.2011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799AD4A-A15D-44A2-8B30-8650F71928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ED13DD7-AF41-4312-A126-A596CDC3807A}" type="datetimeFigureOut">
              <a:rPr lang="cs-CZ" smtClean="0"/>
              <a:t>30.10.2011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AD4A-A15D-44A2-8B30-8650F71928A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D13DD7-AF41-4312-A126-A596CDC3807A}" type="datetimeFigureOut">
              <a:rPr lang="cs-CZ" smtClean="0"/>
              <a:t>30.10.2011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799AD4A-A15D-44A2-8B30-8650F71928AD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Astrid</a:t>
            </a:r>
            <a:r>
              <a:rPr lang="cs-CZ" dirty="0" smtClean="0"/>
              <a:t> </a:t>
            </a:r>
            <a:r>
              <a:rPr lang="cs-CZ" dirty="0" err="1" smtClean="0"/>
              <a:t>Lindgrenová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(1907 – 2002)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/>
          <a:lstStyle/>
          <a:p>
            <a:r>
              <a:rPr lang="cs-CZ" i="1" dirty="0" err="1" smtClean="0"/>
              <a:t>Karkulín</a:t>
            </a:r>
            <a:r>
              <a:rPr lang="cs-CZ" i="1" dirty="0" smtClean="0"/>
              <a:t> ze střechy</a:t>
            </a:r>
            <a:r>
              <a:rPr lang="cs-CZ" dirty="0" smtClean="0"/>
              <a:t> (1955, č. 1983)</a:t>
            </a:r>
            <a:endParaRPr lang="cs-CZ" dirty="0"/>
          </a:p>
        </p:txBody>
      </p:sp>
      <p:pic>
        <p:nvPicPr>
          <p:cNvPr id="4" name="Obrázek 3" descr="karkulin-ze-strechy--predni-strana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628800"/>
            <a:ext cx="4381500" cy="40290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433467"/>
          </a:xfrm>
        </p:spPr>
        <p:txBody>
          <a:bodyPr/>
          <a:lstStyle/>
          <a:p>
            <a:pPr lvl="0"/>
            <a:r>
              <a:rPr lang="cs-CZ" i="1" dirty="0" smtClean="0"/>
              <a:t>Emil Neplecha</a:t>
            </a:r>
            <a:r>
              <a:rPr lang="cs-CZ" dirty="0" smtClean="0"/>
              <a:t> </a:t>
            </a:r>
            <a:r>
              <a:rPr lang="cs-CZ" sz="1800" dirty="0" smtClean="0"/>
              <a:t>(</a:t>
            </a:r>
            <a:r>
              <a:rPr lang="cs-CZ" sz="1600" i="1" dirty="0" smtClean="0"/>
              <a:t>Emil z </a:t>
            </a:r>
            <a:r>
              <a:rPr lang="cs-CZ" sz="1600" i="1" dirty="0" err="1" smtClean="0"/>
              <a:t>Lönnebergy</a:t>
            </a:r>
            <a:r>
              <a:rPr lang="cs-CZ" sz="1600" i="1" dirty="0" smtClean="0"/>
              <a:t>, </a:t>
            </a:r>
            <a:r>
              <a:rPr lang="cs-CZ" sz="1600" dirty="0" smtClean="0"/>
              <a:t>1963 – 1970)</a:t>
            </a:r>
          </a:p>
          <a:p>
            <a:endParaRPr lang="cs-CZ" dirty="0"/>
          </a:p>
        </p:txBody>
      </p:sp>
      <p:pic>
        <p:nvPicPr>
          <p:cNvPr id="4" name="Obrázek 3" descr="big_emil-neplecha-862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0" y="1466850"/>
            <a:ext cx="3238500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5289451"/>
          </a:xfrm>
        </p:spPr>
        <p:txBody>
          <a:bodyPr/>
          <a:lstStyle/>
          <a:p>
            <a:pPr lvl="0"/>
            <a:r>
              <a:rPr lang="cs-CZ" i="1" dirty="0" err="1" smtClean="0"/>
              <a:t>Ronja</a:t>
            </a:r>
            <a:r>
              <a:rPr lang="cs-CZ" i="1" dirty="0" smtClean="0"/>
              <a:t>, dcera loupežníka</a:t>
            </a:r>
            <a:r>
              <a:rPr lang="cs-CZ" dirty="0" smtClean="0"/>
              <a:t> (1981, č. 1987)</a:t>
            </a:r>
          </a:p>
          <a:p>
            <a:endParaRPr lang="cs-CZ" dirty="0"/>
          </a:p>
        </p:txBody>
      </p:sp>
      <p:pic>
        <p:nvPicPr>
          <p:cNvPr id="4" name="Obrázek 3" descr="147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2880320" cy="4100100"/>
          </a:xfrm>
          <a:prstGeom prst="rect">
            <a:avLst/>
          </a:prstGeom>
        </p:spPr>
      </p:pic>
      <p:pic>
        <p:nvPicPr>
          <p:cNvPr id="5" name="Obrázek 4" descr="149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772816"/>
            <a:ext cx="2808709" cy="41086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Astrid_Lindgren_19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048342" cy="4064456"/>
          </a:xfrm>
          <a:prstGeom prst="rect">
            <a:avLst/>
          </a:prstGeom>
        </p:spPr>
      </p:pic>
      <p:pic>
        <p:nvPicPr>
          <p:cNvPr id="5" name="Obrázek 4" descr="lindgrenova_astr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268760"/>
            <a:ext cx="3302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528945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Švédská prozaička</a:t>
            </a:r>
          </a:p>
          <a:p>
            <a:r>
              <a:rPr lang="cs-CZ" dirty="0" smtClean="0"/>
              <a:t>Držitelka Ceny Hanse Christiana Andersena za rok 1958</a:t>
            </a:r>
          </a:p>
          <a:p>
            <a:r>
              <a:rPr lang="cs-CZ" dirty="0" smtClean="0"/>
              <a:t>Prózy pro děti</a:t>
            </a:r>
          </a:p>
          <a:p>
            <a:r>
              <a:rPr lang="cs-CZ" dirty="0" smtClean="0"/>
              <a:t>Filmové a divadelní scénáře </a:t>
            </a:r>
          </a:p>
          <a:p>
            <a:r>
              <a:rPr lang="cs-CZ" dirty="0" smtClean="0"/>
              <a:t>V českém prostředí: od 60. let, ale „temnější“ tvorba až v 90. letech</a:t>
            </a:r>
          </a:p>
          <a:p>
            <a:r>
              <a:rPr lang="cs-CZ" dirty="0" smtClean="0"/>
              <a:t>Je po ní pojmenována cena za literaturu pro děti a mládež – Cena </a:t>
            </a:r>
            <a:r>
              <a:rPr lang="cs-CZ" dirty="0" err="1" smtClean="0"/>
              <a:t>Astrid</a:t>
            </a:r>
            <a:r>
              <a:rPr lang="cs-CZ" dirty="0" smtClean="0"/>
              <a:t> </a:t>
            </a:r>
            <a:r>
              <a:rPr lang="cs-CZ" dirty="0" err="1" smtClean="0"/>
              <a:t>Lindgrenové</a:t>
            </a:r>
            <a:r>
              <a:rPr lang="cs-CZ" dirty="0" smtClean="0"/>
              <a:t>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Astrid</a:t>
            </a:r>
            <a:r>
              <a:rPr lang="cs-CZ" dirty="0" smtClean="0"/>
              <a:t> </a:t>
            </a:r>
            <a:r>
              <a:rPr lang="cs-CZ" dirty="0" err="1" smtClean="0"/>
              <a:t>Lindgren</a:t>
            </a:r>
            <a:r>
              <a:rPr lang="cs-CZ" dirty="0" smtClean="0"/>
              <a:t> </a:t>
            </a:r>
            <a:r>
              <a:rPr lang="cs-CZ" dirty="0" err="1" smtClean="0"/>
              <a:t>Award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7467600" cy="5217443"/>
          </a:xfrm>
        </p:spPr>
        <p:txBody>
          <a:bodyPr/>
          <a:lstStyle/>
          <a:p>
            <a:pPr lvl="0"/>
            <a:r>
              <a:rPr lang="cs-CZ" i="1" dirty="0" err="1" smtClean="0"/>
              <a:t>Britt</a:t>
            </a:r>
            <a:r>
              <a:rPr lang="cs-CZ" i="1" dirty="0" smtClean="0"/>
              <a:t>-</a:t>
            </a:r>
            <a:r>
              <a:rPr lang="cs-CZ" i="1" dirty="0" err="1" smtClean="0"/>
              <a:t>Mari</a:t>
            </a:r>
            <a:r>
              <a:rPr lang="cs-CZ" i="1" dirty="0" smtClean="0"/>
              <a:t> se svěřuje</a:t>
            </a:r>
            <a:r>
              <a:rPr lang="cs-CZ" dirty="0" smtClean="0"/>
              <a:t> (1944)</a:t>
            </a:r>
          </a:p>
          <a:p>
            <a:endParaRPr lang="cs-CZ" dirty="0"/>
          </a:p>
        </p:txBody>
      </p:sp>
      <p:pic>
        <p:nvPicPr>
          <p:cNvPr id="4" name="Obrázek 3" descr="brit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700808"/>
            <a:ext cx="2951212" cy="43400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433467"/>
          </a:xfrm>
        </p:spPr>
        <p:txBody>
          <a:bodyPr/>
          <a:lstStyle/>
          <a:p>
            <a:pPr lvl="0"/>
            <a:r>
              <a:rPr lang="cs-CZ" i="1" dirty="0" err="1" smtClean="0"/>
              <a:t>Pipi</a:t>
            </a:r>
            <a:r>
              <a:rPr lang="cs-CZ" i="1" dirty="0" smtClean="0"/>
              <a:t> Dlouhá punčocha</a:t>
            </a:r>
            <a:r>
              <a:rPr lang="cs-CZ" dirty="0" smtClean="0"/>
              <a:t> </a:t>
            </a:r>
            <a:r>
              <a:rPr lang="cs-CZ" sz="1800" dirty="0" smtClean="0"/>
              <a:t>(1945, česky 1977)</a:t>
            </a:r>
          </a:p>
          <a:p>
            <a:endParaRPr lang="cs-CZ" dirty="0"/>
          </a:p>
        </p:txBody>
      </p:sp>
      <p:pic>
        <p:nvPicPr>
          <p:cNvPr id="4" name="Obrázek 3" descr="1fd6c5315276527d39ecec23b2490d41--mmf150x150.jpg"/>
          <p:cNvPicPr>
            <a:picLocks noChangeAspect="1"/>
          </p:cNvPicPr>
          <p:nvPr/>
        </p:nvPicPr>
        <p:blipFill>
          <a:blip r:embed="rId2" cstate="print"/>
          <a:srcRect l="14919" r="14750"/>
          <a:stretch>
            <a:fillRect/>
          </a:stretch>
        </p:blipFill>
        <p:spPr>
          <a:xfrm>
            <a:off x="1115616" y="1916832"/>
            <a:ext cx="2376264" cy="3378671"/>
          </a:xfrm>
          <a:prstGeom prst="rect">
            <a:avLst/>
          </a:prstGeom>
        </p:spPr>
      </p:pic>
      <p:pic>
        <p:nvPicPr>
          <p:cNvPr id="5" name="Obrázek 4" descr="16953bac80_31778089_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2060848"/>
            <a:ext cx="4572000" cy="3467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/>
          <a:lstStyle/>
          <a:p>
            <a:r>
              <a:rPr lang="cs-CZ" i="1" dirty="0" err="1" smtClean="0"/>
              <a:t>Kalle</a:t>
            </a:r>
            <a:r>
              <a:rPr lang="cs-CZ" i="1" dirty="0" smtClean="0"/>
              <a:t> </a:t>
            </a:r>
            <a:r>
              <a:rPr lang="cs-CZ" i="1" dirty="0" err="1" smtClean="0"/>
              <a:t>Blomkvist</a:t>
            </a:r>
            <a:r>
              <a:rPr lang="cs-CZ" i="1" dirty="0" smtClean="0"/>
              <a:t> zasahuje</a:t>
            </a:r>
            <a:r>
              <a:rPr lang="cs-CZ" dirty="0" smtClean="0"/>
              <a:t> </a:t>
            </a:r>
            <a:r>
              <a:rPr lang="cs-CZ" sz="1800" dirty="0" smtClean="0"/>
              <a:t>(1946, česky 1964)</a:t>
            </a:r>
            <a:endParaRPr lang="cs-CZ" sz="1800" dirty="0"/>
          </a:p>
        </p:txBody>
      </p:sp>
      <p:pic>
        <p:nvPicPr>
          <p:cNvPr id="4" name="Obrázek 3" descr="29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628800"/>
            <a:ext cx="2316832" cy="4108515"/>
          </a:xfrm>
          <a:prstGeom prst="rect">
            <a:avLst/>
          </a:prstGeom>
        </p:spPr>
      </p:pic>
      <p:pic>
        <p:nvPicPr>
          <p:cNvPr id="5" name="Obrázek 4" descr="kalle%20bolmovsky%20zasahuje_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00808"/>
            <a:ext cx="2741290" cy="39090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7467600" cy="5361459"/>
          </a:xfrm>
        </p:spPr>
        <p:txBody>
          <a:bodyPr/>
          <a:lstStyle/>
          <a:p>
            <a:pPr lvl="0"/>
            <a:r>
              <a:rPr lang="cs-CZ" i="1" dirty="0" smtClean="0"/>
              <a:t>Děti z </a:t>
            </a:r>
            <a:r>
              <a:rPr lang="cs-CZ" i="1" dirty="0" err="1" smtClean="0"/>
              <a:t>Bullerbynu</a:t>
            </a:r>
            <a:r>
              <a:rPr lang="cs-CZ" dirty="0" smtClean="0"/>
              <a:t> (1947, česky 1962)</a:t>
            </a:r>
          </a:p>
          <a:p>
            <a:endParaRPr lang="cs-CZ" dirty="0"/>
          </a:p>
        </p:txBody>
      </p:sp>
      <p:pic>
        <p:nvPicPr>
          <p:cNvPr id="4" name="Obrázek 3" descr="a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484784"/>
            <a:ext cx="2884537" cy="43926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7467600" cy="5289451"/>
          </a:xfrm>
        </p:spPr>
        <p:txBody>
          <a:bodyPr/>
          <a:lstStyle/>
          <a:p>
            <a:pPr lvl="0"/>
            <a:r>
              <a:rPr lang="cs-CZ" i="1" dirty="0" err="1" smtClean="0"/>
              <a:t>Mio</a:t>
            </a:r>
            <a:r>
              <a:rPr lang="cs-CZ" i="1" dirty="0" smtClean="0"/>
              <a:t>, můj </a:t>
            </a:r>
            <a:r>
              <a:rPr lang="cs-CZ" i="1" dirty="0" err="1" smtClean="0"/>
              <a:t>Mio</a:t>
            </a:r>
            <a:r>
              <a:rPr lang="cs-CZ" dirty="0" smtClean="0"/>
              <a:t> (1954, česky 1997)</a:t>
            </a:r>
          </a:p>
          <a:p>
            <a:endParaRPr lang="cs-CZ" dirty="0"/>
          </a:p>
        </p:txBody>
      </p:sp>
      <p:pic>
        <p:nvPicPr>
          <p:cNvPr id="4" name="Obrázek 3" descr="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628800"/>
            <a:ext cx="3058003" cy="45091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7467600" cy="5217443"/>
          </a:xfrm>
        </p:spPr>
        <p:txBody>
          <a:bodyPr/>
          <a:lstStyle/>
          <a:p>
            <a:pPr lvl="0"/>
            <a:r>
              <a:rPr lang="cs-CZ" i="1" dirty="0" smtClean="0"/>
              <a:t>Bratři Lví srdce</a:t>
            </a:r>
            <a:r>
              <a:rPr lang="cs-CZ" dirty="0" smtClean="0"/>
              <a:t> (1973, č. 1994)</a:t>
            </a:r>
          </a:p>
          <a:p>
            <a:endParaRPr lang="cs-CZ" dirty="0"/>
          </a:p>
        </p:txBody>
      </p:sp>
      <p:pic>
        <p:nvPicPr>
          <p:cNvPr id="4" name="Obrázek 3" descr="B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844824"/>
            <a:ext cx="2848245" cy="41663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21</TotalTime>
  <Words>136</Words>
  <Application>Microsoft Office PowerPoint</Application>
  <PresentationFormat>Předvádění na obrazovce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Technický</vt:lpstr>
      <vt:lpstr>Astrid Lindgrenová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Astrid Lindgrenová</dc:title>
  <dc:creator>Windows User</dc:creator>
  <cp:lastModifiedBy>Windows User</cp:lastModifiedBy>
  <cp:revision>4</cp:revision>
  <dcterms:created xsi:type="dcterms:W3CDTF">2011-10-30T22:09:58Z</dcterms:created>
  <dcterms:modified xsi:type="dcterms:W3CDTF">2011-10-30T22:31:31Z</dcterms:modified>
</cp:coreProperties>
</file>