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10D8-7058-4678-9AA4-8F2BEC13293B}" type="datetimeFigureOut">
              <a:rPr lang="cs-CZ" smtClean="0"/>
              <a:t>4.12.2011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F617-65A4-46A6-AB4A-C7BBF2912A3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10D8-7058-4678-9AA4-8F2BEC13293B}" type="datetimeFigureOut">
              <a:rPr lang="cs-CZ" smtClean="0"/>
              <a:t>4.12.2011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F617-65A4-46A6-AB4A-C7BBF2912A3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10D8-7058-4678-9AA4-8F2BEC13293B}" type="datetimeFigureOut">
              <a:rPr lang="cs-CZ" smtClean="0"/>
              <a:t>4.12.2011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F617-65A4-46A6-AB4A-C7BBF2912A3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10D8-7058-4678-9AA4-8F2BEC13293B}" type="datetimeFigureOut">
              <a:rPr lang="cs-CZ" smtClean="0"/>
              <a:t>4.12.2011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F617-65A4-46A6-AB4A-C7BBF2912A3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10D8-7058-4678-9AA4-8F2BEC13293B}" type="datetimeFigureOut">
              <a:rPr lang="cs-CZ" smtClean="0"/>
              <a:t>4.12.2011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F617-65A4-46A6-AB4A-C7BBF2912A3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10D8-7058-4678-9AA4-8F2BEC13293B}" type="datetimeFigureOut">
              <a:rPr lang="cs-CZ" smtClean="0"/>
              <a:t>4.12.2011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F617-65A4-46A6-AB4A-C7BBF2912A3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10D8-7058-4678-9AA4-8F2BEC13293B}" type="datetimeFigureOut">
              <a:rPr lang="cs-CZ" smtClean="0"/>
              <a:t>4.12.2011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F617-65A4-46A6-AB4A-C7BBF2912A3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10D8-7058-4678-9AA4-8F2BEC13293B}" type="datetimeFigureOut">
              <a:rPr lang="cs-CZ" smtClean="0"/>
              <a:t>4.12.2011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F617-65A4-46A6-AB4A-C7BBF2912A3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10D8-7058-4678-9AA4-8F2BEC13293B}" type="datetimeFigureOut">
              <a:rPr lang="cs-CZ" smtClean="0"/>
              <a:t>4.12.2011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F617-65A4-46A6-AB4A-C7BBF2912A3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10D8-7058-4678-9AA4-8F2BEC13293B}" type="datetimeFigureOut">
              <a:rPr lang="cs-CZ" smtClean="0"/>
              <a:t>4.12.2011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F617-65A4-46A6-AB4A-C7BBF2912A3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10D8-7058-4678-9AA4-8F2BEC13293B}" type="datetimeFigureOut">
              <a:rPr lang="cs-CZ" smtClean="0"/>
              <a:t>4.12.2011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F617-65A4-46A6-AB4A-C7BBF2912A3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010D8-7058-4678-9AA4-8F2BEC13293B}" type="datetimeFigureOut">
              <a:rPr lang="cs-CZ" smtClean="0"/>
              <a:t>4.12.2011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EF617-65A4-46A6-AB4A-C7BBF2912A36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Poezie – 3. část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Česká poezie pro děti a mládež </a:t>
            </a:r>
          </a:p>
          <a:p>
            <a:r>
              <a:rPr lang="cs-CZ" dirty="0" smtClean="0"/>
              <a:t>ve 2. polovině 20. století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u="sng" dirty="0"/>
              <a:t>Josef </a:t>
            </a:r>
            <a:r>
              <a:rPr lang="cs-CZ" b="1" u="sng" dirty="0" err="1"/>
              <a:t>Kainar</a:t>
            </a:r>
            <a:r>
              <a:rPr lang="cs-CZ" dirty="0"/>
              <a:t> (1917 – 1971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23728" y="1556792"/>
            <a:ext cx="5184576" cy="452596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cs-CZ" dirty="0"/>
              <a:t>Básník, dramatik, hudebník, výtvarník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i="1" dirty="0"/>
              <a:t>Říkadla</a:t>
            </a:r>
            <a:r>
              <a:rPr lang="cs-CZ" dirty="0"/>
              <a:t> (1948, 2. </a:t>
            </a:r>
            <a:r>
              <a:rPr lang="cs-CZ" dirty="0" err="1"/>
              <a:t>přeprac</a:t>
            </a:r>
            <a:r>
              <a:rPr lang="cs-CZ" dirty="0"/>
              <a:t>. a </a:t>
            </a:r>
            <a:r>
              <a:rPr lang="cs-CZ" dirty="0" err="1"/>
              <a:t>rozšíř</a:t>
            </a:r>
            <a:r>
              <a:rPr lang="cs-CZ" dirty="0"/>
              <a:t>. </a:t>
            </a:r>
            <a:r>
              <a:rPr lang="cs-CZ" dirty="0" err="1"/>
              <a:t>vyd</a:t>
            </a:r>
            <a:r>
              <a:rPr lang="cs-CZ" dirty="0"/>
              <a:t>. 1961)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i="1" dirty="0"/>
              <a:t>Nevídáno – neslýcháno</a:t>
            </a:r>
            <a:r>
              <a:rPr lang="cs-CZ" dirty="0"/>
              <a:t> (1964)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i="1" dirty="0" smtClean="0"/>
              <a:t>Zlatovláska</a:t>
            </a:r>
            <a:r>
              <a:rPr lang="cs-CZ" dirty="0" smtClean="0"/>
              <a:t> </a:t>
            </a:r>
            <a:r>
              <a:rPr lang="cs-CZ" dirty="0"/>
              <a:t>(1958</a:t>
            </a:r>
            <a:r>
              <a:rPr lang="cs-CZ" dirty="0" smtClean="0"/>
              <a:t>)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 descr="Kain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1905000" cy="2667000"/>
          </a:xfrm>
          <a:prstGeom prst="rect">
            <a:avLst/>
          </a:prstGeom>
        </p:spPr>
      </p:pic>
      <p:pic>
        <p:nvPicPr>
          <p:cNvPr id="5" name="Obrázek 4" descr="0050521-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3876" y="1412776"/>
            <a:ext cx="2112620" cy="3648134"/>
          </a:xfrm>
          <a:prstGeom prst="rect">
            <a:avLst/>
          </a:prstGeom>
        </p:spPr>
      </p:pic>
      <p:pic>
        <p:nvPicPr>
          <p:cNvPr id="6" name="Obrázek 5" descr="http--d----l----l--img_pemic_cz--l--sortimg--l--009--l--3--l--3--l--0093347-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4509120"/>
            <a:ext cx="1601738" cy="20693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u="sng" dirty="0"/>
              <a:t>Josef Hanzlík</a:t>
            </a:r>
            <a:r>
              <a:rPr lang="cs-CZ" dirty="0"/>
              <a:t> (1938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cs-CZ" dirty="0"/>
              <a:t>Básník, autor knih pro děti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dirty="0" err="1"/>
              <a:t>nezvalovský</a:t>
            </a:r>
            <a:r>
              <a:rPr lang="cs-CZ" dirty="0"/>
              <a:t> tvůrčí princip</a:t>
            </a:r>
          </a:p>
          <a:p>
            <a:r>
              <a:rPr lang="cs-CZ" sz="2800" i="1" dirty="0"/>
              <a:t>Princ a želva</a:t>
            </a:r>
            <a:r>
              <a:rPr lang="cs-CZ" sz="2800" dirty="0"/>
              <a:t> (1964</a:t>
            </a:r>
            <a:r>
              <a:rPr lang="cs-CZ" sz="2800" dirty="0" smtClean="0"/>
              <a:t>)</a:t>
            </a:r>
          </a:p>
          <a:p>
            <a:r>
              <a:rPr lang="cs-CZ" sz="2800" dirty="0" smtClean="0"/>
              <a:t>Výbor </a:t>
            </a:r>
            <a:r>
              <a:rPr lang="cs-CZ" sz="2800" i="1" dirty="0" err="1"/>
              <a:t>Pimpilim</a:t>
            </a:r>
            <a:r>
              <a:rPr lang="cs-CZ" sz="2800" i="1" dirty="0"/>
              <a:t> </a:t>
            </a:r>
            <a:r>
              <a:rPr lang="cs-CZ" sz="2800" i="1" dirty="0" err="1"/>
              <a:t>pampam</a:t>
            </a:r>
            <a:r>
              <a:rPr lang="cs-CZ" sz="2800" dirty="0"/>
              <a:t> (1981) </a:t>
            </a:r>
            <a:r>
              <a:rPr lang="cs-CZ" sz="2800" dirty="0" smtClean="0"/>
              <a:t>- ilustrace Květy Pacovské</a:t>
            </a:r>
            <a:endParaRPr lang="cs-CZ" sz="2800" dirty="0"/>
          </a:p>
        </p:txBody>
      </p:sp>
      <p:pic>
        <p:nvPicPr>
          <p:cNvPr id="4" name="Obrázek 3" descr="Hanzlí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260648"/>
            <a:ext cx="1905000" cy="2667000"/>
          </a:xfrm>
          <a:prstGeom prst="rect">
            <a:avLst/>
          </a:prstGeom>
        </p:spPr>
      </p:pic>
      <p:pic>
        <p:nvPicPr>
          <p:cNvPr id="5" name="Obrázek 4" descr="pamp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3717032"/>
            <a:ext cx="1599814" cy="3140968"/>
          </a:xfrm>
          <a:prstGeom prst="rect">
            <a:avLst/>
          </a:prstGeom>
        </p:spPr>
      </p:pic>
      <p:pic>
        <p:nvPicPr>
          <p:cNvPr id="6" name="Obrázek 5" descr="Princ a želv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3717032"/>
            <a:ext cx="2264296" cy="28640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u="sng" dirty="0"/>
              <a:t>Pavel </a:t>
            </a:r>
            <a:r>
              <a:rPr lang="cs-CZ" b="1" u="sng" dirty="0" err="1"/>
              <a:t>Šrut</a:t>
            </a:r>
            <a:r>
              <a:rPr lang="cs-CZ" dirty="0"/>
              <a:t> (1940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6203032" cy="4525963"/>
          </a:xfrm>
        </p:spPr>
        <p:txBody>
          <a:bodyPr>
            <a:normAutofit fontScale="625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cs-CZ" dirty="0"/>
              <a:t>Básník, prozaik, překladatel, fejetonista, autor knih pro děti a mládež</a:t>
            </a:r>
          </a:p>
          <a:p>
            <a:r>
              <a:rPr lang="cs-CZ" i="1" dirty="0"/>
              <a:t>Petrklíče a </a:t>
            </a:r>
            <a:r>
              <a:rPr lang="cs-CZ" i="1" dirty="0" err="1"/>
              <a:t>petrkliky</a:t>
            </a:r>
            <a:r>
              <a:rPr lang="cs-CZ" dirty="0"/>
              <a:t> (1966</a:t>
            </a:r>
            <a:r>
              <a:rPr lang="cs-CZ" dirty="0" smtClean="0"/>
              <a:t>)</a:t>
            </a:r>
            <a:r>
              <a:rPr lang="cs-CZ" i="1" dirty="0"/>
              <a:t> </a:t>
            </a:r>
            <a:endParaRPr lang="cs-CZ" i="1" dirty="0" smtClean="0"/>
          </a:p>
          <a:p>
            <a:r>
              <a:rPr lang="cs-CZ" i="1" dirty="0" smtClean="0"/>
              <a:t>Motýlek </a:t>
            </a:r>
            <a:r>
              <a:rPr lang="cs-CZ" i="1" dirty="0"/>
              <a:t>do tanečních</a:t>
            </a:r>
            <a:r>
              <a:rPr lang="cs-CZ" dirty="0"/>
              <a:t> (1969) </a:t>
            </a:r>
            <a:endParaRPr lang="cs-CZ" dirty="0" smtClean="0"/>
          </a:p>
          <a:p>
            <a:r>
              <a:rPr lang="cs-CZ" i="1" dirty="0"/>
              <a:t>Kočka v houslích</a:t>
            </a:r>
            <a:r>
              <a:rPr lang="cs-CZ" dirty="0"/>
              <a:t> (1969</a:t>
            </a:r>
            <a:r>
              <a:rPr lang="cs-CZ" dirty="0" smtClean="0"/>
              <a:t>)</a:t>
            </a:r>
          </a:p>
          <a:p>
            <a:r>
              <a:rPr lang="cs-CZ" dirty="0" smtClean="0"/>
              <a:t>Výbor </a:t>
            </a:r>
            <a:r>
              <a:rPr lang="cs-CZ" i="1" dirty="0"/>
              <a:t>Hlemýžď </a:t>
            </a:r>
            <a:r>
              <a:rPr lang="cs-CZ" i="1" dirty="0" err="1"/>
              <a:t>Čilišnek</a:t>
            </a:r>
            <a:r>
              <a:rPr lang="cs-CZ" dirty="0"/>
              <a:t> (1983</a:t>
            </a:r>
            <a:r>
              <a:rPr lang="cs-CZ" dirty="0" smtClean="0"/>
              <a:t>)</a:t>
            </a:r>
          </a:p>
          <a:p>
            <a:r>
              <a:rPr lang="cs-CZ" dirty="0" smtClean="0"/>
              <a:t>90. léta:</a:t>
            </a:r>
          </a:p>
          <a:p>
            <a:pPr lvl="1"/>
            <a:r>
              <a:rPr lang="cs-CZ" i="1" dirty="0"/>
              <a:t>Kde zvedají nožku psi aneb V </a:t>
            </a:r>
            <a:r>
              <a:rPr lang="cs-CZ" i="1" dirty="0" err="1"/>
              <a:t>Pantáticích</a:t>
            </a:r>
            <a:r>
              <a:rPr lang="cs-CZ" i="1" dirty="0"/>
              <a:t> na návsi</a:t>
            </a:r>
            <a:r>
              <a:rPr lang="cs-CZ" dirty="0"/>
              <a:t> (1995</a:t>
            </a:r>
            <a:r>
              <a:rPr lang="cs-CZ" dirty="0" smtClean="0"/>
              <a:t>)</a:t>
            </a:r>
          </a:p>
          <a:p>
            <a:r>
              <a:rPr lang="cs-CZ" dirty="0" smtClean="0"/>
              <a:t>Současná tvorba – zejména spolupráce s Galinou </a:t>
            </a:r>
            <a:r>
              <a:rPr lang="cs-CZ" dirty="0" err="1" smtClean="0"/>
              <a:t>Miklínovou</a:t>
            </a:r>
            <a:endParaRPr lang="cs-CZ" dirty="0" smtClean="0"/>
          </a:p>
          <a:p>
            <a:pPr lvl="1"/>
            <a:r>
              <a:rPr lang="cs-CZ" i="1" dirty="0"/>
              <a:t>Příšerky a </a:t>
            </a:r>
            <a:r>
              <a:rPr lang="cs-CZ" i="1" dirty="0" err="1"/>
              <a:t>příšeři</a:t>
            </a:r>
            <a:r>
              <a:rPr lang="cs-CZ" dirty="0"/>
              <a:t> (2005</a:t>
            </a:r>
            <a:r>
              <a:rPr lang="cs-CZ" dirty="0" smtClean="0"/>
              <a:t>)</a:t>
            </a:r>
          </a:p>
          <a:p>
            <a:r>
              <a:rPr lang="cs-CZ" dirty="0" smtClean="0"/>
              <a:t>Prózy</a:t>
            </a:r>
          </a:p>
          <a:p>
            <a:pPr lvl="1"/>
            <a:r>
              <a:rPr lang="cs-CZ" dirty="0" smtClean="0"/>
              <a:t>Pohádky vlastní i adaptace lidových motivů</a:t>
            </a:r>
          </a:p>
          <a:p>
            <a:pPr lvl="1"/>
            <a:r>
              <a:rPr lang="cs-CZ" i="1" dirty="0" err="1" smtClean="0"/>
              <a:t>Lichožrouti</a:t>
            </a:r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cs-CZ" dirty="0" smtClean="0"/>
              <a:t>2008)</a:t>
            </a:r>
          </a:p>
          <a:p>
            <a:pPr lvl="1"/>
            <a:r>
              <a:rPr lang="cs-CZ" i="1" dirty="0" err="1" smtClean="0"/>
              <a:t>Lichožrouti</a:t>
            </a:r>
            <a:r>
              <a:rPr lang="cs-CZ" i="1" dirty="0" smtClean="0"/>
              <a:t> </a:t>
            </a:r>
            <a:r>
              <a:rPr lang="cs-CZ" i="1" dirty="0"/>
              <a:t>se vracejí</a:t>
            </a:r>
            <a:r>
              <a:rPr lang="cs-CZ" dirty="0"/>
              <a:t> (2010)</a:t>
            </a:r>
          </a:p>
          <a:p>
            <a:pPr lvl="1"/>
            <a:endParaRPr lang="cs-CZ" dirty="0" smtClean="0"/>
          </a:p>
          <a:p>
            <a:endParaRPr lang="cs-CZ" dirty="0" smtClean="0"/>
          </a:p>
        </p:txBody>
      </p:sp>
      <p:pic>
        <p:nvPicPr>
          <p:cNvPr id="4" name="Obrázek 3" descr="Šr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90874"/>
            <a:ext cx="960107" cy="1440160"/>
          </a:xfrm>
          <a:prstGeom prst="rect">
            <a:avLst/>
          </a:prstGeom>
        </p:spPr>
      </p:pic>
      <p:pic>
        <p:nvPicPr>
          <p:cNvPr id="5" name="Obrázek 4" descr="268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260648"/>
            <a:ext cx="1584176" cy="2331000"/>
          </a:xfrm>
          <a:prstGeom prst="rect">
            <a:avLst/>
          </a:prstGeom>
        </p:spPr>
      </p:pic>
      <p:pic>
        <p:nvPicPr>
          <p:cNvPr id="6" name="Obrázek 5" descr="59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2852936"/>
            <a:ext cx="1656184" cy="2484276"/>
          </a:xfrm>
          <a:prstGeom prst="rect">
            <a:avLst/>
          </a:prstGeom>
        </p:spPr>
      </p:pic>
      <p:pic>
        <p:nvPicPr>
          <p:cNvPr id="7" name="Obrázek 6" descr="PERKY%~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4221088"/>
            <a:ext cx="1080120" cy="24426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u="sng" dirty="0"/>
              <a:t>Milena Lukešová</a:t>
            </a:r>
            <a:r>
              <a:rPr lang="cs-CZ" dirty="0"/>
              <a:t> (1922 – 2008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cs-CZ" sz="2400" dirty="0"/>
              <a:t>Básnířka, autorka leporel, obrázkových knih</a:t>
            </a:r>
          </a:p>
          <a:p>
            <a:r>
              <a:rPr lang="cs-CZ" sz="2400" i="1" dirty="0" err="1"/>
              <a:t>Big</a:t>
            </a:r>
            <a:r>
              <a:rPr lang="cs-CZ" sz="2400" i="1" dirty="0"/>
              <a:t> beat a aritmetika aneb Kostkovaný ideály</a:t>
            </a:r>
            <a:r>
              <a:rPr lang="cs-CZ" sz="2400" dirty="0"/>
              <a:t> (1967</a:t>
            </a:r>
            <a:r>
              <a:rPr lang="cs-CZ" sz="2400" dirty="0" smtClean="0"/>
              <a:t>) – pro dospívající</a:t>
            </a:r>
          </a:p>
          <a:p>
            <a:r>
              <a:rPr lang="cs-CZ" sz="2400" i="1" dirty="0"/>
              <a:t>Bačkůrky z mechu</a:t>
            </a:r>
            <a:r>
              <a:rPr lang="cs-CZ" sz="2400" dirty="0"/>
              <a:t> (1968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V 70. letech: 4svazkový cyklus</a:t>
            </a:r>
          </a:p>
          <a:p>
            <a:r>
              <a:rPr lang="cs-CZ" sz="2400" i="1" dirty="0"/>
              <a:t>Jak je bosé noze v rose</a:t>
            </a:r>
            <a:r>
              <a:rPr lang="cs-CZ" sz="2400" dirty="0"/>
              <a:t> (1981)</a:t>
            </a:r>
          </a:p>
        </p:txBody>
      </p:sp>
      <p:pic>
        <p:nvPicPr>
          <p:cNvPr id="4" name="Obrázek 3" descr="backzmechu2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420888"/>
            <a:ext cx="2172104" cy="1660207"/>
          </a:xfrm>
          <a:prstGeom prst="rect">
            <a:avLst/>
          </a:prstGeom>
        </p:spPr>
      </p:pic>
      <p:pic>
        <p:nvPicPr>
          <p:cNvPr id="5" name="Obrázek 4" descr="jak-je-bose-noze-v-rose-439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4128588"/>
            <a:ext cx="1819081" cy="2564904"/>
          </a:xfrm>
          <a:prstGeom prst="rect">
            <a:avLst/>
          </a:prstGeom>
        </p:spPr>
      </p:pic>
      <p:pic>
        <p:nvPicPr>
          <p:cNvPr id="6" name="Obrázek 5" descr="350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437112"/>
            <a:ext cx="2843808" cy="188402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/>
          </a:bodyPr>
          <a:lstStyle/>
          <a:p>
            <a:r>
              <a:rPr lang="cs-CZ" b="1" u="sng" dirty="0"/>
              <a:t>70. </a:t>
            </a:r>
            <a:r>
              <a:rPr lang="cs-CZ" b="1" u="sng" dirty="0" smtClean="0"/>
              <a:t>léta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u="sng" dirty="0"/>
              <a:t>Jiří Žáček</a:t>
            </a:r>
            <a:r>
              <a:rPr lang="cs-CZ" dirty="0"/>
              <a:t> (1945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cs-CZ" sz="2400" dirty="0"/>
              <a:t>Básník, překladatel</a:t>
            </a:r>
          </a:p>
          <a:p>
            <a:r>
              <a:rPr lang="cs-CZ" sz="2400" i="1" dirty="0"/>
              <a:t>Aprílová škola</a:t>
            </a:r>
            <a:r>
              <a:rPr lang="cs-CZ" sz="2400" dirty="0"/>
              <a:t> (</a:t>
            </a:r>
            <a:r>
              <a:rPr lang="cs-CZ" sz="2400" dirty="0" smtClean="0"/>
              <a:t>1978)</a:t>
            </a:r>
          </a:p>
          <a:p>
            <a:r>
              <a:rPr lang="cs-CZ" sz="2400" i="1" dirty="0" smtClean="0"/>
              <a:t>Kolik </a:t>
            </a:r>
            <a:r>
              <a:rPr lang="cs-CZ" sz="2400" i="1" dirty="0"/>
              <a:t>má Praha věží</a:t>
            </a:r>
            <a:r>
              <a:rPr lang="cs-CZ" sz="2400" dirty="0"/>
              <a:t> (</a:t>
            </a:r>
            <a:r>
              <a:rPr lang="cs-CZ" sz="2400" dirty="0" smtClean="0"/>
              <a:t>1984)</a:t>
            </a:r>
          </a:p>
          <a:p>
            <a:r>
              <a:rPr lang="cs-CZ" sz="2400" i="1" dirty="0" smtClean="0"/>
              <a:t>Máme </a:t>
            </a:r>
            <a:r>
              <a:rPr lang="cs-CZ" sz="2400" i="1" dirty="0"/>
              <a:t>rádi zvířátka</a:t>
            </a:r>
            <a:r>
              <a:rPr lang="cs-CZ" sz="2400" dirty="0"/>
              <a:t> (1988</a:t>
            </a:r>
            <a:r>
              <a:rPr lang="cs-CZ" sz="2400" dirty="0" smtClean="0"/>
              <a:t>)</a:t>
            </a:r>
          </a:p>
          <a:p>
            <a:pPr marL="342900" lvl="2" indent="-342900"/>
            <a:r>
              <a:rPr lang="cs-CZ" dirty="0" smtClean="0"/>
              <a:t>Výbor </a:t>
            </a:r>
            <a:r>
              <a:rPr lang="cs-CZ" i="1" dirty="0"/>
              <a:t>Pro slepičí </a:t>
            </a:r>
            <a:r>
              <a:rPr lang="cs-CZ" i="1" dirty="0" err="1"/>
              <a:t>kvoč</a:t>
            </a:r>
            <a:r>
              <a:rPr lang="cs-CZ" i="1" dirty="0"/>
              <a:t> aneb Aprílová škola pro pokročilé</a:t>
            </a:r>
            <a:r>
              <a:rPr lang="cs-CZ" dirty="0"/>
              <a:t> (1986)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400" i="1" dirty="0"/>
              <a:t>Aprílový slabikář</a:t>
            </a:r>
            <a:r>
              <a:rPr lang="cs-CZ" sz="2400" dirty="0"/>
              <a:t> (1993)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400" dirty="0" smtClean="0"/>
              <a:t>Autorem </a:t>
            </a:r>
            <a:r>
              <a:rPr lang="cs-CZ" sz="2400" i="1" dirty="0"/>
              <a:t>Slabikáře</a:t>
            </a:r>
            <a:r>
              <a:rPr lang="cs-CZ" sz="2400" dirty="0"/>
              <a:t> (1992) i čítanky </a:t>
            </a:r>
            <a:r>
              <a:rPr lang="cs-CZ" sz="2400" i="1" dirty="0"/>
              <a:t>Moje první čítanka</a:t>
            </a:r>
            <a:r>
              <a:rPr lang="cs-CZ" sz="2400" dirty="0"/>
              <a:t> (1993</a:t>
            </a:r>
            <a:r>
              <a:rPr lang="cs-CZ" sz="2400" dirty="0" smtClean="0"/>
              <a:t>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400" i="1" dirty="0"/>
              <a:t>Kdo nevěří, ať tam běží</a:t>
            </a:r>
            <a:r>
              <a:rPr lang="cs-CZ" sz="2400" dirty="0"/>
              <a:t> (1996)</a:t>
            </a:r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5" name="Obrázek 4" descr="Žáč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188640"/>
            <a:ext cx="1872208" cy="2574286"/>
          </a:xfrm>
          <a:prstGeom prst="rect">
            <a:avLst/>
          </a:prstGeom>
        </p:spPr>
      </p:pic>
      <p:pic>
        <p:nvPicPr>
          <p:cNvPr id="6" name="Obrázek 5" descr="a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268760"/>
            <a:ext cx="1584176" cy="2033026"/>
          </a:xfrm>
          <a:prstGeom prst="rect">
            <a:avLst/>
          </a:prstGeom>
        </p:spPr>
      </p:pic>
      <p:pic>
        <p:nvPicPr>
          <p:cNvPr id="7" name="Obrázek 6" descr="a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3717032"/>
            <a:ext cx="2353444" cy="235344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/>
          </a:bodyPr>
          <a:lstStyle/>
          <a:p>
            <a:r>
              <a:rPr lang="cs-CZ" b="1" u="sng" dirty="0"/>
              <a:t>80. </a:t>
            </a:r>
            <a:r>
              <a:rPr lang="cs-CZ" b="1" u="sng" dirty="0" smtClean="0"/>
              <a:t>léta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u="sng" dirty="0"/>
              <a:t>Jan Skácel</a:t>
            </a:r>
            <a:r>
              <a:rPr lang="cs-CZ" dirty="0"/>
              <a:t> (1922 – 1989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5656" y="1600200"/>
            <a:ext cx="6552728" cy="452596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cs-CZ" dirty="0" smtClean="0"/>
              <a:t>Básník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dirty="0" smtClean="0"/>
              <a:t>Debut v literatuře pro děti v 60. letech – veršované pohádky: </a:t>
            </a:r>
            <a:r>
              <a:rPr lang="cs-CZ" i="1" dirty="0"/>
              <a:t>Jak šel brousek na </a:t>
            </a:r>
            <a:r>
              <a:rPr lang="cs-CZ" i="1" dirty="0" smtClean="0"/>
              <a:t>vandr </a:t>
            </a:r>
            <a:r>
              <a:rPr lang="cs-CZ" dirty="0" smtClean="0"/>
              <a:t>(1961); </a:t>
            </a:r>
            <a:r>
              <a:rPr lang="cs-CZ" i="1" dirty="0"/>
              <a:t>Pohádka o velikém </a:t>
            </a:r>
            <a:r>
              <a:rPr lang="cs-CZ" i="1" dirty="0" smtClean="0"/>
              <a:t>samovaru</a:t>
            </a:r>
            <a:r>
              <a:rPr lang="cs-CZ" dirty="0" smtClean="0"/>
              <a:t> (1961)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i="1" dirty="0"/>
              <a:t>Uspávanky </a:t>
            </a:r>
            <a:r>
              <a:rPr lang="cs-CZ" dirty="0"/>
              <a:t>(</a:t>
            </a:r>
            <a:r>
              <a:rPr lang="cs-CZ" dirty="0" smtClean="0"/>
              <a:t>1983)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i="1" dirty="0" smtClean="0"/>
              <a:t>Kam </a:t>
            </a:r>
            <a:r>
              <a:rPr lang="cs-CZ" i="1" dirty="0"/>
              <a:t>odešly laně</a:t>
            </a:r>
            <a:r>
              <a:rPr lang="cs-CZ" dirty="0"/>
              <a:t> (</a:t>
            </a:r>
            <a:r>
              <a:rPr lang="cs-CZ" dirty="0" smtClean="0"/>
              <a:t>1985)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i="1" dirty="0" smtClean="0"/>
              <a:t>Proč </a:t>
            </a:r>
            <a:r>
              <a:rPr lang="cs-CZ" i="1" dirty="0"/>
              <a:t>ten ptáček z větve nespadne</a:t>
            </a:r>
            <a:r>
              <a:rPr lang="cs-CZ" dirty="0"/>
              <a:t> (1988)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 descr="468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501008"/>
            <a:ext cx="1950720" cy="1389888"/>
          </a:xfrm>
          <a:prstGeom prst="rect">
            <a:avLst/>
          </a:prstGeom>
        </p:spPr>
      </p:pic>
      <p:pic>
        <p:nvPicPr>
          <p:cNvPr id="6" name="Obrázek 5" descr="Skác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32656"/>
            <a:ext cx="1339223" cy="1874912"/>
          </a:xfrm>
          <a:prstGeom prst="rect">
            <a:avLst/>
          </a:prstGeom>
        </p:spPr>
      </p:pic>
      <p:pic>
        <p:nvPicPr>
          <p:cNvPr id="7" name="Obrázek 6" descr="im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933056"/>
            <a:ext cx="1371600" cy="13049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u="sng" dirty="0"/>
              <a:t>Jan </a:t>
            </a:r>
            <a:r>
              <a:rPr lang="cs-CZ" b="1" u="sng" dirty="0" err="1"/>
              <a:t>Vodňanský</a:t>
            </a:r>
            <a:r>
              <a:rPr lang="cs-CZ" dirty="0"/>
              <a:t> (1941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cs-CZ" dirty="0"/>
              <a:t>Básník, filosof, </a:t>
            </a:r>
            <a:r>
              <a:rPr lang="cs-CZ" dirty="0" smtClean="0"/>
              <a:t>kabaretiér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i="1" dirty="0" smtClean="0"/>
              <a:t>Šlo </a:t>
            </a:r>
            <a:r>
              <a:rPr lang="cs-CZ" i="1" dirty="0"/>
              <a:t>povidlo na vandr</a:t>
            </a:r>
            <a:r>
              <a:rPr lang="cs-CZ" dirty="0"/>
              <a:t> (</a:t>
            </a:r>
            <a:r>
              <a:rPr lang="cs-CZ" dirty="0" smtClean="0"/>
              <a:t>1975)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i="1" dirty="0" smtClean="0"/>
              <a:t>Hádala </a:t>
            </a:r>
            <a:r>
              <a:rPr lang="cs-CZ" i="1" dirty="0"/>
              <a:t>se paraplata</a:t>
            </a:r>
            <a:r>
              <a:rPr lang="cs-CZ" dirty="0"/>
              <a:t> (</a:t>
            </a:r>
            <a:r>
              <a:rPr lang="cs-CZ" dirty="0" smtClean="0"/>
              <a:t>1985)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dirty="0" smtClean="0"/>
              <a:t>Leporelo </a:t>
            </a:r>
            <a:r>
              <a:rPr lang="cs-CZ" i="1" dirty="0"/>
              <a:t>Pojď se dívat, pojď si hrát na to, co je protiklad</a:t>
            </a:r>
            <a:r>
              <a:rPr lang="cs-CZ" dirty="0"/>
              <a:t> (1986</a:t>
            </a:r>
            <a:r>
              <a:rPr lang="cs-CZ" dirty="0" smtClean="0"/>
              <a:t>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i="1" dirty="0"/>
              <a:t>Dejte mi </a:t>
            </a:r>
            <a:r>
              <a:rPr lang="cs-CZ" i="1" dirty="0" smtClean="0"/>
              <a:t>pastelku, nakreslím pejska </a:t>
            </a:r>
            <a:r>
              <a:rPr lang="cs-CZ" dirty="0"/>
              <a:t>(1998</a:t>
            </a:r>
            <a:r>
              <a:rPr lang="cs-CZ" dirty="0" smtClean="0"/>
              <a:t>) - zpěvník</a:t>
            </a:r>
            <a:endParaRPr lang="cs-CZ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cs-CZ" i="1" dirty="0"/>
              <a:t>Když jde malý bobr spát</a:t>
            </a:r>
            <a:r>
              <a:rPr lang="cs-CZ" dirty="0"/>
              <a:t> (1994)</a:t>
            </a:r>
          </a:p>
          <a:p>
            <a:endParaRPr lang="cs-CZ" dirty="0"/>
          </a:p>
        </p:txBody>
      </p:sp>
      <p:pic>
        <p:nvPicPr>
          <p:cNvPr id="4" name="Obrázek 3" descr="196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412776"/>
            <a:ext cx="1766597" cy="1656184"/>
          </a:xfrm>
          <a:prstGeom prst="rect">
            <a:avLst/>
          </a:prstGeom>
        </p:spPr>
      </p:pic>
      <p:pic>
        <p:nvPicPr>
          <p:cNvPr id="5" name="Obrázek 4" descr="jan_vodnansky_2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332656"/>
            <a:ext cx="1584176" cy="2160816"/>
          </a:xfrm>
          <a:prstGeom prst="rect">
            <a:avLst/>
          </a:prstGeom>
        </p:spPr>
      </p:pic>
      <p:pic>
        <p:nvPicPr>
          <p:cNvPr id="6" name="Obrázek 5" descr="dejte%20mi%20pastel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4581128"/>
            <a:ext cx="1440160" cy="2102634"/>
          </a:xfrm>
          <a:prstGeom prst="rect">
            <a:avLst/>
          </a:prstGeom>
        </p:spPr>
      </p:pic>
      <p:pic>
        <p:nvPicPr>
          <p:cNvPr id="7" name="Obrázek 6" descr="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5157192"/>
            <a:ext cx="1728192" cy="160287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/>
          <a:lstStyle/>
          <a:p>
            <a:r>
              <a:rPr lang="cs-CZ" dirty="0" smtClean="0"/>
              <a:t>Po roce 1989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/>
          </a:bodyPr>
          <a:lstStyle/>
          <a:p>
            <a:r>
              <a:rPr lang="cs-CZ" b="1" u="sng" dirty="0"/>
              <a:t>2. polovina 40. </a:t>
            </a:r>
            <a:r>
              <a:rPr lang="cs-CZ" b="1" u="sng" dirty="0" smtClean="0"/>
              <a:t>Let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lvl="0"/>
            <a:r>
              <a:rPr lang="cs-CZ" dirty="0" smtClean="0"/>
              <a:t>Výrazný debutant: </a:t>
            </a:r>
            <a:r>
              <a:rPr lang="cs-CZ" b="1" u="sng" dirty="0"/>
              <a:t>Jiří </a:t>
            </a:r>
            <a:r>
              <a:rPr lang="cs-CZ" b="1" u="sng" dirty="0" err="1"/>
              <a:t>Weinberger</a:t>
            </a:r>
            <a:r>
              <a:rPr lang="cs-CZ" dirty="0"/>
              <a:t> (1943): </a:t>
            </a:r>
            <a:r>
              <a:rPr lang="cs-CZ" i="1" dirty="0"/>
              <a:t>Povídá pondělí úterku</a:t>
            </a:r>
            <a:r>
              <a:rPr lang="cs-CZ" dirty="0"/>
              <a:t> (1995)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Současná osobnost: </a:t>
            </a:r>
            <a:r>
              <a:rPr lang="cs-CZ" b="1" u="sng" dirty="0" smtClean="0"/>
              <a:t>Radek Malý</a:t>
            </a:r>
            <a:r>
              <a:rPr lang="cs-CZ" dirty="0" smtClean="0"/>
              <a:t>: </a:t>
            </a:r>
            <a:r>
              <a:rPr lang="cs-CZ" i="1" dirty="0" smtClean="0"/>
              <a:t>Listonoš vítr </a:t>
            </a:r>
            <a:r>
              <a:rPr lang="cs-CZ" dirty="0" smtClean="0"/>
              <a:t>(2011)</a:t>
            </a:r>
          </a:p>
          <a:p>
            <a:endParaRPr lang="cs-CZ" dirty="0"/>
          </a:p>
        </p:txBody>
      </p:sp>
      <p:pic>
        <p:nvPicPr>
          <p:cNvPr id="5" name="Obrázek 4" descr="b44721759.jpg"/>
          <p:cNvPicPr>
            <a:picLocks noChangeAspect="1"/>
          </p:cNvPicPr>
          <p:nvPr/>
        </p:nvPicPr>
        <p:blipFill>
          <a:blip r:embed="rId2" cstate="print"/>
          <a:srcRect l="15744" t="2751" r="14563" b="4326"/>
          <a:stretch>
            <a:fillRect/>
          </a:stretch>
        </p:blipFill>
        <p:spPr>
          <a:xfrm>
            <a:off x="5724128" y="1556792"/>
            <a:ext cx="1944216" cy="1944216"/>
          </a:xfrm>
          <a:prstGeom prst="rect">
            <a:avLst/>
          </a:prstGeom>
        </p:spPr>
      </p:pic>
      <p:pic>
        <p:nvPicPr>
          <p:cNvPr id="6" name="Obrázek 5" descr="608_listonos_vit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365104"/>
            <a:ext cx="2779776" cy="19385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u="sng" dirty="0"/>
              <a:t>Ivan Blatný</a:t>
            </a:r>
            <a:r>
              <a:rPr lang="cs-CZ" dirty="0"/>
              <a:t> (1919 – 1990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cs-CZ" dirty="0" smtClean="0"/>
              <a:t>Básník, překladatel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dirty="0" smtClean="0"/>
              <a:t>Člen skupiny 42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i="1" dirty="0" smtClean="0"/>
              <a:t>Na </a:t>
            </a:r>
            <a:r>
              <a:rPr lang="cs-CZ" i="1" dirty="0"/>
              <a:t>kopané</a:t>
            </a:r>
            <a:r>
              <a:rPr lang="cs-CZ" dirty="0"/>
              <a:t> (</a:t>
            </a:r>
            <a:r>
              <a:rPr lang="cs-CZ" dirty="0" smtClean="0"/>
              <a:t>1946)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i="1" dirty="0" smtClean="0"/>
              <a:t>Jedna</a:t>
            </a:r>
            <a:r>
              <a:rPr lang="cs-CZ" i="1" dirty="0"/>
              <a:t>, dvě, tři, čtyři, pět </a:t>
            </a:r>
            <a:r>
              <a:rPr lang="cs-CZ" dirty="0"/>
              <a:t>(1947)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Blatn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556792"/>
            <a:ext cx="2587724" cy="3881586"/>
          </a:xfrm>
          <a:prstGeom prst="rect">
            <a:avLst/>
          </a:prstGeom>
        </p:spPr>
      </p:pic>
      <p:pic>
        <p:nvPicPr>
          <p:cNvPr id="5" name="Obrázek 4" descr="uterni_duben_12-4-11_049.jpg"/>
          <p:cNvPicPr>
            <a:picLocks noChangeAspect="1"/>
          </p:cNvPicPr>
          <p:nvPr/>
        </p:nvPicPr>
        <p:blipFill>
          <a:blip r:embed="rId3" cstate="print"/>
          <a:srcRect l="16306" r="26625"/>
          <a:stretch>
            <a:fillRect/>
          </a:stretch>
        </p:blipFill>
        <p:spPr>
          <a:xfrm>
            <a:off x="2195736" y="3789040"/>
            <a:ext cx="1872208" cy="24604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u="sng" dirty="0"/>
              <a:t>Jan Zahradníček </a:t>
            </a:r>
            <a:r>
              <a:rPr lang="cs-CZ" dirty="0"/>
              <a:t>(1905 – 1960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15816" y="1600200"/>
            <a:ext cx="5770984" cy="4525963"/>
          </a:xfrm>
        </p:spPr>
        <p:txBody>
          <a:bodyPr/>
          <a:lstStyle/>
          <a:p>
            <a:pPr marL="342900" lvl="1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cs-CZ" dirty="0"/>
              <a:t>Český básník, překladatel, novinář</a:t>
            </a:r>
          </a:p>
          <a:p>
            <a:pPr marL="342900" lvl="1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cs-CZ" i="1" dirty="0"/>
              <a:t>Ježíškova košilka</a:t>
            </a:r>
            <a:r>
              <a:rPr lang="cs-CZ" dirty="0"/>
              <a:t> (1951)</a:t>
            </a:r>
          </a:p>
          <a:p>
            <a:pPr>
              <a:lnSpc>
                <a:spcPct val="200000"/>
              </a:lnSpc>
            </a:pPr>
            <a:endParaRPr lang="cs-CZ" dirty="0"/>
          </a:p>
        </p:txBody>
      </p:sp>
      <p:pic>
        <p:nvPicPr>
          <p:cNvPr id="4" name="Obrázek 3" descr="_vyrn_2806ANT-2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628800"/>
            <a:ext cx="1905000" cy="2667000"/>
          </a:xfrm>
          <a:prstGeom prst="rect">
            <a:avLst/>
          </a:prstGeom>
        </p:spPr>
      </p:pic>
      <p:pic>
        <p:nvPicPr>
          <p:cNvPr id="5" name="Obrázek 4" descr="425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2780928"/>
            <a:ext cx="1905124" cy="34091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>
            <a:normAutofit/>
          </a:bodyPr>
          <a:lstStyle/>
          <a:p>
            <a:r>
              <a:rPr lang="cs-CZ" b="1" u="sng" dirty="0"/>
              <a:t>50. </a:t>
            </a:r>
            <a:r>
              <a:rPr lang="cs-CZ" b="1" u="sng" dirty="0" smtClean="0"/>
              <a:t>léta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u="sng" dirty="0"/>
              <a:t>Jan </a:t>
            </a:r>
            <a:r>
              <a:rPr lang="cs-CZ" b="1" u="sng" dirty="0" err="1"/>
              <a:t>Čarek</a:t>
            </a:r>
            <a:r>
              <a:rPr lang="cs-CZ" dirty="0"/>
              <a:t> (1898 – 1966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9712" y="1484784"/>
            <a:ext cx="5554960" cy="4525963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cs-CZ" sz="2400" dirty="0"/>
              <a:t>Spisovatel, básník, novinář, esejista, </a:t>
            </a:r>
          </a:p>
          <a:p>
            <a:r>
              <a:rPr lang="cs-CZ" sz="2400" dirty="0"/>
              <a:t>Po 1948 omezován </a:t>
            </a:r>
            <a:endParaRPr lang="cs-CZ" sz="2400" dirty="0" smtClean="0"/>
          </a:p>
          <a:p>
            <a:r>
              <a:rPr lang="cs-CZ" sz="2400" i="1" dirty="0"/>
              <a:t>Ráj domova</a:t>
            </a:r>
            <a:r>
              <a:rPr lang="cs-CZ" sz="2400" dirty="0"/>
              <a:t> (1948</a:t>
            </a:r>
            <a:r>
              <a:rPr lang="cs-CZ" sz="2400" dirty="0" smtClean="0"/>
              <a:t>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400" i="1" dirty="0"/>
              <a:t>Radost nad radost</a:t>
            </a:r>
            <a:r>
              <a:rPr lang="cs-CZ" sz="2400" dirty="0"/>
              <a:t> (1954)</a:t>
            </a:r>
          </a:p>
          <a:p>
            <a:r>
              <a:rPr lang="cs-CZ" sz="2400" dirty="0" smtClean="0"/>
              <a:t>Sbírky pro nejmenší – důraz na poznávací funkci</a:t>
            </a:r>
          </a:p>
          <a:p>
            <a:r>
              <a:rPr lang="cs-CZ" sz="2400" dirty="0"/>
              <a:t>tzv. civilizační </a:t>
            </a:r>
            <a:r>
              <a:rPr lang="cs-CZ" sz="2400" dirty="0" smtClean="0"/>
              <a:t>poezie: </a:t>
            </a:r>
          </a:p>
          <a:p>
            <a:pPr lvl="1"/>
            <a:r>
              <a:rPr lang="cs-CZ" sz="2000" i="1" dirty="0" smtClean="0"/>
              <a:t>Co si povídaly stroje</a:t>
            </a:r>
            <a:r>
              <a:rPr lang="cs-CZ" sz="2000" dirty="0" smtClean="0"/>
              <a:t> (1955)</a:t>
            </a:r>
          </a:p>
          <a:p>
            <a:pPr lvl="1"/>
            <a:r>
              <a:rPr lang="cs-CZ" sz="2000" i="1" dirty="0" smtClean="0"/>
              <a:t>O velkých maličkostech </a:t>
            </a:r>
            <a:r>
              <a:rPr lang="cs-CZ" sz="2000" dirty="0" smtClean="0"/>
              <a:t>(1955)</a:t>
            </a:r>
          </a:p>
          <a:p>
            <a:pPr lvl="1"/>
            <a:r>
              <a:rPr lang="cs-CZ" sz="2000" i="1" dirty="0" smtClean="0"/>
              <a:t>Od jehly k mašinkám</a:t>
            </a:r>
            <a:r>
              <a:rPr lang="cs-CZ" sz="2000" dirty="0" smtClean="0"/>
              <a:t> (1960)</a:t>
            </a:r>
            <a:endParaRPr lang="cs-CZ" sz="2000" dirty="0" smtClean="0"/>
          </a:p>
          <a:p>
            <a:r>
              <a:rPr lang="cs-CZ" sz="2400" dirty="0" smtClean="0"/>
              <a:t>Výbor </a:t>
            </a:r>
            <a:r>
              <a:rPr lang="cs-CZ" sz="2400" i="1" dirty="0" smtClean="0"/>
              <a:t>Čarokruh</a:t>
            </a:r>
            <a:r>
              <a:rPr lang="cs-CZ" sz="2400" dirty="0" smtClean="0"/>
              <a:t> (1971)</a:t>
            </a:r>
          </a:p>
          <a:p>
            <a:pPr lvl="1"/>
            <a:endParaRPr lang="cs-CZ" sz="2400" dirty="0" smtClean="0"/>
          </a:p>
          <a:p>
            <a:pPr lvl="1"/>
            <a:endParaRPr lang="cs-CZ" sz="2400" dirty="0"/>
          </a:p>
        </p:txBody>
      </p:sp>
      <p:pic>
        <p:nvPicPr>
          <p:cNvPr id="4" name="Obrázek 3" descr="Jan Čar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260647"/>
            <a:ext cx="1512168" cy="2079231"/>
          </a:xfrm>
          <a:prstGeom prst="rect">
            <a:avLst/>
          </a:prstGeom>
        </p:spPr>
      </p:pic>
      <p:pic>
        <p:nvPicPr>
          <p:cNvPr id="6" name="Obrázek 5" descr="_copyright_2_1915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700808"/>
            <a:ext cx="1761004" cy="2289306"/>
          </a:xfrm>
          <a:prstGeom prst="rect">
            <a:avLst/>
          </a:prstGeom>
        </p:spPr>
      </p:pic>
      <p:pic>
        <p:nvPicPr>
          <p:cNvPr id="7" name="Obrázek 6" descr="460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2996952"/>
            <a:ext cx="2016632" cy="2564904"/>
          </a:xfrm>
          <a:prstGeom prst="rect">
            <a:avLst/>
          </a:prstGeom>
        </p:spPr>
      </p:pic>
      <p:pic>
        <p:nvPicPr>
          <p:cNvPr id="8" name="Obrázek 7" descr="big_carokruh-839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149080"/>
            <a:ext cx="1735832" cy="228398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lvl="0"/>
            <a:r>
              <a:rPr lang="cs-CZ" b="1" u="sng" dirty="0"/>
              <a:t>Jaroslav Seifert</a:t>
            </a:r>
            <a:r>
              <a:rPr lang="cs-CZ" dirty="0"/>
              <a:t> (1901 – 1986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31432" y="2332037"/>
            <a:ext cx="5112568" cy="452596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Český básník, nositel Nobelovy ceny za </a:t>
            </a:r>
            <a:r>
              <a:rPr lang="cs-CZ" dirty="0" smtClean="0"/>
              <a:t>literaturu</a:t>
            </a:r>
          </a:p>
          <a:p>
            <a:r>
              <a:rPr lang="cs-CZ" dirty="0"/>
              <a:t>Sbírka </a:t>
            </a:r>
            <a:r>
              <a:rPr lang="cs-CZ" i="1" dirty="0"/>
              <a:t>Koulelo se, koulelo</a:t>
            </a:r>
            <a:r>
              <a:rPr lang="cs-CZ" dirty="0"/>
              <a:t> (1955</a:t>
            </a:r>
            <a:r>
              <a:rPr lang="cs-CZ" dirty="0" smtClean="0"/>
              <a:t>)</a:t>
            </a:r>
          </a:p>
          <a:p>
            <a:r>
              <a:rPr lang="cs-CZ" i="1" dirty="0"/>
              <a:t>Chlapec a hvězdy</a:t>
            </a:r>
            <a:r>
              <a:rPr lang="cs-CZ" dirty="0"/>
              <a:t> (1956</a:t>
            </a:r>
            <a:r>
              <a:rPr lang="cs-CZ" dirty="0" smtClean="0"/>
              <a:t>) – inspirace J. Ladou</a:t>
            </a:r>
          </a:p>
          <a:p>
            <a:r>
              <a:rPr lang="cs-CZ" i="1" dirty="0"/>
              <a:t>Šel malíř chudě do světa</a:t>
            </a:r>
            <a:r>
              <a:rPr lang="cs-CZ" dirty="0"/>
              <a:t> (1961</a:t>
            </a:r>
            <a:r>
              <a:rPr lang="cs-CZ" dirty="0" smtClean="0"/>
              <a:t>) – inspirace M. Alšem</a:t>
            </a:r>
          </a:p>
          <a:p>
            <a:r>
              <a:rPr lang="cs-CZ" i="1" dirty="0"/>
              <a:t>Maminka</a:t>
            </a:r>
            <a:r>
              <a:rPr lang="cs-CZ" dirty="0"/>
              <a:t> (1954)</a:t>
            </a:r>
          </a:p>
        </p:txBody>
      </p:sp>
      <p:pic>
        <p:nvPicPr>
          <p:cNvPr id="4" name="Obrázek 3" descr="obr_1199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1356430" cy="1944216"/>
          </a:xfrm>
          <a:prstGeom prst="rect">
            <a:avLst/>
          </a:prstGeom>
        </p:spPr>
      </p:pic>
      <p:pic>
        <p:nvPicPr>
          <p:cNvPr id="5" name="Obrázek 4" descr="seife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332656"/>
            <a:ext cx="1306947" cy="1888948"/>
          </a:xfrm>
          <a:prstGeom prst="rect">
            <a:avLst/>
          </a:prstGeom>
        </p:spPr>
      </p:pic>
      <p:pic>
        <p:nvPicPr>
          <p:cNvPr id="6" name="Obrázek 5" descr="4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293096"/>
            <a:ext cx="2598792" cy="1778548"/>
          </a:xfrm>
          <a:prstGeom prst="rect">
            <a:avLst/>
          </a:prstGeom>
        </p:spPr>
      </p:pic>
      <p:pic>
        <p:nvPicPr>
          <p:cNvPr id="7" name="Obrázek 6" descr="__sl7095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1268760"/>
            <a:ext cx="1905000" cy="29146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>
            <a:normAutofit/>
          </a:bodyPr>
          <a:lstStyle/>
          <a:p>
            <a:r>
              <a:rPr lang="cs-CZ" b="1" u="sng" dirty="0"/>
              <a:t>60. </a:t>
            </a:r>
            <a:r>
              <a:rPr lang="cs-CZ" b="1" u="sng" dirty="0" smtClean="0"/>
              <a:t>léta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u="sng" dirty="0"/>
              <a:t>Zdeněk </a:t>
            </a:r>
            <a:r>
              <a:rPr lang="cs-CZ" b="1" u="sng" dirty="0" err="1"/>
              <a:t>Kriebel</a:t>
            </a:r>
            <a:r>
              <a:rPr lang="cs-CZ" dirty="0"/>
              <a:t> (1911 – 1989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cs-CZ" dirty="0"/>
              <a:t>Právník, básník</a:t>
            </a:r>
          </a:p>
          <a:p>
            <a:r>
              <a:rPr lang="cs-CZ" sz="2800" i="1" dirty="0"/>
              <a:t>Píšťalička</a:t>
            </a:r>
            <a:r>
              <a:rPr lang="cs-CZ" sz="2800" dirty="0"/>
              <a:t> (1955</a:t>
            </a:r>
            <a:r>
              <a:rPr lang="cs-CZ" sz="2800" dirty="0" smtClean="0"/>
              <a:t>)</a:t>
            </a:r>
          </a:p>
          <a:p>
            <a:r>
              <a:rPr lang="cs-CZ" sz="2800" i="1" dirty="0"/>
              <a:t>Ptám se, ptám se, pampeliško</a:t>
            </a:r>
            <a:r>
              <a:rPr lang="cs-CZ" sz="2800" dirty="0"/>
              <a:t> (1959</a:t>
            </a:r>
            <a:r>
              <a:rPr lang="cs-CZ" sz="2800" dirty="0" smtClean="0"/>
              <a:t>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i="1" dirty="0"/>
              <a:t>Koulej se, sluníčko, kutálej</a:t>
            </a:r>
            <a:r>
              <a:rPr lang="cs-CZ" dirty="0"/>
              <a:t> (1961)</a:t>
            </a:r>
          </a:p>
          <a:p>
            <a:endParaRPr lang="cs-CZ" dirty="0"/>
          </a:p>
        </p:txBody>
      </p:sp>
      <p:pic>
        <p:nvPicPr>
          <p:cNvPr id="4" name="Obrázek 3" descr="f3ecc45b4b3a3caf64167ca6beb672c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3501008"/>
            <a:ext cx="2697262" cy="2829296"/>
          </a:xfrm>
          <a:prstGeom prst="rect">
            <a:avLst/>
          </a:prstGeom>
        </p:spPr>
      </p:pic>
      <p:pic>
        <p:nvPicPr>
          <p:cNvPr id="5" name="Obrázek 4" descr="1037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3789040"/>
            <a:ext cx="2219325" cy="2857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559</Words>
  <Application>Microsoft Office PowerPoint</Application>
  <PresentationFormat>Předvádění na obrazovce (4:3)</PresentationFormat>
  <Paragraphs>98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Poezie – 3. část</vt:lpstr>
      <vt:lpstr>2. polovina 40. Let</vt:lpstr>
      <vt:lpstr>Ivan Blatný (1919 – 1990)</vt:lpstr>
      <vt:lpstr>Jan Zahradníček (1905 – 1960)</vt:lpstr>
      <vt:lpstr>50. léta</vt:lpstr>
      <vt:lpstr>Jan Čarek (1898 – 1966)</vt:lpstr>
      <vt:lpstr>Jaroslav Seifert (1901 – 1986)</vt:lpstr>
      <vt:lpstr>60. léta</vt:lpstr>
      <vt:lpstr>Zdeněk Kriebel (1911 – 1989)</vt:lpstr>
      <vt:lpstr>Josef Kainar (1917 – 1971)</vt:lpstr>
      <vt:lpstr>Josef Hanzlík (1938)</vt:lpstr>
      <vt:lpstr>Pavel Šrut (1940)</vt:lpstr>
      <vt:lpstr>Milena Lukešová (1922 – 2008)</vt:lpstr>
      <vt:lpstr>70. léta</vt:lpstr>
      <vt:lpstr>Jiří Žáček (1945)</vt:lpstr>
      <vt:lpstr>80. léta</vt:lpstr>
      <vt:lpstr>Jan Skácel (1922 – 1989)</vt:lpstr>
      <vt:lpstr>Jan Vodňanský (1941)</vt:lpstr>
      <vt:lpstr>Po roce 1989</vt:lpstr>
      <vt:lpstr>Snímek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Poezie – 3. část</dc:title>
  <dc:creator>Windows User</dc:creator>
  <cp:lastModifiedBy>Windows User</cp:lastModifiedBy>
  <cp:revision>17</cp:revision>
  <dcterms:created xsi:type="dcterms:W3CDTF">2011-12-04T16:28:02Z</dcterms:created>
  <dcterms:modified xsi:type="dcterms:W3CDTF">2011-12-04T18:49:57Z</dcterms:modified>
</cp:coreProperties>
</file>