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69E7C6-535F-4B42-92CF-D67797DB6430}" type="datetimeFigureOut">
              <a:rPr lang="cs-CZ" smtClean="0"/>
              <a:t>13.11.2011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0A319B-A8E2-442F-9E1D-DB66311810B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Prvek hry, žánrová kontaminace, nonsens v literatuře pro děti druhé poloviny 20. století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157192"/>
            <a:ext cx="6172200" cy="1217730"/>
          </a:xfrm>
        </p:spPr>
        <p:txBody>
          <a:bodyPr/>
          <a:lstStyle/>
          <a:p>
            <a:r>
              <a:rPr lang="cs-CZ" dirty="0" smtClean="0"/>
              <a:t>Hofman, </a:t>
            </a:r>
            <a:r>
              <a:rPr lang="cs-CZ" dirty="0" err="1" smtClean="0"/>
              <a:t>Hejná</a:t>
            </a:r>
            <a:r>
              <a:rPr lang="cs-CZ" dirty="0" smtClean="0"/>
              <a:t>, Mrázková, Franková, Macourek aj.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 dirty="0" smtClean="0"/>
              <a:t>Ludvík </a:t>
            </a:r>
            <a:r>
              <a:rPr lang="cs-CZ" b="1" u="sng" dirty="0" err="1" smtClean="0"/>
              <a:t>Aškenazy</a:t>
            </a:r>
            <a:r>
              <a:rPr lang="cs-CZ" dirty="0" smtClean="0"/>
              <a:t> (1921 – 1986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131840" y="1556792"/>
            <a:ext cx="4546848" cy="4873752"/>
          </a:xfrm>
        </p:spPr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Dramatik, prozaik, publicista, autor rozhlasových her</a:t>
            </a:r>
            <a:endParaRPr lang="cs-CZ" sz="2000" dirty="0" smtClean="0"/>
          </a:p>
          <a:p>
            <a:r>
              <a:rPr lang="cs-CZ" dirty="0" smtClean="0"/>
              <a:t>Po 1968 emigroval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i="1" dirty="0" smtClean="0"/>
              <a:t>Putování za švestkovou vůní</a:t>
            </a:r>
            <a:r>
              <a:rPr lang="cs-CZ" sz="2400" dirty="0" smtClean="0"/>
              <a:t> (</a:t>
            </a:r>
            <a:r>
              <a:rPr lang="cs-CZ" sz="2400" dirty="0" smtClean="0"/>
              <a:t>1959)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sz="1700" dirty="0" smtClean="0"/>
              <a:t>Podtitul</a:t>
            </a:r>
            <a:r>
              <a:rPr lang="cs-CZ" sz="1700" dirty="0" smtClean="0"/>
              <a:t>: </a:t>
            </a:r>
            <a:r>
              <a:rPr lang="cs-CZ" sz="1700" dirty="0" err="1" smtClean="0"/>
              <a:t>Pitrýsek</a:t>
            </a:r>
            <a:r>
              <a:rPr lang="cs-CZ" sz="1700" dirty="0" smtClean="0"/>
              <a:t> neboli Strastiplné osudy pravého </a:t>
            </a:r>
            <a:r>
              <a:rPr lang="cs-CZ" sz="1700" dirty="0" smtClean="0"/>
              <a:t>trpaslíka</a:t>
            </a:r>
            <a:endParaRPr lang="cs-CZ" sz="20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i="1" dirty="0" smtClean="0"/>
              <a:t>Praštěné </a:t>
            </a:r>
            <a:r>
              <a:rPr lang="cs-CZ" i="1" dirty="0" smtClean="0"/>
              <a:t>pohádky</a:t>
            </a:r>
            <a:r>
              <a:rPr lang="cs-CZ" dirty="0" smtClean="0"/>
              <a:t> (</a:t>
            </a:r>
            <a:r>
              <a:rPr lang="cs-CZ" dirty="0" smtClean="0"/>
              <a:t>1966)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i="1" dirty="0" smtClean="0"/>
              <a:t>Cestopis </a:t>
            </a:r>
            <a:r>
              <a:rPr lang="cs-CZ" i="1" dirty="0" smtClean="0"/>
              <a:t>s jezevčíkem</a:t>
            </a:r>
            <a:r>
              <a:rPr lang="cs-CZ" dirty="0" smtClean="0"/>
              <a:t> (1970)</a:t>
            </a:r>
            <a:endParaRPr lang="cs-CZ" dirty="0"/>
          </a:p>
        </p:txBody>
      </p:sp>
      <p:pic>
        <p:nvPicPr>
          <p:cNvPr id="4" name="Obrázek 3" descr="Aškenaz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260648"/>
            <a:ext cx="1905000" cy="2667000"/>
          </a:xfrm>
          <a:prstGeom prst="rect">
            <a:avLst/>
          </a:prstGeom>
        </p:spPr>
      </p:pic>
      <p:pic>
        <p:nvPicPr>
          <p:cNvPr id="5" name="Obrázek 4" descr="1402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988840"/>
            <a:ext cx="2533650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 dirty="0" smtClean="0"/>
              <a:t>František Nepil</a:t>
            </a:r>
            <a:r>
              <a:rPr lang="cs-CZ" dirty="0" smtClean="0"/>
              <a:t> (1929 – 1995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Viz přednáška o příběhové próze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prolínání reálného a fiktivního</a:t>
            </a:r>
            <a:endParaRPr lang="cs-CZ" sz="2000" dirty="0" smtClean="0"/>
          </a:p>
          <a:p>
            <a:pPr lvl="1"/>
            <a:r>
              <a:rPr lang="cs-CZ" sz="2400" i="1" dirty="0" smtClean="0"/>
              <a:t>Makový mužíček</a:t>
            </a:r>
            <a:r>
              <a:rPr lang="cs-CZ" sz="2400" dirty="0" smtClean="0"/>
              <a:t> (1976)</a:t>
            </a:r>
            <a:endParaRPr lang="cs-CZ" sz="2000" dirty="0" smtClean="0"/>
          </a:p>
          <a:p>
            <a:pPr lvl="1"/>
            <a:r>
              <a:rPr lang="cs-CZ" sz="2400" i="1" dirty="0" smtClean="0"/>
              <a:t>Polní žínka </a:t>
            </a:r>
            <a:r>
              <a:rPr lang="cs-CZ" sz="2400" i="1" dirty="0" err="1" smtClean="0"/>
              <a:t>Evelínka</a:t>
            </a:r>
            <a:r>
              <a:rPr lang="cs-CZ" sz="2400" dirty="0" smtClean="0"/>
              <a:t> (1979)</a:t>
            </a:r>
            <a:endParaRPr lang="cs-CZ" sz="2000" dirty="0" smtClean="0"/>
          </a:p>
          <a:p>
            <a:pPr lvl="1"/>
            <a:r>
              <a:rPr lang="cs-CZ" sz="2400" i="1" dirty="0" err="1" smtClean="0"/>
              <a:t>Naschválníček</a:t>
            </a:r>
            <a:r>
              <a:rPr lang="cs-CZ" sz="2400" dirty="0" smtClean="0"/>
              <a:t> (1981)</a:t>
            </a:r>
            <a:endParaRPr lang="cs-CZ" sz="2000" dirty="0" smtClean="0"/>
          </a:p>
          <a:p>
            <a:pPr lvl="1"/>
            <a:r>
              <a:rPr lang="cs-CZ" sz="2400" i="1" dirty="0" err="1" smtClean="0"/>
              <a:t>Štuclinka</a:t>
            </a:r>
            <a:r>
              <a:rPr lang="cs-CZ" sz="2400" i="1" dirty="0" smtClean="0"/>
              <a:t> a </a:t>
            </a:r>
            <a:r>
              <a:rPr lang="cs-CZ" sz="2400" i="1" dirty="0" err="1" smtClean="0"/>
              <a:t>Zachumlánek</a:t>
            </a:r>
            <a:r>
              <a:rPr lang="cs-CZ" sz="2400" dirty="0" smtClean="0"/>
              <a:t> (1994)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4" name="Obrázek 3" descr="nepil_frantis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908720"/>
            <a:ext cx="1905000" cy="2238375"/>
          </a:xfrm>
          <a:prstGeom prst="rect">
            <a:avLst/>
          </a:prstGeom>
        </p:spPr>
      </p:pic>
      <p:pic>
        <p:nvPicPr>
          <p:cNvPr id="5" name="Obrázek 4" descr="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3933056"/>
            <a:ext cx="1905000" cy="2647950"/>
          </a:xfrm>
          <a:prstGeom prst="rect">
            <a:avLst/>
          </a:prstGeom>
        </p:spPr>
      </p:pic>
      <p:pic>
        <p:nvPicPr>
          <p:cNvPr id="6" name="Obrázek 5" descr="polni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4221088"/>
            <a:ext cx="1635735" cy="2420888"/>
          </a:xfrm>
          <a:prstGeom prst="rect">
            <a:avLst/>
          </a:prstGeom>
        </p:spPr>
      </p:pic>
      <p:pic>
        <p:nvPicPr>
          <p:cNvPr id="7" name="Obrázek 6" descr="štucza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4365104"/>
            <a:ext cx="1707343" cy="221471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 dirty="0" smtClean="0"/>
              <a:t>Eduard </a:t>
            </a:r>
            <a:r>
              <a:rPr lang="cs-CZ" b="1" u="sng" dirty="0" err="1" smtClean="0"/>
              <a:t>Petiška</a:t>
            </a:r>
            <a:r>
              <a:rPr lang="cs-CZ" dirty="0" smtClean="0"/>
              <a:t> (1924 – 1987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sz="2400" dirty="0" smtClean="0"/>
              <a:t>Prozaik, básník, překladatel, editor</a:t>
            </a:r>
            <a:endParaRPr lang="cs-CZ" sz="2000" dirty="0" smtClean="0"/>
          </a:p>
          <a:p>
            <a:pPr lvl="1"/>
            <a:r>
              <a:rPr lang="cs-CZ" sz="2400" dirty="0" smtClean="0"/>
              <a:t>Pohádky, leporela:</a:t>
            </a:r>
            <a:endParaRPr lang="cs-CZ" sz="2000" dirty="0" smtClean="0"/>
          </a:p>
          <a:p>
            <a:pPr lvl="2"/>
            <a:r>
              <a:rPr lang="cs-CZ" i="1" dirty="0" smtClean="0"/>
              <a:t>O jabloňce</a:t>
            </a:r>
            <a:r>
              <a:rPr lang="cs-CZ" dirty="0" smtClean="0"/>
              <a:t> (1954) – ilustrace Heleny </a:t>
            </a:r>
            <a:r>
              <a:rPr lang="cs-CZ" dirty="0" err="1" smtClean="0"/>
              <a:t>Zmatlíkové</a:t>
            </a:r>
            <a:endParaRPr lang="cs-CZ" sz="1600" dirty="0" smtClean="0"/>
          </a:p>
          <a:p>
            <a:pPr lvl="2"/>
            <a:r>
              <a:rPr lang="cs-CZ" i="1" dirty="0" smtClean="0"/>
              <a:t>Pohádkový dědeček</a:t>
            </a:r>
            <a:r>
              <a:rPr lang="cs-CZ" dirty="0" smtClean="0"/>
              <a:t> (1958)</a:t>
            </a:r>
            <a:endParaRPr lang="cs-CZ" sz="1600" dirty="0" smtClean="0"/>
          </a:p>
          <a:p>
            <a:pPr lvl="2"/>
            <a:r>
              <a:rPr lang="cs-CZ" i="1" dirty="0" smtClean="0"/>
              <a:t>Jak krtek ke kalhotkám přišel</a:t>
            </a:r>
            <a:r>
              <a:rPr lang="cs-CZ" dirty="0" smtClean="0"/>
              <a:t> (1960)</a:t>
            </a:r>
            <a:endParaRPr lang="cs-CZ" sz="1600" dirty="0" smtClean="0"/>
          </a:p>
          <a:p>
            <a:pPr lvl="1"/>
            <a:r>
              <a:rPr lang="cs-CZ" sz="2400" dirty="0" smtClean="0"/>
              <a:t>Pověsti a báje:</a:t>
            </a:r>
            <a:endParaRPr lang="cs-CZ" sz="2000" dirty="0" smtClean="0"/>
          </a:p>
          <a:p>
            <a:pPr lvl="2"/>
            <a:r>
              <a:rPr lang="cs-CZ" i="1" dirty="0" smtClean="0"/>
              <a:t>Staré řecké báje a pověsti</a:t>
            </a:r>
            <a:r>
              <a:rPr lang="cs-CZ" dirty="0" smtClean="0"/>
              <a:t> (1958, </a:t>
            </a:r>
            <a:r>
              <a:rPr lang="cs-CZ" dirty="0" err="1" smtClean="0"/>
              <a:t>rozš</a:t>
            </a:r>
            <a:r>
              <a:rPr lang="cs-CZ" dirty="0" smtClean="0"/>
              <a:t>. 1964)</a:t>
            </a:r>
            <a:endParaRPr lang="cs-CZ" sz="1600" dirty="0" smtClean="0"/>
          </a:p>
          <a:p>
            <a:pPr lvl="2"/>
            <a:r>
              <a:rPr lang="cs-CZ" i="1" dirty="0" smtClean="0"/>
              <a:t>Příběhy, na které svítilo slunce</a:t>
            </a:r>
            <a:r>
              <a:rPr lang="cs-CZ" dirty="0" smtClean="0"/>
              <a:t> (</a:t>
            </a:r>
            <a:r>
              <a:rPr lang="cs-CZ" dirty="0" smtClean="0"/>
              <a:t>1967)</a:t>
            </a:r>
            <a:endParaRPr lang="cs-CZ" sz="1600" dirty="0" smtClean="0"/>
          </a:p>
          <a:p>
            <a:pPr lvl="2"/>
            <a:r>
              <a:rPr lang="cs-CZ" i="1" dirty="0" smtClean="0"/>
              <a:t>Golem a jiné židovské pověsti a pohádky ze staré Prahy</a:t>
            </a:r>
            <a:r>
              <a:rPr lang="cs-CZ" dirty="0" smtClean="0"/>
              <a:t> (1968)</a:t>
            </a:r>
            <a:endParaRPr lang="cs-CZ" sz="1600" dirty="0" smtClean="0"/>
          </a:p>
          <a:p>
            <a:endParaRPr lang="cs-CZ" dirty="0"/>
          </a:p>
        </p:txBody>
      </p:sp>
      <p:pic>
        <p:nvPicPr>
          <p:cNvPr id="4" name="Obrázek 3" descr="_vyrn_284jak-krtek-ke-kalhotkam-pris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636912"/>
            <a:ext cx="1309702" cy="1760240"/>
          </a:xfrm>
          <a:prstGeom prst="rect">
            <a:avLst/>
          </a:prstGeom>
        </p:spPr>
      </p:pic>
      <p:pic>
        <p:nvPicPr>
          <p:cNvPr id="5" name="Obrázek 4" descr="Petiš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88640"/>
            <a:ext cx="1512168" cy="2117035"/>
          </a:xfrm>
          <a:prstGeom prst="rect">
            <a:avLst/>
          </a:prstGeom>
        </p:spPr>
      </p:pic>
      <p:pic>
        <p:nvPicPr>
          <p:cNvPr id="6" name="Obrázek 5" descr="15747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5085184"/>
            <a:ext cx="2249901" cy="15106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Slovník literární teorie (</a:t>
            </a:r>
            <a:r>
              <a:rPr lang="cs-CZ" dirty="0" err="1" smtClean="0"/>
              <a:t>Vlašín</a:t>
            </a:r>
            <a:r>
              <a:rPr lang="cs-CZ" dirty="0" smtClean="0"/>
              <a:t>, 1977):</a:t>
            </a:r>
          </a:p>
          <a:p>
            <a:pPr lvl="1"/>
            <a:r>
              <a:rPr lang="cs-CZ" dirty="0" smtClean="0"/>
              <a:t>„souhrnné označení pro takové skupiny (soubory) literárních děl, které se vyznačují určitými společnými znaky, a to zejména kompozičními, tematickými nebo formovými“</a:t>
            </a:r>
          </a:p>
          <a:p>
            <a:pPr lvl="1"/>
            <a:r>
              <a:rPr lang="cs-CZ" dirty="0" smtClean="0">
                <a:sym typeface="Symbol"/>
              </a:rPr>
              <a:t> dělení na literární žánry je založeno na odlišování typických rysů</a:t>
            </a:r>
          </a:p>
          <a:p>
            <a:pPr lvl="1"/>
            <a:r>
              <a:rPr lang="cs-CZ" dirty="0" smtClean="0">
                <a:sym typeface="Symbol"/>
              </a:rPr>
              <a:t> někdy (i v literatuře pro děti a mládež) se mohou žánry prolínat</a:t>
            </a:r>
          </a:p>
          <a:p>
            <a:pPr lvl="1"/>
            <a:r>
              <a:rPr lang="cs-CZ" dirty="0" smtClean="0">
                <a:sym typeface="Symbol"/>
              </a:rPr>
              <a:t> nové žánry mohou vznikat</a:t>
            </a:r>
          </a:p>
          <a:p>
            <a:pPr lvl="1"/>
            <a:r>
              <a:rPr lang="cs-CZ" dirty="0" smtClean="0">
                <a:sym typeface="Symbol"/>
              </a:rPr>
              <a:t> v čase se mění obliba jednotlivých žánrů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Nonsens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= nesmysl</a:t>
            </a:r>
          </a:p>
          <a:p>
            <a:r>
              <a:rPr lang="cs-CZ" dirty="0" smtClean="0"/>
              <a:t>Estetického účinku je dosaženo spojováním zdánlivě nespojitých slov, které je absurdní, alogické</a:t>
            </a:r>
          </a:p>
          <a:p>
            <a:r>
              <a:rPr lang="cs-CZ" dirty="0" smtClean="0"/>
              <a:t>Nonsensová pohádka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Prolínání žánrů, nonsens a hra v české próze 2. poloviny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Ze starších autorů využíval např. Karel Poláček, Vítězslav Nezval</a:t>
            </a:r>
          </a:p>
          <a:p>
            <a:r>
              <a:rPr lang="cs-CZ" dirty="0" smtClean="0"/>
              <a:t>60. léta 20. století: nástup nové generace – spojena s filmovou tvorbou, výrazný nástup nonsensové pohádky (Macourek</a:t>
            </a:r>
            <a:r>
              <a:rPr lang="cs-CZ" dirty="0" smtClean="0"/>
              <a:t>, Mikulka, </a:t>
            </a:r>
            <a:r>
              <a:rPr lang="cs-CZ" dirty="0" err="1" smtClean="0"/>
              <a:t>Hejná</a:t>
            </a:r>
            <a:r>
              <a:rPr lang="cs-CZ" dirty="0" smtClean="0"/>
              <a:t>, Mrázková, </a:t>
            </a:r>
            <a:r>
              <a:rPr lang="cs-CZ" dirty="0" err="1" smtClean="0"/>
              <a:t>Vostrá</a:t>
            </a:r>
            <a:r>
              <a:rPr lang="cs-CZ" dirty="0" smtClean="0"/>
              <a:t>, </a:t>
            </a:r>
            <a:r>
              <a:rPr lang="cs-CZ" dirty="0" err="1" smtClean="0"/>
              <a:t>Aškenazy</a:t>
            </a:r>
            <a:r>
              <a:rPr lang="cs-CZ" dirty="0" smtClean="0"/>
              <a:t>, Franková, </a:t>
            </a:r>
            <a:r>
              <a:rPr lang="cs-CZ" dirty="0" smtClean="0"/>
              <a:t>Hanzlík)</a:t>
            </a:r>
          </a:p>
          <a:p>
            <a:pPr lvl="0"/>
            <a:r>
              <a:rPr lang="cs-CZ" dirty="0" smtClean="0"/>
              <a:t>70. a 80. léta – navazují na 60., výrazná kontaminace realistické příběhové prózy pohádkou </a:t>
            </a:r>
            <a:r>
              <a:rPr lang="cs-CZ" dirty="0" smtClean="0"/>
              <a:t>(Hofman, Nepil, </a:t>
            </a:r>
            <a:r>
              <a:rPr lang="cs-CZ" dirty="0" err="1" smtClean="0"/>
              <a:t>Čvrtek</a:t>
            </a:r>
            <a:r>
              <a:rPr lang="cs-CZ" dirty="0" smtClean="0"/>
              <a:t>, Macourek)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 dirty="0" smtClean="0"/>
              <a:t>Ota Hofman</a:t>
            </a:r>
            <a:r>
              <a:rPr lang="cs-CZ" dirty="0" smtClean="0"/>
              <a:t> (1928 – 1989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Viz přednáška o příběhové próze</a:t>
            </a:r>
          </a:p>
          <a:p>
            <a:r>
              <a:rPr lang="cs-CZ" sz="2400" i="1" dirty="0" smtClean="0"/>
              <a:t>Pohádka </a:t>
            </a:r>
            <a:r>
              <a:rPr lang="cs-CZ" sz="2400" i="1" dirty="0" smtClean="0"/>
              <a:t>o staré tramvaji</a:t>
            </a:r>
            <a:r>
              <a:rPr lang="cs-CZ" sz="2400" dirty="0" smtClean="0"/>
              <a:t> (</a:t>
            </a:r>
            <a:r>
              <a:rPr lang="cs-CZ" sz="2400" dirty="0" smtClean="0"/>
              <a:t>1961)</a:t>
            </a:r>
            <a:endParaRPr lang="cs-CZ" sz="2000" dirty="0" smtClean="0"/>
          </a:p>
          <a:p>
            <a:r>
              <a:rPr lang="cs-CZ" sz="2400" i="1" dirty="0" smtClean="0"/>
              <a:t>Hodina </a:t>
            </a:r>
            <a:r>
              <a:rPr lang="cs-CZ" sz="2400" i="1" dirty="0" smtClean="0"/>
              <a:t>modrých slonů</a:t>
            </a:r>
            <a:r>
              <a:rPr lang="cs-CZ" sz="2400" dirty="0" smtClean="0"/>
              <a:t> (</a:t>
            </a:r>
            <a:r>
              <a:rPr lang="cs-CZ" sz="2400" dirty="0" smtClean="0"/>
              <a:t>1969)</a:t>
            </a:r>
            <a:endParaRPr lang="cs-CZ" sz="2000" dirty="0" smtClean="0"/>
          </a:p>
          <a:p>
            <a:r>
              <a:rPr lang="cs-CZ" sz="2400" i="1" dirty="0" smtClean="0"/>
              <a:t>Pan </a:t>
            </a:r>
            <a:r>
              <a:rPr lang="cs-CZ" sz="2400" i="1" dirty="0" smtClean="0"/>
              <a:t>Tau a tisíc zázraků</a:t>
            </a:r>
            <a:r>
              <a:rPr lang="cs-CZ" sz="2400" dirty="0" smtClean="0"/>
              <a:t> (</a:t>
            </a:r>
            <a:r>
              <a:rPr lang="cs-CZ" sz="2400" dirty="0" smtClean="0"/>
              <a:t>1974)</a:t>
            </a:r>
            <a:endParaRPr lang="cs-CZ" sz="2000" dirty="0" smtClean="0"/>
          </a:p>
          <a:p>
            <a:r>
              <a:rPr lang="cs-CZ" sz="2400" i="1" dirty="0" smtClean="0"/>
              <a:t>Lucie </a:t>
            </a:r>
            <a:r>
              <a:rPr lang="cs-CZ" sz="2400" i="1" dirty="0" smtClean="0"/>
              <a:t>a zázraky </a:t>
            </a:r>
            <a:r>
              <a:rPr lang="cs-CZ" sz="2400" dirty="0" smtClean="0"/>
              <a:t>(1980</a:t>
            </a:r>
            <a:r>
              <a:rPr lang="cs-CZ" sz="2400" dirty="0" smtClean="0"/>
              <a:t>)</a:t>
            </a:r>
          </a:p>
          <a:p>
            <a:endParaRPr lang="cs-CZ" sz="2000" dirty="0" smtClean="0"/>
          </a:p>
          <a:p>
            <a:endParaRPr lang="cs-CZ" dirty="0"/>
          </a:p>
        </p:txBody>
      </p:sp>
      <p:pic>
        <p:nvPicPr>
          <p:cNvPr id="4" name="Obrázek 3" descr="ota-hof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32656"/>
            <a:ext cx="2088232" cy="3132348"/>
          </a:xfrm>
          <a:prstGeom prst="rect">
            <a:avLst/>
          </a:prstGeom>
        </p:spPr>
      </p:pic>
      <p:pic>
        <p:nvPicPr>
          <p:cNvPr id="5" name="Obrázek 4" descr="_copyright_2_2097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148804"/>
            <a:ext cx="2808312" cy="2709195"/>
          </a:xfrm>
          <a:prstGeom prst="rect">
            <a:avLst/>
          </a:prstGeom>
        </p:spPr>
      </p:pic>
      <p:pic>
        <p:nvPicPr>
          <p:cNvPr id="6" name="Obrázek 5" descr="imagesCAOV2D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3861048"/>
            <a:ext cx="1590675" cy="2695575"/>
          </a:xfrm>
          <a:prstGeom prst="rect">
            <a:avLst/>
          </a:prstGeom>
        </p:spPr>
      </p:pic>
      <p:pic>
        <p:nvPicPr>
          <p:cNvPr id="7" name="Obrázek 6" descr="gen__vyr_12642knihy_32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4005064"/>
            <a:ext cx="2880320" cy="2718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 dirty="0" smtClean="0"/>
              <a:t>Olga </a:t>
            </a:r>
            <a:r>
              <a:rPr lang="cs-CZ" b="1" u="sng" dirty="0" err="1" smtClean="0"/>
              <a:t>Hejná</a:t>
            </a:r>
            <a:r>
              <a:rPr lang="cs-CZ" dirty="0" smtClean="0"/>
              <a:t> (1928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483768" y="1600200"/>
            <a:ext cx="5441032" cy="4873752"/>
          </a:xfrm>
        </p:spPr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Akademická sochařka a </a:t>
            </a:r>
            <a:r>
              <a:rPr lang="cs-CZ" sz="2400" dirty="0" smtClean="0"/>
              <a:t>prozaička</a:t>
            </a:r>
            <a:endParaRPr lang="cs-CZ" sz="20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Především texty </a:t>
            </a:r>
            <a:r>
              <a:rPr lang="cs-CZ" sz="2400" dirty="0" smtClean="0"/>
              <a:t>pro malé </a:t>
            </a:r>
            <a:r>
              <a:rPr lang="cs-CZ" sz="2400" dirty="0" smtClean="0"/>
              <a:t>děti</a:t>
            </a:r>
            <a:endParaRPr lang="cs-CZ" sz="20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Zejména </a:t>
            </a:r>
            <a:r>
              <a:rPr lang="cs-CZ" sz="2400" dirty="0" smtClean="0"/>
              <a:t>moderní </a:t>
            </a:r>
            <a:r>
              <a:rPr lang="cs-CZ" sz="2400" dirty="0" smtClean="0"/>
              <a:t>pohádka</a:t>
            </a:r>
          </a:p>
          <a:p>
            <a:pPr lvl="1"/>
            <a:r>
              <a:rPr lang="cs-CZ" sz="2000" i="1" dirty="0" smtClean="0"/>
              <a:t>Kouzelník Mařenka</a:t>
            </a:r>
            <a:r>
              <a:rPr lang="cs-CZ" sz="2000" dirty="0" smtClean="0"/>
              <a:t> (1965)</a:t>
            </a:r>
          </a:p>
          <a:p>
            <a:pPr lvl="1"/>
            <a:r>
              <a:rPr lang="cs-CZ" sz="2000" i="1" dirty="0" smtClean="0"/>
              <a:t>Bubáci z Pampelic</a:t>
            </a:r>
            <a:r>
              <a:rPr lang="cs-CZ" sz="2000" dirty="0" smtClean="0"/>
              <a:t> (1969)</a:t>
            </a:r>
          </a:p>
          <a:p>
            <a:pPr lvl="1"/>
            <a:r>
              <a:rPr lang="cs-CZ" sz="2000" i="1" dirty="0" smtClean="0"/>
              <a:t>Knoflíková pohádka</a:t>
            </a:r>
            <a:r>
              <a:rPr lang="cs-CZ" sz="2000" dirty="0" smtClean="0"/>
              <a:t> (1974)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cs-CZ" sz="2000" dirty="0" smtClean="0"/>
          </a:p>
          <a:p>
            <a:endParaRPr lang="cs-CZ" dirty="0"/>
          </a:p>
        </p:txBody>
      </p:sp>
      <p:pic>
        <p:nvPicPr>
          <p:cNvPr id="4" name="Obrázek 3" descr="get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1905000" cy="2667000"/>
          </a:xfrm>
          <a:prstGeom prst="rect">
            <a:avLst/>
          </a:prstGeom>
        </p:spPr>
      </p:pic>
      <p:pic>
        <p:nvPicPr>
          <p:cNvPr id="5" name="Obrázek 4" descr="6a5bbak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3944" y="4149080"/>
            <a:ext cx="1852901" cy="2708920"/>
          </a:xfrm>
          <a:prstGeom prst="rect">
            <a:avLst/>
          </a:prstGeom>
        </p:spPr>
      </p:pic>
      <p:pic>
        <p:nvPicPr>
          <p:cNvPr id="6" name="Obrázek 5" descr="bubaci-z-pampelic-olga-hejna-defau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191000"/>
            <a:ext cx="1819275" cy="2667000"/>
          </a:xfrm>
          <a:prstGeom prst="rect">
            <a:avLst/>
          </a:prstGeom>
        </p:spPr>
      </p:pic>
      <p:pic>
        <p:nvPicPr>
          <p:cNvPr id="7" name="Obrázek 6" descr="obr_117714.jpg"/>
          <p:cNvPicPr>
            <a:picLocks noChangeAspect="1"/>
          </p:cNvPicPr>
          <p:nvPr/>
        </p:nvPicPr>
        <p:blipFill>
          <a:blip r:embed="rId5" cstate="print"/>
          <a:srcRect t="4960" r="2941"/>
          <a:stretch>
            <a:fillRect/>
          </a:stretch>
        </p:blipFill>
        <p:spPr>
          <a:xfrm>
            <a:off x="3347864" y="4077072"/>
            <a:ext cx="2088232" cy="27809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 dirty="0" smtClean="0"/>
              <a:t>Miloš Macourek</a:t>
            </a:r>
            <a:r>
              <a:rPr lang="cs-CZ" dirty="0" smtClean="0"/>
              <a:t> (1926 – 2002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400" dirty="0" smtClean="0"/>
              <a:t>Prozaik, básník, autor filmových a televizních </a:t>
            </a:r>
            <a:r>
              <a:rPr lang="cs-CZ" sz="1400" dirty="0" smtClean="0"/>
              <a:t>scénářů </a:t>
            </a:r>
            <a:r>
              <a:rPr lang="cs-CZ" sz="1400" i="1" dirty="0" smtClean="0"/>
              <a:t>(</a:t>
            </a:r>
            <a:r>
              <a:rPr lang="cs-CZ" sz="1400" i="1" dirty="0" smtClean="0"/>
              <a:t>Čtyři vraždy stačí, drahoušku; Pane, vy jste vdova!; Šest medvědů s Cibulkou; </a:t>
            </a:r>
            <a:r>
              <a:rPr lang="cs-CZ" sz="1400" i="1" dirty="0" err="1" smtClean="0"/>
              <a:t>Arabela</a:t>
            </a:r>
            <a:r>
              <a:rPr lang="cs-CZ" sz="1400" i="1" dirty="0" smtClean="0"/>
              <a:t>; </a:t>
            </a:r>
            <a:r>
              <a:rPr lang="cs-CZ" sz="1400" i="1" dirty="0" err="1" smtClean="0"/>
              <a:t>Arabela</a:t>
            </a:r>
            <a:r>
              <a:rPr lang="cs-CZ" sz="1400" i="1" dirty="0" smtClean="0"/>
              <a:t> se vrací; Létající Čestmír; Křeček v noční košili; Mach, Šebestová a kouzelné sluchátko, Konec vodníků v Čechách aneb Jak utopit doktora </a:t>
            </a:r>
            <a:r>
              <a:rPr lang="cs-CZ" sz="1400" i="1" dirty="0" smtClean="0"/>
              <a:t>Mráčka)</a:t>
            </a:r>
          </a:p>
          <a:p>
            <a:r>
              <a:rPr lang="cs-CZ" sz="1400" dirty="0" smtClean="0"/>
              <a:t>komiksové </a:t>
            </a:r>
            <a:r>
              <a:rPr lang="cs-CZ" sz="1400" dirty="0" smtClean="0"/>
              <a:t>scénáře</a:t>
            </a:r>
          </a:p>
          <a:p>
            <a:r>
              <a:rPr lang="cs-CZ" sz="1400" dirty="0" smtClean="0"/>
              <a:t>Nonsensový postup</a:t>
            </a:r>
          </a:p>
          <a:p>
            <a:r>
              <a:rPr lang="cs-CZ" sz="1400" dirty="0" smtClean="0"/>
              <a:t>Časté paradoxy vyplývající z doslovného chápání ustáleného spojení slov (fráze)</a:t>
            </a:r>
          </a:p>
          <a:p>
            <a:r>
              <a:rPr lang="cs-CZ" sz="1400" dirty="0" smtClean="0"/>
              <a:t>Pohádkové </a:t>
            </a:r>
            <a:r>
              <a:rPr lang="cs-CZ" sz="1400" dirty="0" smtClean="0"/>
              <a:t>soubory:</a:t>
            </a:r>
          </a:p>
          <a:p>
            <a:pPr lvl="2"/>
            <a:r>
              <a:rPr lang="cs-CZ" sz="1400" i="1" dirty="0" smtClean="0"/>
              <a:t>Jakub a dvě stě dědečků</a:t>
            </a:r>
            <a:r>
              <a:rPr lang="cs-CZ" sz="1400" dirty="0" smtClean="0"/>
              <a:t> (1963)</a:t>
            </a:r>
          </a:p>
          <a:p>
            <a:pPr lvl="2"/>
            <a:r>
              <a:rPr lang="cs-CZ" sz="1400" i="1" dirty="0" smtClean="0"/>
              <a:t>Mravenečník v početnici</a:t>
            </a:r>
            <a:r>
              <a:rPr lang="cs-CZ" sz="1400" dirty="0" smtClean="0"/>
              <a:t> (1966)</a:t>
            </a:r>
          </a:p>
          <a:p>
            <a:pPr lvl="2"/>
            <a:r>
              <a:rPr lang="cs-CZ" sz="1400" i="1" dirty="0" smtClean="0"/>
              <a:t>O hodném chlapečkovi, který se stal kredencí</a:t>
            </a:r>
            <a:r>
              <a:rPr lang="cs-CZ" sz="1400" dirty="0" smtClean="0"/>
              <a:t> (1965)</a:t>
            </a:r>
          </a:p>
          <a:p>
            <a:pPr lvl="2"/>
            <a:r>
              <a:rPr lang="cs-CZ" sz="1400" i="1" dirty="0" smtClean="0"/>
              <a:t>Světe, div se!</a:t>
            </a:r>
            <a:r>
              <a:rPr lang="cs-CZ" sz="1400" dirty="0" smtClean="0"/>
              <a:t> (1974)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1400" i="1" dirty="0" smtClean="0"/>
              <a:t>Mach a Šebestová</a:t>
            </a:r>
            <a:r>
              <a:rPr lang="cs-CZ" sz="1400" dirty="0" smtClean="0"/>
              <a:t> (1982), </a:t>
            </a:r>
            <a:r>
              <a:rPr lang="cs-CZ" sz="1400" i="1" dirty="0" smtClean="0"/>
              <a:t>Mach a Šebestová o prázdninách</a:t>
            </a:r>
            <a:r>
              <a:rPr lang="cs-CZ" sz="1400" dirty="0" smtClean="0"/>
              <a:t> (1993), </a:t>
            </a:r>
            <a:r>
              <a:rPr lang="cs-CZ" sz="1400" i="1" dirty="0" smtClean="0"/>
              <a:t>Mach a Šebestová za školou</a:t>
            </a:r>
            <a:r>
              <a:rPr lang="cs-CZ" sz="1400" dirty="0" smtClean="0"/>
              <a:t> (1998)</a:t>
            </a:r>
          </a:p>
          <a:p>
            <a:r>
              <a:rPr lang="cs-CZ" sz="1400" i="1" dirty="0" smtClean="0"/>
              <a:t>Žofka</a:t>
            </a:r>
            <a:r>
              <a:rPr lang="cs-CZ" sz="1400" dirty="0" smtClean="0"/>
              <a:t> (1992</a:t>
            </a:r>
            <a:r>
              <a:rPr lang="cs-CZ" sz="1400" dirty="0" smtClean="0"/>
              <a:t>)</a:t>
            </a:r>
          </a:p>
          <a:p>
            <a:r>
              <a:rPr lang="cs-CZ" sz="1400" dirty="0" smtClean="0"/>
              <a:t>Ilustrace Adolfa </a:t>
            </a:r>
            <a:r>
              <a:rPr lang="cs-CZ" sz="1400" dirty="0" err="1" smtClean="0"/>
              <a:t>Borna</a:t>
            </a:r>
            <a:endParaRPr lang="cs-CZ" sz="1400" dirty="0" smtClean="0"/>
          </a:p>
        </p:txBody>
      </p:sp>
      <p:pic>
        <p:nvPicPr>
          <p:cNvPr id="4" name="Obrázek 3" descr="Macour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8640"/>
            <a:ext cx="1137663" cy="1592729"/>
          </a:xfrm>
          <a:prstGeom prst="rect">
            <a:avLst/>
          </a:prstGeom>
        </p:spPr>
      </p:pic>
      <p:pic>
        <p:nvPicPr>
          <p:cNvPr id="5" name="Obrázek 4" descr="419eb71d9a_53661935_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5147390"/>
            <a:ext cx="1906910" cy="1710610"/>
          </a:xfrm>
          <a:prstGeom prst="rect">
            <a:avLst/>
          </a:prstGeom>
        </p:spPr>
      </p:pic>
      <p:pic>
        <p:nvPicPr>
          <p:cNvPr id="6" name="Obrázek 5" descr="maš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5013176"/>
            <a:ext cx="1535903" cy="1649896"/>
          </a:xfrm>
          <a:prstGeom prst="rect">
            <a:avLst/>
          </a:prstGeom>
        </p:spPr>
      </p:pic>
      <p:pic>
        <p:nvPicPr>
          <p:cNvPr id="8" name="Obrázek 7" descr="imagesCA53OLI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3140968"/>
            <a:ext cx="1015553" cy="15261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Daisy</a:t>
            </a:r>
            <a:r>
              <a:rPr lang="cs-CZ" b="1" u="sng" dirty="0" smtClean="0"/>
              <a:t> Mrázková</a:t>
            </a:r>
            <a:r>
              <a:rPr lang="cs-CZ" dirty="0" smtClean="0"/>
              <a:t> (</a:t>
            </a:r>
            <a:r>
              <a:rPr lang="cs-CZ" dirty="0" smtClean="0"/>
              <a:t>1923)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35696" y="1600200"/>
            <a:ext cx="6089104" cy="4873752"/>
          </a:xfrm>
        </p:spPr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Malířka, ilustrátorka a spisovatelka</a:t>
            </a:r>
            <a:endParaRPr lang="cs-CZ" sz="20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i="1" dirty="0" smtClean="0"/>
              <a:t>Neplač, muchomůrko</a:t>
            </a:r>
            <a:r>
              <a:rPr lang="cs-CZ" sz="2400" dirty="0" smtClean="0"/>
              <a:t> (1965)</a:t>
            </a:r>
            <a:endParaRPr lang="cs-CZ" sz="2000" dirty="0" smtClean="0"/>
          </a:p>
          <a:p>
            <a:r>
              <a:rPr lang="cs-CZ" dirty="0" smtClean="0"/>
              <a:t>Nonsens, fantazie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na pomezí mezi příběhovou prózou a moderní pohádkou</a:t>
            </a:r>
            <a:endParaRPr lang="cs-CZ" sz="2000" dirty="0" smtClean="0"/>
          </a:p>
          <a:p>
            <a:r>
              <a:rPr lang="cs-CZ" dirty="0" smtClean="0"/>
              <a:t>Hra s jazykem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i="1" dirty="0" smtClean="0"/>
              <a:t>Chlapeček a dálka</a:t>
            </a:r>
            <a:r>
              <a:rPr lang="cs-CZ" sz="2400" dirty="0" smtClean="0"/>
              <a:t> (1969)</a:t>
            </a:r>
            <a:endParaRPr lang="cs-CZ" sz="20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i="1" dirty="0" smtClean="0"/>
              <a:t>Můj medvěd Flóra</a:t>
            </a:r>
            <a:r>
              <a:rPr lang="cs-CZ" sz="2400" dirty="0" smtClean="0"/>
              <a:t> (1973)</a:t>
            </a:r>
            <a:endParaRPr lang="cs-CZ" sz="2000" dirty="0" smtClean="0"/>
          </a:p>
          <a:p>
            <a:r>
              <a:rPr lang="cs-CZ" i="1" dirty="0" smtClean="0"/>
              <a:t>Haló, </a:t>
            </a:r>
            <a:r>
              <a:rPr lang="cs-CZ" i="1" dirty="0" err="1" smtClean="0"/>
              <a:t>Jacíčku</a:t>
            </a:r>
            <a:r>
              <a:rPr lang="cs-CZ" dirty="0" smtClean="0"/>
              <a:t> (1972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Písně mravenčí chůvy</a:t>
            </a:r>
            <a:r>
              <a:rPr lang="cs-CZ" dirty="0" smtClean="0"/>
              <a:t> (2009</a:t>
            </a:r>
            <a:r>
              <a:rPr lang="cs-CZ" dirty="0" smtClean="0"/>
              <a:t>) - poezie</a:t>
            </a:r>
            <a:endParaRPr lang="cs-CZ" dirty="0"/>
          </a:p>
        </p:txBody>
      </p:sp>
      <p:pic>
        <p:nvPicPr>
          <p:cNvPr id="4" name="Obrázek 3" descr="daisy-mrazk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0"/>
            <a:ext cx="1152128" cy="1728192"/>
          </a:xfrm>
          <a:prstGeom prst="rect">
            <a:avLst/>
          </a:prstGeom>
        </p:spPr>
      </p:pic>
      <p:pic>
        <p:nvPicPr>
          <p:cNvPr id="5" name="Obrázek 4" descr="_copyright_2_2110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484784"/>
            <a:ext cx="1706856" cy="2304256"/>
          </a:xfrm>
          <a:prstGeom prst="rect">
            <a:avLst/>
          </a:prstGeom>
        </p:spPr>
      </p:pic>
      <p:pic>
        <p:nvPicPr>
          <p:cNvPr id="6" name="Obrázek 5" descr="a7ad67b4b6_36799251_o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3501007"/>
            <a:ext cx="2016224" cy="1884321"/>
          </a:xfrm>
          <a:prstGeom prst="rect">
            <a:avLst/>
          </a:prstGeom>
        </p:spPr>
      </p:pic>
      <p:pic>
        <p:nvPicPr>
          <p:cNvPr id="7" name="Obrázek 6" descr="icon_Pisne_mravenci_chuv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0383" y="4437112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 dirty="0" smtClean="0"/>
              <a:t>Hermína Franková</a:t>
            </a:r>
            <a:r>
              <a:rPr lang="cs-CZ" dirty="0" smtClean="0"/>
              <a:t> (1928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Prozaička, dramatička, scénáristka</a:t>
            </a:r>
            <a:endParaRPr lang="cs-CZ" sz="2000" dirty="0" smtClean="0"/>
          </a:p>
          <a:p>
            <a:r>
              <a:rPr lang="cs-CZ" dirty="0" smtClean="0"/>
              <a:t>Magistra farmacie</a:t>
            </a:r>
          </a:p>
          <a:p>
            <a:r>
              <a:rPr lang="cs-CZ" dirty="0" smtClean="0"/>
              <a:t>K</a:t>
            </a:r>
            <a:r>
              <a:rPr lang="cs-CZ" sz="2400" dirty="0" smtClean="0"/>
              <a:t>nihy </a:t>
            </a:r>
            <a:r>
              <a:rPr lang="cs-CZ" sz="2400" dirty="0" smtClean="0"/>
              <a:t>pro dospívající </a:t>
            </a:r>
            <a:r>
              <a:rPr lang="cs-CZ" sz="2400" dirty="0" smtClean="0"/>
              <a:t>dívky:</a:t>
            </a:r>
          </a:p>
          <a:p>
            <a:pPr lvl="2"/>
            <a:r>
              <a:rPr lang="cs-CZ" i="1" dirty="0" smtClean="0"/>
              <a:t>Blázni a Pythagoras</a:t>
            </a:r>
            <a:r>
              <a:rPr lang="cs-CZ" dirty="0" smtClean="0"/>
              <a:t> (1966)</a:t>
            </a:r>
            <a:endParaRPr lang="cs-CZ" sz="1600" dirty="0" smtClean="0"/>
          </a:p>
          <a:p>
            <a:pPr lvl="2"/>
            <a:r>
              <a:rPr lang="cs-CZ" i="1" dirty="0" smtClean="0"/>
              <a:t>Vendula aneb Francouzština pro pokročilé </a:t>
            </a:r>
            <a:r>
              <a:rPr lang="cs-CZ" dirty="0" smtClean="0"/>
              <a:t>(1981)</a:t>
            </a:r>
            <a:endParaRPr lang="cs-CZ" sz="1600" dirty="0" smtClean="0"/>
          </a:p>
          <a:p>
            <a:pPr lvl="2"/>
            <a:r>
              <a:rPr lang="cs-CZ" i="1" dirty="0" smtClean="0"/>
              <a:t>Minervistka</a:t>
            </a:r>
            <a:r>
              <a:rPr lang="cs-CZ" dirty="0" smtClean="0"/>
              <a:t> (1984) – </a:t>
            </a:r>
            <a:r>
              <a:rPr lang="cs-CZ" i="1" dirty="0" smtClean="0"/>
              <a:t>Lékárníkových holka</a:t>
            </a:r>
            <a:r>
              <a:rPr lang="cs-CZ" dirty="0" smtClean="0"/>
              <a:t> (1996</a:t>
            </a:r>
            <a:r>
              <a:rPr lang="cs-CZ" dirty="0" smtClean="0"/>
              <a:t>)</a:t>
            </a:r>
            <a:endParaRPr lang="cs-CZ" sz="2000" dirty="0" smtClean="0"/>
          </a:p>
          <a:p>
            <a:r>
              <a:rPr lang="cs-CZ" dirty="0" smtClean="0"/>
              <a:t>Pohádky inspirované dětskou hrou: </a:t>
            </a:r>
            <a:r>
              <a:rPr lang="cs-CZ" i="1" dirty="0" smtClean="0"/>
              <a:t>Plavčík </a:t>
            </a:r>
            <a:r>
              <a:rPr lang="cs-CZ" i="1" dirty="0" smtClean="0"/>
              <a:t>a sardinky</a:t>
            </a:r>
            <a:r>
              <a:rPr lang="cs-CZ" dirty="0" smtClean="0"/>
              <a:t> (1965</a:t>
            </a:r>
            <a:r>
              <a:rPr lang="cs-CZ" dirty="0" smtClean="0"/>
              <a:t>)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prózy založené na mísení realistických a fantastických </a:t>
            </a:r>
            <a:r>
              <a:rPr lang="cs-CZ" dirty="0" smtClean="0"/>
              <a:t>prvků: </a:t>
            </a:r>
            <a:r>
              <a:rPr lang="cs-CZ" i="1" dirty="0" smtClean="0"/>
              <a:t>Dívka na koštěti</a:t>
            </a:r>
            <a:r>
              <a:rPr lang="cs-CZ" dirty="0" smtClean="0"/>
              <a:t> (</a:t>
            </a:r>
            <a:r>
              <a:rPr lang="cs-CZ" dirty="0" smtClean="0"/>
              <a:t>1987), </a:t>
            </a:r>
            <a:r>
              <a:rPr lang="cs-CZ" sz="2400" i="1" dirty="0" smtClean="0"/>
              <a:t>Čarodějnice bez koštěte</a:t>
            </a:r>
            <a:r>
              <a:rPr lang="cs-CZ" sz="2400" dirty="0" smtClean="0"/>
              <a:t> (2006)</a:t>
            </a:r>
            <a:endParaRPr lang="cs-CZ" sz="20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Literární podoba seriálů M. Macourka: </a:t>
            </a:r>
            <a:r>
              <a:rPr lang="cs-CZ" sz="2400" i="1" dirty="0" smtClean="0"/>
              <a:t>Jak řídit inženýra Křečka</a:t>
            </a:r>
            <a:r>
              <a:rPr lang="cs-CZ" sz="2400" dirty="0" smtClean="0"/>
              <a:t> (1989), </a:t>
            </a:r>
            <a:r>
              <a:rPr lang="cs-CZ" sz="2400" i="1" dirty="0" err="1" smtClean="0"/>
              <a:t>Arabela</a:t>
            </a:r>
            <a:r>
              <a:rPr lang="cs-CZ" sz="2400" i="1" dirty="0" smtClean="0"/>
              <a:t> 1 - 3</a:t>
            </a:r>
            <a:r>
              <a:rPr lang="cs-CZ" sz="2400" dirty="0" smtClean="0"/>
              <a:t> (1991, 1993, 1994)</a:t>
            </a: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pPr lvl="2"/>
            <a:endParaRPr lang="cs-CZ" dirty="0"/>
          </a:p>
        </p:txBody>
      </p:sp>
      <p:pic>
        <p:nvPicPr>
          <p:cNvPr id="4" name="Obrázek 3" descr="004618_04_0392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1792" y="0"/>
            <a:ext cx="1872208" cy="2530011"/>
          </a:xfrm>
          <a:prstGeom prst="rect">
            <a:avLst/>
          </a:prstGeom>
        </p:spPr>
      </p:pic>
      <p:pic>
        <p:nvPicPr>
          <p:cNvPr id="5" name="Obrázek 4" descr="lekarnikovych-holka-255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412776"/>
            <a:ext cx="952500" cy="1428750"/>
          </a:xfrm>
          <a:prstGeom prst="rect">
            <a:avLst/>
          </a:prstGeom>
        </p:spPr>
      </p:pic>
      <p:pic>
        <p:nvPicPr>
          <p:cNvPr id="6" name="Obrázek 5" descr="_vyr_12605knihy_32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2636912"/>
            <a:ext cx="1990725" cy="1905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</TotalTime>
  <Words>608</Words>
  <Application>Microsoft Office PowerPoint</Application>
  <PresentationFormat>Předvádění na obrazovce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Prvek hry, žánrová kontaminace, nonsens v literatuře pro děti druhé poloviny 20. století </vt:lpstr>
      <vt:lpstr>Žánry</vt:lpstr>
      <vt:lpstr>Nonsens</vt:lpstr>
      <vt:lpstr>Prolínání žánrů, nonsens a hra v české próze 2. poloviny 20. století</vt:lpstr>
      <vt:lpstr>Ota Hofman (1928 – 1989)</vt:lpstr>
      <vt:lpstr>Olga Hejná (1928)</vt:lpstr>
      <vt:lpstr>Miloš Macourek (1926 – 2002)</vt:lpstr>
      <vt:lpstr>Daisy Mrázková (1923)</vt:lpstr>
      <vt:lpstr>Hermína Franková (1928)</vt:lpstr>
      <vt:lpstr>Ludvík Aškenazy (1921 – 1986)</vt:lpstr>
      <vt:lpstr>František Nepil (1929 – 1995)</vt:lpstr>
      <vt:lpstr>Eduard Petiška (1924 – 1987)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Windows User</dc:creator>
  <cp:lastModifiedBy>Windows User</cp:lastModifiedBy>
  <cp:revision>27</cp:revision>
  <dcterms:created xsi:type="dcterms:W3CDTF">2011-11-13T15:28:51Z</dcterms:created>
  <dcterms:modified xsi:type="dcterms:W3CDTF">2011-11-13T17:56:51Z</dcterms:modified>
</cp:coreProperties>
</file>