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9469E7C6-535F-4B42-92CF-D67797DB6430}" type="datetimeFigureOut">
              <a:rPr lang="cs-CZ" smtClean="0"/>
              <a:t>13.11.2011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ovací čára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ovací čára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a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a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a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6C0A319B-A8E2-442F-9E1D-DB66311810B0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9E7C6-535F-4B42-92CF-D67797DB6430}" type="datetimeFigureOut">
              <a:rPr lang="cs-CZ" smtClean="0"/>
              <a:t>13.11.2011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A319B-A8E2-442F-9E1D-DB66311810B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9E7C6-535F-4B42-92CF-D67797DB6430}" type="datetimeFigureOut">
              <a:rPr lang="cs-CZ" smtClean="0"/>
              <a:t>13.11.2011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A319B-A8E2-442F-9E1D-DB66311810B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9469E7C6-535F-4B42-92CF-D67797DB6430}" type="datetimeFigureOut">
              <a:rPr lang="cs-CZ" smtClean="0"/>
              <a:t>13.11.2011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6C0A319B-A8E2-442F-9E1D-DB66311810B0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9469E7C6-535F-4B42-92CF-D67797DB6430}" type="datetimeFigureOut">
              <a:rPr lang="cs-CZ" smtClean="0"/>
              <a:t>13.11.2011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ovací čára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ovací čára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a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a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ovací čára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6C0A319B-A8E2-442F-9E1D-DB66311810B0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9E7C6-535F-4B42-92CF-D67797DB6430}" type="datetimeFigureOut">
              <a:rPr lang="cs-CZ" smtClean="0"/>
              <a:t>13.11.2011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A319B-A8E2-442F-9E1D-DB66311810B0}" type="slidenum">
              <a:rPr lang="cs-CZ" smtClean="0"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9E7C6-535F-4B42-92CF-D67797DB6430}" type="datetimeFigureOut">
              <a:rPr lang="cs-CZ" smtClean="0"/>
              <a:t>13.11.2011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A319B-A8E2-442F-9E1D-DB66311810B0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469E7C6-535F-4B42-92CF-D67797DB6430}" type="datetimeFigureOut">
              <a:rPr lang="cs-CZ" smtClean="0"/>
              <a:t>13.11.2011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6C0A319B-A8E2-442F-9E1D-DB66311810B0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9E7C6-535F-4B42-92CF-D67797DB6430}" type="datetimeFigureOut">
              <a:rPr lang="cs-CZ" smtClean="0"/>
              <a:t>13.11.2011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A319B-A8E2-442F-9E1D-DB66311810B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9469E7C6-535F-4B42-92CF-D67797DB6430}" type="datetimeFigureOut">
              <a:rPr lang="cs-CZ" smtClean="0"/>
              <a:t>13.11.2011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6C0A319B-A8E2-442F-9E1D-DB66311810B0}" type="slidenum">
              <a:rPr lang="cs-CZ" smtClean="0"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ovací čára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469E7C6-535F-4B42-92CF-D67797DB6430}" type="datetimeFigureOut">
              <a:rPr lang="cs-CZ" smtClean="0"/>
              <a:t>13.11.2011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6C0A319B-A8E2-442F-9E1D-DB66311810B0}" type="slidenum">
              <a:rPr lang="cs-CZ" smtClean="0"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9469E7C6-535F-4B42-92CF-D67797DB6430}" type="datetimeFigureOut">
              <a:rPr lang="cs-CZ" smtClean="0"/>
              <a:t>13.11.2011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6C0A319B-A8E2-442F-9E1D-DB66311810B0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eg"/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6.jpeg"/><Relationship Id="rId4" Type="http://schemas.openxmlformats.org/officeDocument/2006/relationships/image" Target="../media/image25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jpeg"/><Relationship Id="rId2" Type="http://schemas.openxmlformats.org/officeDocument/2006/relationships/image" Target="../media/image2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9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jpeg"/><Relationship Id="rId4" Type="http://schemas.openxmlformats.org/officeDocument/2006/relationships/image" Target="../media/image12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7.jpeg"/><Relationship Id="rId4" Type="http://schemas.openxmlformats.org/officeDocument/2006/relationships/image" Target="../media/image16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0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Prvek hry, žánrová kontaminace, nonsens v literatuře pro děti druhé poloviny 20. století 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286000" y="5157192"/>
            <a:ext cx="6172200" cy="1217730"/>
          </a:xfrm>
        </p:spPr>
        <p:txBody>
          <a:bodyPr/>
          <a:lstStyle/>
          <a:p>
            <a:r>
              <a:rPr lang="cs-CZ" dirty="0" smtClean="0"/>
              <a:t>Hofman, </a:t>
            </a:r>
            <a:r>
              <a:rPr lang="cs-CZ" dirty="0" err="1" smtClean="0"/>
              <a:t>Hejná</a:t>
            </a:r>
            <a:r>
              <a:rPr lang="cs-CZ" dirty="0" smtClean="0"/>
              <a:t>, Mrázková, Franková, Macourek aj.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cs-CZ" b="1" u="sng" dirty="0" smtClean="0"/>
              <a:t>Ludvík </a:t>
            </a:r>
            <a:r>
              <a:rPr lang="cs-CZ" b="1" u="sng" dirty="0" err="1" smtClean="0"/>
              <a:t>Aškenazy</a:t>
            </a:r>
            <a:r>
              <a:rPr lang="cs-CZ" dirty="0" smtClean="0"/>
              <a:t> (1921 – 1986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131840" y="1556792"/>
            <a:ext cx="4546848" cy="4873752"/>
          </a:xfrm>
        </p:spPr>
        <p:txBody>
          <a:bodyPr/>
          <a:lstStyle/>
          <a:p>
            <a:pPr marL="274320" lvl="1">
              <a:spcBef>
                <a:spcPts val="600"/>
              </a:spcBef>
              <a:buSzPct val="70000"/>
              <a:buFont typeface="Wingdings"/>
              <a:buChar char=""/>
            </a:pPr>
            <a:r>
              <a:rPr lang="cs-CZ" sz="2400" dirty="0" smtClean="0"/>
              <a:t>Dramatik, prozaik, publicista, autor rozhlasových her</a:t>
            </a:r>
            <a:endParaRPr lang="cs-CZ" sz="2000" dirty="0" smtClean="0"/>
          </a:p>
          <a:p>
            <a:r>
              <a:rPr lang="cs-CZ" dirty="0" smtClean="0"/>
              <a:t>Po 1968 emigroval</a:t>
            </a:r>
          </a:p>
          <a:p>
            <a:pPr marL="274320" lvl="1">
              <a:spcBef>
                <a:spcPts val="600"/>
              </a:spcBef>
              <a:buSzPct val="70000"/>
              <a:buFont typeface="Wingdings"/>
              <a:buChar char=""/>
            </a:pPr>
            <a:r>
              <a:rPr lang="cs-CZ" sz="2400" i="1" dirty="0" smtClean="0"/>
              <a:t>Putování za švestkovou vůní</a:t>
            </a:r>
            <a:r>
              <a:rPr lang="cs-CZ" sz="2400" dirty="0" smtClean="0"/>
              <a:t> (</a:t>
            </a:r>
            <a:r>
              <a:rPr lang="cs-CZ" sz="2400" dirty="0" smtClean="0"/>
              <a:t>1959)</a:t>
            </a:r>
          </a:p>
          <a:p>
            <a:pPr marL="548640" lvl="2">
              <a:spcBef>
                <a:spcPts val="600"/>
              </a:spcBef>
              <a:buSzPct val="70000"/>
            </a:pPr>
            <a:r>
              <a:rPr lang="cs-CZ" sz="1700" dirty="0" smtClean="0"/>
              <a:t>Podtitul</a:t>
            </a:r>
            <a:r>
              <a:rPr lang="cs-CZ" sz="1700" dirty="0" smtClean="0"/>
              <a:t>: </a:t>
            </a:r>
            <a:r>
              <a:rPr lang="cs-CZ" sz="1700" dirty="0" err="1" smtClean="0"/>
              <a:t>Pitrýsek</a:t>
            </a:r>
            <a:r>
              <a:rPr lang="cs-CZ" sz="1700" dirty="0" smtClean="0"/>
              <a:t> neboli Strastiplné osudy pravého </a:t>
            </a:r>
            <a:r>
              <a:rPr lang="cs-CZ" sz="1700" dirty="0" smtClean="0"/>
              <a:t>trpaslíka</a:t>
            </a:r>
            <a:endParaRPr lang="cs-CZ" sz="2000" dirty="0" smtClean="0"/>
          </a:p>
          <a:p>
            <a:pPr marL="274320" lvl="1">
              <a:spcBef>
                <a:spcPts val="600"/>
              </a:spcBef>
              <a:buSzPct val="70000"/>
              <a:buFont typeface="Wingdings"/>
              <a:buChar char=""/>
            </a:pPr>
            <a:r>
              <a:rPr lang="cs-CZ" i="1" dirty="0" smtClean="0"/>
              <a:t>Praštěné </a:t>
            </a:r>
            <a:r>
              <a:rPr lang="cs-CZ" i="1" dirty="0" smtClean="0"/>
              <a:t>pohádky</a:t>
            </a:r>
            <a:r>
              <a:rPr lang="cs-CZ" dirty="0" smtClean="0"/>
              <a:t> (</a:t>
            </a:r>
            <a:r>
              <a:rPr lang="cs-CZ" dirty="0" smtClean="0"/>
              <a:t>1966)</a:t>
            </a:r>
          </a:p>
          <a:p>
            <a:pPr marL="274320" lvl="1">
              <a:spcBef>
                <a:spcPts val="600"/>
              </a:spcBef>
              <a:buSzPct val="70000"/>
              <a:buFont typeface="Wingdings"/>
              <a:buChar char=""/>
            </a:pPr>
            <a:r>
              <a:rPr lang="cs-CZ" i="1" dirty="0" smtClean="0"/>
              <a:t>Cestopis </a:t>
            </a:r>
            <a:r>
              <a:rPr lang="cs-CZ" i="1" dirty="0" smtClean="0"/>
              <a:t>s jezevčíkem</a:t>
            </a:r>
            <a:r>
              <a:rPr lang="cs-CZ" dirty="0" smtClean="0"/>
              <a:t> (1970)</a:t>
            </a:r>
            <a:endParaRPr lang="cs-CZ" dirty="0"/>
          </a:p>
        </p:txBody>
      </p:sp>
      <p:pic>
        <p:nvPicPr>
          <p:cNvPr id="4" name="Obrázek 3" descr="Aškenazy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588224" y="260648"/>
            <a:ext cx="1905000" cy="2667000"/>
          </a:xfrm>
          <a:prstGeom prst="rect">
            <a:avLst/>
          </a:prstGeom>
        </p:spPr>
      </p:pic>
      <p:pic>
        <p:nvPicPr>
          <p:cNvPr id="5" name="Obrázek 4" descr="140270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95536" y="1988840"/>
            <a:ext cx="2533650" cy="333375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cs-CZ" b="1" u="sng" dirty="0" smtClean="0"/>
              <a:t>František Nepil</a:t>
            </a:r>
            <a:r>
              <a:rPr lang="cs-CZ" dirty="0" smtClean="0"/>
              <a:t> (1929 – 1995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Viz přednáška o příběhové próze</a:t>
            </a:r>
          </a:p>
          <a:p>
            <a:pPr marL="274320" lvl="1">
              <a:spcBef>
                <a:spcPts val="600"/>
              </a:spcBef>
              <a:buSzPct val="70000"/>
              <a:buFont typeface="Wingdings"/>
              <a:buChar char=""/>
            </a:pPr>
            <a:r>
              <a:rPr lang="cs-CZ" sz="2400" dirty="0" smtClean="0"/>
              <a:t>prolínání reálného a fiktivního</a:t>
            </a:r>
            <a:endParaRPr lang="cs-CZ" sz="2000" dirty="0" smtClean="0"/>
          </a:p>
          <a:p>
            <a:pPr lvl="1"/>
            <a:r>
              <a:rPr lang="cs-CZ" sz="2400" i="1" dirty="0" smtClean="0"/>
              <a:t>Makový mužíček</a:t>
            </a:r>
            <a:r>
              <a:rPr lang="cs-CZ" sz="2400" dirty="0" smtClean="0"/>
              <a:t> (1976)</a:t>
            </a:r>
            <a:endParaRPr lang="cs-CZ" sz="2000" dirty="0" smtClean="0"/>
          </a:p>
          <a:p>
            <a:pPr lvl="1"/>
            <a:r>
              <a:rPr lang="cs-CZ" sz="2400" i="1" dirty="0" smtClean="0"/>
              <a:t>Polní žínka </a:t>
            </a:r>
            <a:r>
              <a:rPr lang="cs-CZ" sz="2400" i="1" dirty="0" err="1" smtClean="0"/>
              <a:t>Evelínka</a:t>
            </a:r>
            <a:r>
              <a:rPr lang="cs-CZ" sz="2400" dirty="0" smtClean="0"/>
              <a:t> (1979)</a:t>
            </a:r>
            <a:endParaRPr lang="cs-CZ" sz="2000" dirty="0" smtClean="0"/>
          </a:p>
          <a:p>
            <a:pPr lvl="1"/>
            <a:r>
              <a:rPr lang="cs-CZ" sz="2400" i="1" dirty="0" err="1" smtClean="0"/>
              <a:t>Naschválníček</a:t>
            </a:r>
            <a:r>
              <a:rPr lang="cs-CZ" sz="2400" dirty="0" smtClean="0"/>
              <a:t> (1981)</a:t>
            </a:r>
            <a:endParaRPr lang="cs-CZ" sz="2000" dirty="0" smtClean="0"/>
          </a:p>
          <a:p>
            <a:pPr lvl="1"/>
            <a:r>
              <a:rPr lang="cs-CZ" sz="2400" i="1" dirty="0" err="1" smtClean="0"/>
              <a:t>Štuclinka</a:t>
            </a:r>
            <a:r>
              <a:rPr lang="cs-CZ" sz="2400" i="1" dirty="0" smtClean="0"/>
              <a:t> a </a:t>
            </a:r>
            <a:r>
              <a:rPr lang="cs-CZ" sz="2400" i="1" dirty="0" err="1" smtClean="0"/>
              <a:t>Zachumlánek</a:t>
            </a:r>
            <a:r>
              <a:rPr lang="cs-CZ" sz="2400" dirty="0" smtClean="0"/>
              <a:t> (1994)</a:t>
            </a:r>
            <a:endParaRPr lang="cs-CZ" sz="2000" dirty="0" smtClean="0"/>
          </a:p>
          <a:p>
            <a:endParaRPr lang="cs-CZ" dirty="0"/>
          </a:p>
        </p:txBody>
      </p:sp>
      <p:pic>
        <p:nvPicPr>
          <p:cNvPr id="4" name="Obrázek 3" descr="nepil_frantise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372200" y="908720"/>
            <a:ext cx="1905000" cy="2238375"/>
          </a:xfrm>
          <a:prstGeom prst="rect">
            <a:avLst/>
          </a:prstGeom>
        </p:spPr>
      </p:pic>
      <p:pic>
        <p:nvPicPr>
          <p:cNvPr id="5" name="Obrázek 4" descr="imag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156176" y="3933056"/>
            <a:ext cx="1905000" cy="2647950"/>
          </a:xfrm>
          <a:prstGeom prst="rect">
            <a:avLst/>
          </a:prstGeom>
        </p:spPr>
      </p:pic>
      <p:pic>
        <p:nvPicPr>
          <p:cNvPr id="6" name="Obrázek 5" descr="polniv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043608" y="4221088"/>
            <a:ext cx="1635735" cy="2420888"/>
          </a:xfrm>
          <a:prstGeom prst="rect">
            <a:avLst/>
          </a:prstGeom>
        </p:spPr>
      </p:pic>
      <p:pic>
        <p:nvPicPr>
          <p:cNvPr id="7" name="Obrázek 6" descr="štuczach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923928" y="4365104"/>
            <a:ext cx="1707343" cy="2214714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cs-CZ" b="1" u="sng" dirty="0" smtClean="0"/>
              <a:t>Eduard </a:t>
            </a:r>
            <a:r>
              <a:rPr lang="cs-CZ" b="1" u="sng" dirty="0" err="1" smtClean="0"/>
              <a:t>Petiška</a:t>
            </a:r>
            <a:r>
              <a:rPr lang="cs-CZ" dirty="0" smtClean="0"/>
              <a:t> (1924 – 1987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1"/>
            <a:r>
              <a:rPr lang="cs-CZ" sz="2400" dirty="0" smtClean="0"/>
              <a:t>Prozaik, básník, překladatel, editor</a:t>
            </a:r>
            <a:endParaRPr lang="cs-CZ" sz="2000" dirty="0" smtClean="0"/>
          </a:p>
          <a:p>
            <a:pPr lvl="1"/>
            <a:r>
              <a:rPr lang="cs-CZ" sz="2400" dirty="0" smtClean="0"/>
              <a:t>Pohádky, leporela:</a:t>
            </a:r>
            <a:endParaRPr lang="cs-CZ" sz="2000" dirty="0" smtClean="0"/>
          </a:p>
          <a:p>
            <a:pPr lvl="2"/>
            <a:r>
              <a:rPr lang="cs-CZ" i="1" dirty="0" smtClean="0"/>
              <a:t>O jabloňce</a:t>
            </a:r>
            <a:r>
              <a:rPr lang="cs-CZ" dirty="0" smtClean="0"/>
              <a:t> (1954) – ilustrace Heleny </a:t>
            </a:r>
            <a:r>
              <a:rPr lang="cs-CZ" dirty="0" err="1" smtClean="0"/>
              <a:t>Zmatlíkové</a:t>
            </a:r>
            <a:endParaRPr lang="cs-CZ" sz="1600" dirty="0" smtClean="0"/>
          </a:p>
          <a:p>
            <a:pPr lvl="2"/>
            <a:r>
              <a:rPr lang="cs-CZ" i="1" dirty="0" smtClean="0"/>
              <a:t>Pohádkový dědeček</a:t>
            </a:r>
            <a:r>
              <a:rPr lang="cs-CZ" dirty="0" smtClean="0"/>
              <a:t> (1958)</a:t>
            </a:r>
            <a:endParaRPr lang="cs-CZ" sz="1600" dirty="0" smtClean="0"/>
          </a:p>
          <a:p>
            <a:pPr lvl="2"/>
            <a:r>
              <a:rPr lang="cs-CZ" i="1" dirty="0" smtClean="0"/>
              <a:t>Jak krtek ke kalhotkám přišel</a:t>
            </a:r>
            <a:r>
              <a:rPr lang="cs-CZ" dirty="0" smtClean="0"/>
              <a:t> (1960)</a:t>
            </a:r>
            <a:endParaRPr lang="cs-CZ" sz="1600" dirty="0" smtClean="0"/>
          </a:p>
          <a:p>
            <a:pPr lvl="1"/>
            <a:r>
              <a:rPr lang="cs-CZ" sz="2400" dirty="0" smtClean="0"/>
              <a:t>Pověsti a báje:</a:t>
            </a:r>
            <a:endParaRPr lang="cs-CZ" sz="2000" dirty="0" smtClean="0"/>
          </a:p>
          <a:p>
            <a:pPr lvl="2"/>
            <a:r>
              <a:rPr lang="cs-CZ" i="1" dirty="0" smtClean="0"/>
              <a:t>Staré řecké báje a pověsti</a:t>
            </a:r>
            <a:r>
              <a:rPr lang="cs-CZ" dirty="0" smtClean="0"/>
              <a:t> (1958, </a:t>
            </a:r>
            <a:r>
              <a:rPr lang="cs-CZ" dirty="0" err="1" smtClean="0"/>
              <a:t>rozš</a:t>
            </a:r>
            <a:r>
              <a:rPr lang="cs-CZ" dirty="0" smtClean="0"/>
              <a:t>. 1964)</a:t>
            </a:r>
            <a:endParaRPr lang="cs-CZ" sz="1600" dirty="0" smtClean="0"/>
          </a:p>
          <a:p>
            <a:pPr lvl="2"/>
            <a:r>
              <a:rPr lang="cs-CZ" i="1" dirty="0" smtClean="0"/>
              <a:t>Příběhy, na které svítilo slunce</a:t>
            </a:r>
            <a:r>
              <a:rPr lang="cs-CZ" dirty="0" smtClean="0"/>
              <a:t> (</a:t>
            </a:r>
            <a:r>
              <a:rPr lang="cs-CZ" dirty="0" smtClean="0"/>
              <a:t>1967)</a:t>
            </a:r>
            <a:endParaRPr lang="cs-CZ" sz="1600" dirty="0" smtClean="0"/>
          </a:p>
          <a:p>
            <a:pPr lvl="2"/>
            <a:r>
              <a:rPr lang="cs-CZ" i="1" dirty="0" smtClean="0"/>
              <a:t>Golem a jiné židovské pověsti a pohádky ze staré Prahy</a:t>
            </a:r>
            <a:r>
              <a:rPr lang="cs-CZ" dirty="0" smtClean="0"/>
              <a:t> (1968)</a:t>
            </a:r>
            <a:endParaRPr lang="cs-CZ" sz="1600" dirty="0" smtClean="0"/>
          </a:p>
          <a:p>
            <a:endParaRPr lang="cs-CZ" dirty="0"/>
          </a:p>
        </p:txBody>
      </p:sp>
      <p:pic>
        <p:nvPicPr>
          <p:cNvPr id="4" name="Obrázek 3" descr="_vyrn_284jak-krtek-ke-kalhotkam-prisel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76256" y="2636912"/>
            <a:ext cx="1309702" cy="1760240"/>
          </a:xfrm>
          <a:prstGeom prst="rect">
            <a:avLst/>
          </a:prstGeom>
        </p:spPr>
      </p:pic>
      <p:pic>
        <p:nvPicPr>
          <p:cNvPr id="5" name="Obrázek 4" descr="Petiška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516216" y="188640"/>
            <a:ext cx="1512168" cy="2117035"/>
          </a:xfrm>
          <a:prstGeom prst="rect">
            <a:avLst/>
          </a:prstGeom>
        </p:spPr>
      </p:pic>
      <p:pic>
        <p:nvPicPr>
          <p:cNvPr id="6" name="Obrázek 5" descr="157476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915816" y="5085184"/>
            <a:ext cx="2249901" cy="1510648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Žánry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Slovník literární teorie (</a:t>
            </a:r>
            <a:r>
              <a:rPr lang="cs-CZ" dirty="0" err="1" smtClean="0"/>
              <a:t>Vlašín</a:t>
            </a:r>
            <a:r>
              <a:rPr lang="cs-CZ" dirty="0" smtClean="0"/>
              <a:t>, 1977):</a:t>
            </a:r>
          </a:p>
          <a:p>
            <a:pPr lvl="1"/>
            <a:r>
              <a:rPr lang="cs-CZ" dirty="0" smtClean="0"/>
              <a:t>„souhrnné označení pro takové skupiny (soubory) literárních děl, které se vyznačují určitými společnými znaky, a to zejména kompozičními, tematickými nebo formovými“</a:t>
            </a:r>
          </a:p>
          <a:p>
            <a:pPr lvl="1"/>
            <a:r>
              <a:rPr lang="cs-CZ" dirty="0" smtClean="0">
                <a:sym typeface="Symbol"/>
              </a:rPr>
              <a:t> dělení na literární žánry je založeno na odlišování typických rysů</a:t>
            </a:r>
          </a:p>
          <a:p>
            <a:pPr lvl="1"/>
            <a:r>
              <a:rPr lang="cs-CZ" dirty="0" smtClean="0">
                <a:sym typeface="Symbol"/>
              </a:rPr>
              <a:t> někdy (i v literatuře pro děti a mládež) se mohou žánry prolínat</a:t>
            </a:r>
          </a:p>
          <a:p>
            <a:pPr lvl="1"/>
            <a:r>
              <a:rPr lang="cs-CZ" dirty="0" smtClean="0">
                <a:sym typeface="Symbol"/>
              </a:rPr>
              <a:t> nové žánry mohou vznikat</a:t>
            </a:r>
          </a:p>
          <a:p>
            <a:pPr lvl="1"/>
            <a:r>
              <a:rPr lang="cs-CZ" dirty="0" smtClean="0">
                <a:sym typeface="Symbol"/>
              </a:rPr>
              <a:t> v čase se mění obliba jednotlivých žánrů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Nonsens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= nesmysl</a:t>
            </a:r>
          </a:p>
          <a:p>
            <a:r>
              <a:rPr lang="cs-CZ" dirty="0" smtClean="0"/>
              <a:t>Estetického účinku je dosaženo spojováním zdánlivě nespojitých slov, které je absurdní, alogické</a:t>
            </a:r>
          </a:p>
          <a:p>
            <a:r>
              <a:rPr lang="cs-CZ" dirty="0" smtClean="0"/>
              <a:t>Nonsensová pohádka 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Prolínání žánrů, nonsens a hra v české próze 2. poloviny 20. století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Ze starších autorů využíval např. Karel Poláček, Vítězslav Nezval</a:t>
            </a:r>
          </a:p>
          <a:p>
            <a:r>
              <a:rPr lang="cs-CZ" dirty="0" smtClean="0"/>
              <a:t>60. léta 20. století: nástup nové generace – spojena s filmovou tvorbou, výrazný nástup nonsensové pohádky (Macourek</a:t>
            </a:r>
            <a:r>
              <a:rPr lang="cs-CZ" dirty="0" smtClean="0"/>
              <a:t>, Mikulka, </a:t>
            </a:r>
            <a:r>
              <a:rPr lang="cs-CZ" dirty="0" err="1" smtClean="0"/>
              <a:t>Hejná</a:t>
            </a:r>
            <a:r>
              <a:rPr lang="cs-CZ" dirty="0" smtClean="0"/>
              <a:t>, Mrázková, </a:t>
            </a:r>
            <a:r>
              <a:rPr lang="cs-CZ" dirty="0" err="1" smtClean="0"/>
              <a:t>Vostrá</a:t>
            </a:r>
            <a:r>
              <a:rPr lang="cs-CZ" dirty="0" smtClean="0"/>
              <a:t>, </a:t>
            </a:r>
            <a:r>
              <a:rPr lang="cs-CZ" dirty="0" err="1" smtClean="0"/>
              <a:t>Aškenazy</a:t>
            </a:r>
            <a:r>
              <a:rPr lang="cs-CZ" dirty="0" smtClean="0"/>
              <a:t>, Franková, </a:t>
            </a:r>
            <a:r>
              <a:rPr lang="cs-CZ" dirty="0" smtClean="0"/>
              <a:t>Hanzlík)</a:t>
            </a:r>
          </a:p>
          <a:p>
            <a:pPr lvl="0"/>
            <a:r>
              <a:rPr lang="cs-CZ" dirty="0" smtClean="0"/>
              <a:t>70. a 80. léta – navazují na 60., výrazná kontaminace realistické příběhové prózy pohádkou </a:t>
            </a:r>
            <a:r>
              <a:rPr lang="cs-CZ" dirty="0" smtClean="0"/>
              <a:t>(Hofman, Nepil, </a:t>
            </a:r>
            <a:r>
              <a:rPr lang="cs-CZ" dirty="0" err="1" smtClean="0"/>
              <a:t>Čvrtek</a:t>
            </a:r>
            <a:r>
              <a:rPr lang="cs-CZ" dirty="0" smtClean="0"/>
              <a:t>, Macourek)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cs-CZ" b="1" u="sng" dirty="0" smtClean="0"/>
              <a:t>Ota Hofman</a:t>
            </a:r>
            <a:r>
              <a:rPr lang="cs-CZ" dirty="0" smtClean="0"/>
              <a:t> (1928 – 1989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Viz přednáška o příběhové próze</a:t>
            </a:r>
          </a:p>
          <a:p>
            <a:r>
              <a:rPr lang="cs-CZ" sz="2400" i="1" dirty="0" smtClean="0"/>
              <a:t>Pohádka </a:t>
            </a:r>
            <a:r>
              <a:rPr lang="cs-CZ" sz="2400" i="1" dirty="0" smtClean="0"/>
              <a:t>o staré tramvaji</a:t>
            </a:r>
            <a:r>
              <a:rPr lang="cs-CZ" sz="2400" dirty="0" smtClean="0"/>
              <a:t> (</a:t>
            </a:r>
            <a:r>
              <a:rPr lang="cs-CZ" sz="2400" dirty="0" smtClean="0"/>
              <a:t>1961)</a:t>
            </a:r>
            <a:endParaRPr lang="cs-CZ" sz="2000" dirty="0" smtClean="0"/>
          </a:p>
          <a:p>
            <a:r>
              <a:rPr lang="cs-CZ" sz="2400" i="1" dirty="0" smtClean="0"/>
              <a:t>Hodina </a:t>
            </a:r>
            <a:r>
              <a:rPr lang="cs-CZ" sz="2400" i="1" dirty="0" smtClean="0"/>
              <a:t>modrých slonů</a:t>
            </a:r>
            <a:r>
              <a:rPr lang="cs-CZ" sz="2400" dirty="0" smtClean="0"/>
              <a:t> (</a:t>
            </a:r>
            <a:r>
              <a:rPr lang="cs-CZ" sz="2400" dirty="0" smtClean="0"/>
              <a:t>1969)</a:t>
            </a:r>
            <a:endParaRPr lang="cs-CZ" sz="2000" dirty="0" smtClean="0"/>
          </a:p>
          <a:p>
            <a:r>
              <a:rPr lang="cs-CZ" sz="2400" i="1" dirty="0" smtClean="0"/>
              <a:t>Pan </a:t>
            </a:r>
            <a:r>
              <a:rPr lang="cs-CZ" sz="2400" i="1" dirty="0" smtClean="0"/>
              <a:t>Tau a tisíc zázraků</a:t>
            </a:r>
            <a:r>
              <a:rPr lang="cs-CZ" sz="2400" dirty="0" smtClean="0"/>
              <a:t> (</a:t>
            </a:r>
            <a:r>
              <a:rPr lang="cs-CZ" sz="2400" dirty="0" smtClean="0"/>
              <a:t>1974)</a:t>
            </a:r>
            <a:endParaRPr lang="cs-CZ" sz="2000" dirty="0" smtClean="0"/>
          </a:p>
          <a:p>
            <a:r>
              <a:rPr lang="cs-CZ" sz="2400" i="1" dirty="0" smtClean="0"/>
              <a:t>Lucie </a:t>
            </a:r>
            <a:r>
              <a:rPr lang="cs-CZ" sz="2400" i="1" dirty="0" smtClean="0"/>
              <a:t>a zázraky </a:t>
            </a:r>
            <a:r>
              <a:rPr lang="cs-CZ" sz="2400" dirty="0" smtClean="0"/>
              <a:t>(1980</a:t>
            </a:r>
            <a:r>
              <a:rPr lang="cs-CZ" sz="2400" dirty="0" smtClean="0"/>
              <a:t>)</a:t>
            </a:r>
          </a:p>
          <a:p>
            <a:endParaRPr lang="cs-CZ" sz="2000" dirty="0" smtClean="0"/>
          </a:p>
          <a:p>
            <a:endParaRPr lang="cs-CZ" dirty="0"/>
          </a:p>
        </p:txBody>
      </p:sp>
      <p:pic>
        <p:nvPicPr>
          <p:cNvPr id="4" name="Obrázek 3" descr="ota-hofman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940152" y="332656"/>
            <a:ext cx="2088232" cy="3132348"/>
          </a:xfrm>
          <a:prstGeom prst="rect">
            <a:avLst/>
          </a:prstGeom>
        </p:spPr>
      </p:pic>
      <p:pic>
        <p:nvPicPr>
          <p:cNvPr id="5" name="Obrázek 4" descr="_copyright_2_209760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23528" y="4148804"/>
            <a:ext cx="2808312" cy="2709195"/>
          </a:xfrm>
          <a:prstGeom prst="rect">
            <a:avLst/>
          </a:prstGeom>
        </p:spPr>
      </p:pic>
      <p:pic>
        <p:nvPicPr>
          <p:cNvPr id="6" name="Obrázek 5" descr="imagesCAOV2DCK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516216" y="3861048"/>
            <a:ext cx="1590675" cy="2695575"/>
          </a:xfrm>
          <a:prstGeom prst="rect">
            <a:avLst/>
          </a:prstGeom>
        </p:spPr>
      </p:pic>
      <p:pic>
        <p:nvPicPr>
          <p:cNvPr id="7" name="Obrázek 6" descr="gen__vyr_12642knihy_3224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419872" y="4005064"/>
            <a:ext cx="2880320" cy="271830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cs-CZ" b="1" u="sng" dirty="0" smtClean="0"/>
              <a:t>Olga </a:t>
            </a:r>
            <a:r>
              <a:rPr lang="cs-CZ" b="1" u="sng" dirty="0" err="1" smtClean="0"/>
              <a:t>Hejná</a:t>
            </a:r>
            <a:r>
              <a:rPr lang="cs-CZ" dirty="0" smtClean="0"/>
              <a:t> (1928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2483768" y="1600200"/>
            <a:ext cx="5441032" cy="4873752"/>
          </a:xfrm>
        </p:spPr>
        <p:txBody>
          <a:bodyPr/>
          <a:lstStyle/>
          <a:p>
            <a:pPr marL="274320" lvl="1">
              <a:spcBef>
                <a:spcPts val="600"/>
              </a:spcBef>
              <a:buSzPct val="70000"/>
              <a:buFont typeface="Wingdings"/>
              <a:buChar char=""/>
            </a:pPr>
            <a:r>
              <a:rPr lang="cs-CZ" sz="2400" dirty="0" smtClean="0"/>
              <a:t>Akademická sochařka a </a:t>
            </a:r>
            <a:r>
              <a:rPr lang="cs-CZ" sz="2400" dirty="0" smtClean="0"/>
              <a:t>prozaička</a:t>
            </a:r>
            <a:endParaRPr lang="cs-CZ" sz="2000" dirty="0" smtClean="0"/>
          </a:p>
          <a:p>
            <a:pPr marL="274320" lvl="1">
              <a:spcBef>
                <a:spcPts val="600"/>
              </a:spcBef>
              <a:buSzPct val="70000"/>
              <a:buFont typeface="Wingdings"/>
              <a:buChar char=""/>
            </a:pPr>
            <a:r>
              <a:rPr lang="cs-CZ" sz="2400" dirty="0" smtClean="0"/>
              <a:t>Především texty </a:t>
            </a:r>
            <a:r>
              <a:rPr lang="cs-CZ" sz="2400" dirty="0" smtClean="0"/>
              <a:t>pro malé </a:t>
            </a:r>
            <a:r>
              <a:rPr lang="cs-CZ" sz="2400" dirty="0" smtClean="0"/>
              <a:t>děti</a:t>
            </a:r>
            <a:endParaRPr lang="cs-CZ" sz="2000" dirty="0" smtClean="0"/>
          </a:p>
          <a:p>
            <a:pPr marL="274320" lvl="1">
              <a:spcBef>
                <a:spcPts val="600"/>
              </a:spcBef>
              <a:buSzPct val="70000"/>
              <a:buFont typeface="Wingdings"/>
              <a:buChar char=""/>
            </a:pPr>
            <a:r>
              <a:rPr lang="cs-CZ" sz="2400" dirty="0" smtClean="0"/>
              <a:t>Zejména </a:t>
            </a:r>
            <a:r>
              <a:rPr lang="cs-CZ" sz="2400" dirty="0" smtClean="0"/>
              <a:t>moderní </a:t>
            </a:r>
            <a:r>
              <a:rPr lang="cs-CZ" sz="2400" dirty="0" smtClean="0"/>
              <a:t>pohádka</a:t>
            </a:r>
          </a:p>
          <a:p>
            <a:pPr lvl="1"/>
            <a:r>
              <a:rPr lang="cs-CZ" sz="2000" i="1" dirty="0" smtClean="0"/>
              <a:t>Kouzelník Mařenka</a:t>
            </a:r>
            <a:r>
              <a:rPr lang="cs-CZ" sz="2000" dirty="0" smtClean="0"/>
              <a:t> (1965)</a:t>
            </a:r>
          </a:p>
          <a:p>
            <a:pPr lvl="1"/>
            <a:r>
              <a:rPr lang="cs-CZ" sz="2000" i="1" dirty="0" smtClean="0"/>
              <a:t>Bubáci z Pampelic</a:t>
            </a:r>
            <a:r>
              <a:rPr lang="cs-CZ" sz="2000" dirty="0" smtClean="0"/>
              <a:t> (1969)</a:t>
            </a:r>
          </a:p>
          <a:p>
            <a:pPr lvl="1"/>
            <a:r>
              <a:rPr lang="cs-CZ" sz="2000" i="1" dirty="0" smtClean="0"/>
              <a:t>Knoflíková pohádka</a:t>
            </a:r>
            <a:r>
              <a:rPr lang="cs-CZ" sz="2000" dirty="0" smtClean="0"/>
              <a:t> (1974)</a:t>
            </a:r>
          </a:p>
          <a:p>
            <a:pPr marL="274320" lvl="1">
              <a:spcBef>
                <a:spcPts val="600"/>
              </a:spcBef>
              <a:buSzPct val="70000"/>
              <a:buFont typeface="Wingdings"/>
              <a:buChar char=""/>
            </a:pPr>
            <a:endParaRPr lang="cs-CZ" sz="2000" dirty="0" smtClean="0"/>
          </a:p>
          <a:p>
            <a:endParaRPr lang="cs-CZ" dirty="0"/>
          </a:p>
        </p:txBody>
      </p:sp>
      <p:pic>
        <p:nvPicPr>
          <p:cNvPr id="4" name="Obrázek 3" descr="getImag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95536" y="1484784"/>
            <a:ext cx="1905000" cy="2667000"/>
          </a:xfrm>
          <a:prstGeom prst="rect">
            <a:avLst/>
          </a:prstGeom>
        </p:spPr>
      </p:pic>
      <p:pic>
        <p:nvPicPr>
          <p:cNvPr id="5" name="Obrázek 4" descr="6a5bbakol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133944" y="4149080"/>
            <a:ext cx="1852901" cy="2708920"/>
          </a:xfrm>
          <a:prstGeom prst="rect">
            <a:avLst/>
          </a:prstGeom>
        </p:spPr>
      </p:pic>
      <p:pic>
        <p:nvPicPr>
          <p:cNvPr id="6" name="Obrázek 5" descr="bubaci-z-pampelic-olga-hejna-default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899592" y="4191000"/>
            <a:ext cx="1819275" cy="2667000"/>
          </a:xfrm>
          <a:prstGeom prst="rect">
            <a:avLst/>
          </a:prstGeom>
        </p:spPr>
      </p:pic>
      <p:pic>
        <p:nvPicPr>
          <p:cNvPr id="7" name="Obrázek 6" descr="obr_117714.jpg"/>
          <p:cNvPicPr>
            <a:picLocks noChangeAspect="1"/>
          </p:cNvPicPr>
          <p:nvPr/>
        </p:nvPicPr>
        <p:blipFill>
          <a:blip r:embed="rId5" cstate="print"/>
          <a:srcRect t="4960" r="2941"/>
          <a:stretch>
            <a:fillRect/>
          </a:stretch>
        </p:blipFill>
        <p:spPr>
          <a:xfrm>
            <a:off x="3347864" y="4077072"/>
            <a:ext cx="2088232" cy="2780928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cs-CZ" b="1" u="sng" dirty="0" smtClean="0"/>
              <a:t>Miloš Macourek</a:t>
            </a:r>
            <a:r>
              <a:rPr lang="cs-CZ" dirty="0" smtClean="0"/>
              <a:t> (1926 – 2002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cs-CZ" sz="1400" dirty="0" smtClean="0"/>
              <a:t>Prozaik, básník, autor filmových a televizních </a:t>
            </a:r>
            <a:r>
              <a:rPr lang="cs-CZ" sz="1400" dirty="0" smtClean="0"/>
              <a:t>scénářů </a:t>
            </a:r>
            <a:r>
              <a:rPr lang="cs-CZ" sz="1400" i="1" dirty="0" smtClean="0"/>
              <a:t>(</a:t>
            </a:r>
            <a:r>
              <a:rPr lang="cs-CZ" sz="1400" i="1" dirty="0" smtClean="0"/>
              <a:t>Čtyři vraždy stačí, drahoušku; Pane, vy jste vdova!; Šest medvědů s Cibulkou; </a:t>
            </a:r>
            <a:r>
              <a:rPr lang="cs-CZ" sz="1400" i="1" dirty="0" err="1" smtClean="0"/>
              <a:t>Arabela</a:t>
            </a:r>
            <a:r>
              <a:rPr lang="cs-CZ" sz="1400" i="1" dirty="0" smtClean="0"/>
              <a:t>; </a:t>
            </a:r>
            <a:r>
              <a:rPr lang="cs-CZ" sz="1400" i="1" dirty="0" err="1" smtClean="0"/>
              <a:t>Arabela</a:t>
            </a:r>
            <a:r>
              <a:rPr lang="cs-CZ" sz="1400" i="1" dirty="0" smtClean="0"/>
              <a:t> se vrací; Létající Čestmír; Křeček v noční košili; Mach, Šebestová a kouzelné sluchátko, Konec vodníků v Čechách aneb Jak utopit doktora </a:t>
            </a:r>
            <a:r>
              <a:rPr lang="cs-CZ" sz="1400" i="1" dirty="0" smtClean="0"/>
              <a:t>Mráčka)</a:t>
            </a:r>
          </a:p>
          <a:p>
            <a:r>
              <a:rPr lang="cs-CZ" sz="1400" dirty="0" smtClean="0"/>
              <a:t>komiksové </a:t>
            </a:r>
            <a:r>
              <a:rPr lang="cs-CZ" sz="1400" dirty="0" smtClean="0"/>
              <a:t>scénáře</a:t>
            </a:r>
          </a:p>
          <a:p>
            <a:r>
              <a:rPr lang="cs-CZ" sz="1400" dirty="0" smtClean="0"/>
              <a:t>Nonsensový postup</a:t>
            </a:r>
          </a:p>
          <a:p>
            <a:r>
              <a:rPr lang="cs-CZ" sz="1400" dirty="0" smtClean="0"/>
              <a:t>Časté paradoxy vyplývající z doslovného chápání ustáleného spojení slov (fráze)</a:t>
            </a:r>
          </a:p>
          <a:p>
            <a:r>
              <a:rPr lang="cs-CZ" sz="1400" dirty="0" smtClean="0"/>
              <a:t>Pohádkové </a:t>
            </a:r>
            <a:r>
              <a:rPr lang="cs-CZ" sz="1400" dirty="0" smtClean="0"/>
              <a:t>soubory:</a:t>
            </a:r>
          </a:p>
          <a:p>
            <a:pPr lvl="2"/>
            <a:r>
              <a:rPr lang="cs-CZ" sz="1400" i="1" dirty="0" smtClean="0"/>
              <a:t>Jakub a dvě stě dědečků</a:t>
            </a:r>
            <a:r>
              <a:rPr lang="cs-CZ" sz="1400" dirty="0" smtClean="0"/>
              <a:t> (1963)</a:t>
            </a:r>
          </a:p>
          <a:p>
            <a:pPr lvl="2"/>
            <a:r>
              <a:rPr lang="cs-CZ" sz="1400" i="1" dirty="0" smtClean="0"/>
              <a:t>Mravenečník v početnici</a:t>
            </a:r>
            <a:r>
              <a:rPr lang="cs-CZ" sz="1400" dirty="0" smtClean="0"/>
              <a:t> (1966)</a:t>
            </a:r>
          </a:p>
          <a:p>
            <a:pPr lvl="2"/>
            <a:r>
              <a:rPr lang="cs-CZ" sz="1400" i="1" dirty="0" smtClean="0"/>
              <a:t>O hodném chlapečkovi, který se stal kredencí</a:t>
            </a:r>
            <a:r>
              <a:rPr lang="cs-CZ" sz="1400" dirty="0" smtClean="0"/>
              <a:t> (1965)</a:t>
            </a:r>
          </a:p>
          <a:p>
            <a:pPr lvl="2"/>
            <a:r>
              <a:rPr lang="cs-CZ" sz="1400" i="1" dirty="0" smtClean="0"/>
              <a:t>Světe, div se!</a:t>
            </a:r>
            <a:r>
              <a:rPr lang="cs-CZ" sz="1400" dirty="0" smtClean="0"/>
              <a:t> (1974)</a:t>
            </a:r>
          </a:p>
          <a:p>
            <a:pPr marL="274320" lvl="1">
              <a:spcBef>
                <a:spcPts val="600"/>
              </a:spcBef>
              <a:buSzPct val="70000"/>
              <a:buFont typeface="Wingdings"/>
              <a:buChar char=""/>
            </a:pPr>
            <a:r>
              <a:rPr lang="cs-CZ" sz="1400" i="1" dirty="0" smtClean="0"/>
              <a:t>Mach a Šebestová</a:t>
            </a:r>
            <a:r>
              <a:rPr lang="cs-CZ" sz="1400" dirty="0" smtClean="0"/>
              <a:t> (1982), </a:t>
            </a:r>
            <a:r>
              <a:rPr lang="cs-CZ" sz="1400" i="1" dirty="0" smtClean="0"/>
              <a:t>Mach a Šebestová o prázdninách</a:t>
            </a:r>
            <a:r>
              <a:rPr lang="cs-CZ" sz="1400" dirty="0" smtClean="0"/>
              <a:t> (1993), </a:t>
            </a:r>
            <a:r>
              <a:rPr lang="cs-CZ" sz="1400" i="1" dirty="0" smtClean="0"/>
              <a:t>Mach a Šebestová za školou</a:t>
            </a:r>
            <a:r>
              <a:rPr lang="cs-CZ" sz="1400" dirty="0" smtClean="0"/>
              <a:t> (1998)</a:t>
            </a:r>
          </a:p>
          <a:p>
            <a:r>
              <a:rPr lang="cs-CZ" sz="1400" i="1" dirty="0" smtClean="0"/>
              <a:t>Žofka</a:t>
            </a:r>
            <a:r>
              <a:rPr lang="cs-CZ" sz="1400" dirty="0" smtClean="0"/>
              <a:t> (1992</a:t>
            </a:r>
            <a:r>
              <a:rPr lang="cs-CZ" sz="1400" dirty="0" smtClean="0"/>
              <a:t>)</a:t>
            </a:r>
          </a:p>
          <a:p>
            <a:r>
              <a:rPr lang="cs-CZ" sz="1400" dirty="0" smtClean="0"/>
              <a:t>Ilustrace Adolfa </a:t>
            </a:r>
            <a:r>
              <a:rPr lang="cs-CZ" sz="1400" dirty="0" err="1" smtClean="0"/>
              <a:t>Borna</a:t>
            </a:r>
            <a:endParaRPr lang="cs-CZ" sz="1400" dirty="0" smtClean="0"/>
          </a:p>
        </p:txBody>
      </p:sp>
      <p:pic>
        <p:nvPicPr>
          <p:cNvPr id="4" name="Obrázek 3" descr="Macoure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020272" y="188640"/>
            <a:ext cx="1137663" cy="1592729"/>
          </a:xfrm>
          <a:prstGeom prst="rect">
            <a:avLst/>
          </a:prstGeom>
        </p:spPr>
      </p:pic>
      <p:pic>
        <p:nvPicPr>
          <p:cNvPr id="5" name="Obrázek 4" descr="419eb71d9a_53661935_o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059832" y="5147390"/>
            <a:ext cx="1906910" cy="1710610"/>
          </a:xfrm>
          <a:prstGeom prst="rect">
            <a:avLst/>
          </a:prstGeom>
        </p:spPr>
      </p:pic>
      <p:pic>
        <p:nvPicPr>
          <p:cNvPr id="6" name="Obrázek 5" descr="maše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580112" y="5013176"/>
            <a:ext cx="1535903" cy="1649896"/>
          </a:xfrm>
          <a:prstGeom prst="rect">
            <a:avLst/>
          </a:prstGeom>
        </p:spPr>
      </p:pic>
      <p:pic>
        <p:nvPicPr>
          <p:cNvPr id="8" name="Obrázek 7" descr="imagesCA53OLIF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7452320" y="3140968"/>
            <a:ext cx="1015553" cy="1526104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u="sng" dirty="0" err="1" smtClean="0"/>
              <a:t>Daisy</a:t>
            </a:r>
            <a:r>
              <a:rPr lang="cs-CZ" b="1" u="sng" dirty="0" smtClean="0"/>
              <a:t> Mrázková</a:t>
            </a:r>
            <a:r>
              <a:rPr lang="cs-CZ" dirty="0" smtClean="0"/>
              <a:t> (</a:t>
            </a:r>
            <a:r>
              <a:rPr lang="cs-CZ" dirty="0" smtClean="0"/>
              <a:t>1923)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1835696" y="1600200"/>
            <a:ext cx="6089104" cy="4873752"/>
          </a:xfrm>
        </p:spPr>
        <p:txBody>
          <a:bodyPr/>
          <a:lstStyle/>
          <a:p>
            <a:pPr marL="274320" lvl="1">
              <a:spcBef>
                <a:spcPts val="600"/>
              </a:spcBef>
              <a:buSzPct val="70000"/>
              <a:buFont typeface="Wingdings"/>
              <a:buChar char=""/>
            </a:pPr>
            <a:r>
              <a:rPr lang="cs-CZ" sz="2400" dirty="0" smtClean="0"/>
              <a:t>Malířka, ilustrátorka a spisovatelka</a:t>
            </a:r>
            <a:endParaRPr lang="cs-CZ" sz="2000" dirty="0" smtClean="0"/>
          </a:p>
          <a:p>
            <a:pPr marL="274320" lvl="1">
              <a:spcBef>
                <a:spcPts val="600"/>
              </a:spcBef>
              <a:buSzPct val="70000"/>
              <a:buFont typeface="Wingdings"/>
              <a:buChar char=""/>
            </a:pPr>
            <a:r>
              <a:rPr lang="cs-CZ" sz="2400" i="1" dirty="0" smtClean="0"/>
              <a:t>Neplač, muchomůrko</a:t>
            </a:r>
            <a:r>
              <a:rPr lang="cs-CZ" sz="2400" dirty="0" smtClean="0"/>
              <a:t> (1965)</a:t>
            </a:r>
            <a:endParaRPr lang="cs-CZ" sz="2000" dirty="0" smtClean="0"/>
          </a:p>
          <a:p>
            <a:r>
              <a:rPr lang="cs-CZ" dirty="0" smtClean="0"/>
              <a:t>Nonsens, fantazie</a:t>
            </a:r>
          </a:p>
          <a:p>
            <a:pPr marL="274320" lvl="1">
              <a:spcBef>
                <a:spcPts val="600"/>
              </a:spcBef>
              <a:buSzPct val="70000"/>
              <a:buFont typeface="Wingdings"/>
              <a:buChar char=""/>
            </a:pPr>
            <a:r>
              <a:rPr lang="cs-CZ" sz="2400" dirty="0" smtClean="0"/>
              <a:t>na pomezí mezi příběhovou prózou a moderní pohádkou</a:t>
            </a:r>
            <a:endParaRPr lang="cs-CZ" sz="2000" dirty="0" smtClean="0"/>
          </a:p>
          <a:p>
            <a:r>
              <a:rPr lang="cs-CZ" dirty="0" smtClean="0"/>
              <a:t>Hra s jazykem</a:t>
            </a:r>
          </a:p>
          <a:p>
            <a:pPr marL="274320" lvl="1">
              <a:spcBef>
                <a:spcPts val="600"/>
              </a:spcBef>
              <a:buSzPct val="70000"/>
              <a:buFont typeface="Wingdings"/>
              <a:buChar char=""/>
            </a:pPr>
            <a:r>
              <a:rPr lang="cs-CZ" sz="2400" i="1" dirty="0" smtClean="0"/>
              <a:t>Chlapeček a dálka</a:t>
            </a:r>
            <a:r>
              <a:rPr lang="cs-CZ" sz="2400" dirty="0" smtClean="0"/>
              <a:t> (1969)</a:t>
            </a:r>
            <a:endParaRPr lang="cs-CZ" sz="2000" dirty="0" smtClean="0"/>
          </a:p>
          <a:p>
            <a:pPr marL="274320" lvl="1">
              <a:spcBef>
                <a:spcPts val="600"/>
              </a:spcBef>
              <a:buSzPct val="70000"/>
              <a:buFont typeface="Wingdings"/>
              <a:buChar char=""/>
            </a:pPr>
            <a:r>
              <a:rPr lang="cs-CZ" sz="2400" i="1" dirty="0" smtClean="0"/>
              <a:t>Můj medvěd Flóra</a:t>
            </a:r>
            <a:r>
              <a:rPr lang="cs-CZ" sz="2400" dirty="0" smtClean="0"/>
              <a:t> (1973)</a:t>
            </a:r>
            <a:endParaRPr lang="cs-CZ" sz="2000" dirty="0" smtClean="0"/>
          </a:p>
          <a:p>
            <a:r>
              <a:rPr lang="cs-CZ" i="1" dirty="0" smtClean="0"/>
              <a:t>Haló, </a:t>
            </a:r>
            <a:r>
              <a:rPr lang="cs-CZ" i="1" dirty="0" err="1" smtClean="0"/>
              <a:t>Jacíčku</a:t>
            </a:r>
            <a:r>
              <a:rPr lang="cs-CZ" dirty="0" smtClean="0"/>
              <a:t> (1972</a:t>
            </a:r>
            <a:r>
              <a:rPr lang="cs-CZ" dirty="0" smtClean="0"/>
              <a:t>)</a:t>
            </a:r>
          </a:p>
          <a:p>
            <a:r>
              <a:rPr lang="cs-CZ" i="1" dirty="0" smtClean="0"/>
              <a:t>Písně mravenčí chůvy</a:t>
            </a:r>
            <a:r>
              <a:rPr lang="cs-CZ" dirty="0" smtClean="0"/>
              <a:t> (2009</a:t>
            </a:r>
            <a:r>
              <a:rPr lang="cs-CZ" dirty="0" smtClean="0"/>
              <a:t>) - poezie</a:t>
            </a:r>
            <a:endParaRPr lang="cs-CZ" dirty="0"/>
          </a:p>
        </p:txBody>
      </p:sp>
      <p:pic>
        <p:nvPicPr>
          <p:cNvPr id="4" name="Obrázek 3" descr="daisy-mrazkov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940152" y="0"/>
            <a:ext cx="1152128" cy="1728192"/>
          </a:xfrm>
          <a:prstGeom prst="rect">
            <a:avLst/>
          </a:prstGeom>
        </p:spPr>
      </p:pic>
      <p:pic>
        <p:nvPicPr>
          <p:cNvPr id="5" name="Obrázek 4" descr="_copyright_2_211053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79512" y="1484784"/>
            <a:ext cx="1706856" cy="2304256"/>
          </a:xfrm>
          <a:prstGeom prst="rect">
            <a:avLst/>
          </a:prstGeom>
        </p:spPr>
      </p:pic>
      <p:pic>
        <p:nvPicPr>
          <p:cNvPr id="6" name="Obrázek 5" descr="a7ad67b4b6_36799251_o2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012160" y="3501007"/>
            <a:ext cx="2016224" cy="1884321"/>
          </a:xfrm>
          <a:prstGeom prst="rect">
            <a:avLst/>
          </a:prstGeom>
        </p:spPr>
      </p:pic>
      <p:pic>
        <p:nvPicPr>
          <p:cNvPr id="7" name="Obrázek 6" descr="icon_Pisne_mravenci_chuvy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120383" y="4437112"/>
            <a:ext cx="1752600" cy="17526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cs-CZ" b="1" u="sng" dirty="0" smtClean="0"/>
              <a:t>Hermína Franková</a:t>
            </a:r>
            <a:r>
              <a:rPr lang="cs-CZ" dirty="0" smtClean="0"/>
              <a:t> (1928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pPr marL="274320" lvl="1">
              <a:spcBef>
                <a:spcPts val="600"/>
              </a:spcBef>
              <a:buSzPct val="70000"/>
              <a:buFont typeface="Wingdings"/>
              <a:buChar char=""/>
            </a:pPr>
            <a:r>
              <a:rPr lang="cs-CZ" sz="2400" dirty="0" smtClean="0"/>
              <a:t>Prozaička, dramatička, scénáristka</a:t>
            </a:r>
            <a:endParaRPr lang="cs-CZ" sz="2000" dirty="0" smtClean="0"/>
          </a:p>
          <a:p>
            <a:r>
              <a:rPr lang="cs-CZ" dirty="0" smtClean="0"/>
              <a:t>Magistra farmacie</a:t>
            </a:r>
          </a:p>
          <a:p>
            <a:r>
              <a:rPr lang="cs-CZ" dirty="0" smtClean="0"/>
              <a:t>K</a:t>
            </a:r>
            <a:r>
              <a:rPr lang="cs-CZ" sz="2400" dirty="0" smtClean="0"/>
              <a:t>nihy </a:t>
            </a:r>
            <a:r>
              <a:rPr lang="cs-CZ" sz="2400" dirty="0" smtClean="0"/>
              <a:t>pro dospívající </a:t>
            </a:r>
            <a:r>
              <a:rPr lang="cs-CZ" sz="2400" dirty="0" smtClean="0"/>
              <a:t>dívky:</a:t>
            </a:r>
          </a:p>
          <a:p>
            <a:pPr lvl="2"/>
            <a:r>
              <a:rPr lang="cs-CZ" i="1" dirty="0" smtClean="0"/>
              <a:t>Blázni a Pythagoras</a:t>
            </a:r>
            <a:r>
              <a:rPr lang="cs-CZ" dirty="0" smtClean="0"/>
              <a:t> (1966)</a:t>
            </a:r>
            <a:endParaRPr lang="cs-CZ" sz="1600" dirty="0" smtClean="0"/>
          </a:p>
          <a:p>
            <a:pPr lvl="2"/>
            <a:r>
              <a:rPr lang="cs-CZ" i="1" dirty="0" smtClean="0"/>
              <a:t>Vendula aneb Francouzština pro pokročilé </a:t>
            </a:r>
            <a:r>
              <a:rPr lang="cs-CZ" dirty="0" smtClean="0"/>
              <a:t>(1981)</a:t>
            </a:r>
            <a:endParaRPr lang="cs-CZ" sz="1600" dirty="0" smtClean="0"/>
          </a:p>
          <a:p>
            <a:pPr lvl="2"/>
            <a:r>
              <a:rPr lang="cs-CZ" i="1" dirty="0" smtClean="0"/>
              <a:t>Minervistka</a:t>
            </a:r>
            <a:r>
              <a:rPr lang="cs-CZ" dirty="0" smtClean="0"/>
              <a:t> (1984) – </a:t>
            </a:r>
            <a:r>
              <a:rPr lang="cs-CZ" i="1" dirty="0" smtClean="0"/>
              <a:t>Lékárníkových holka</a:t>
            </a:r>
            <a:r>
              <a:rPr lang="cs-CZ" dirty="0" smtClean="0"/>
              <a:t> (1996</a:t>
            </a:r>
            <a:r>
              <a:rPr lang="cs-CZ" dirty="0" smtClean="0"/>
              <a:t>)</a:t>
            </a:r>
            <a:endParaRPr lang="cs-CZ" sz="2000" dirty="0" smtClean="0"/>
          </a:p>
          <a:p>
            <a:r>
              <a:rPr lang="cs-CZ" dirty="0" smtClean="0"/>
              <a:t>Pohádky inspirované dětskou hrou: </a:t>
            </a:r>
            <a:r>
              <a:rPr lang="cs-CZ" i="1" dirty="0" smtClean="0"/>
              <a:t>Plavčík </a:t>
            </a:r>
            <a:r>
              <a:rPr lang="cs-CZ" i="1" dirty="0" smtClean="0"/>
              <a:t>a sardinky</a:t>
            </a:r>
            <a:r>
              <a:rPr lang="cs-CZ" dirty="0" smtClean="0"/>
              <a:t> (1965</a:t>
            </a:r>
            <a:r>
              <a:rPr lang="cs-CZ" dirty="0" smtClean="0"/>
              <a:t>)</a:t>
            </a:r>
          </a:p>
          <a:p>
            <a:pPr marL="274320" lvl="1">
              <a:spcBef>
                <a:spcPts val="600"/>
              </a:spcBef>
              <a:buSzPct val="70000"/>
              <a:buFont typeface="Wingdings"/>
              <a:buChar char=""/>
            </a:pPr>
            <a:r>
              <a:rPr lang="cs-CZ" dirty="0" smtClean="0"/>
              <a:t>prózy založené na mísení realistických a fantastických </a:t>
            </a:r>
            <a:r>
              <a:rPr lang="cs-CZ" dirty="0" smtClean="0"/>
              <a:t>prvků: </a:t>
            </a:r>
            <a:r>
              <a:rPr lang="cs-CZ" i="1" dirty="0" smtClean="0"/>
              <a:t>Dívka na koštěti</a:t>
            </a:r>
            <a:r>
              <a:rPr lang="cs-CZ" dirty="0" smtClean="0"/>
              <a:t> (</a:t>
            </a:r>
            <a:r>
              <a:rPr lang="cs-CZ" dirty="0" smtClean="0"/>
              <a:t>1987), </a:t>
            </a:r>
            <a:r>
              <a:rPr lang="cs-CZ" sz="2400" i="1" dirty="0" smtClean="0"/>
              <a:t>Čarodějnice bez koštěte</a:t>
            </a:r>
            <a:r>
              <a:rPr lang="cs-CZ" sz="2400" dirty="0" smtClean="0"/>
              <a:t> (2006)</a:t>
            </a:r>
            <a:endParaRPr lang="cs-CZ" sz="2000" dirty="0" smtClean="0"/>
          </a:p>
          <a:p>
            <a:pPr marL="274320" lvl="1">
              <a:spcBef>
                <a:spcPts val="600"/>
              </a:spcBef>
              <a:buSzPct val="70000"/>
              <a:buFont typeface="Wingdings"/>
              <a:buChar char=""/>
            </a:pPr>
            <a:r>
              <a:rPr lang="cs-CZ" dirty="0" smtClean="0"/>
              <a:t>Literární podoba seriálů M. Macourka: </a:t>
            </a:r>
            <a:r>
              <a:rPr lang="cs-CZ" sz="2400" i="1" dirty="0" smtClean="0"/>
              <a:t>Jak řídit inženýra Křečka</a:t>
            </a:r>
            <a:r>
              <a:rPr lang="cs-CZ" sz="2400" dirty="0" smtClean="0"/>
              <a:t> (1989), </a:t>
            </a:r>
            <a:r>
              <a:rPr lang="cs-CZ" sz="2400" i="1" dirty="0" err="1" smtClean="0"/>
              <a:t>Arabela</a:t>
            </a:r>
            <a:r>
              <a:rPr lang="cs-CZ" sz="2400" i="1" dirty="0" smtClean="0"/>
              <a:t> 1 - 3</a:t>
            </a:r>
            <a:r>
              <a:rPr lang="cs-CZ" sz="2400" dirty="0" smtClean="0"/>
              <a:t> (1991, 1993, 1994)</a:t>
            </a:r>
            <a:endParaRPr lang="cs-CZ" sz="2000" dirty="0" smtClean="0"/>
          </a:p>
          <a:p>
            <a:pPr>
              <a:buNone/>
            </a:pPr>
            <a:endParaRPr lang="cs-CZ" dirty="0" smtClean="0"/>
          </a:p>
          <a:p>
            <a:pPr lvl="2"/>
            <a:endParaRPr lang="cs-CZ" dirty="0"/>
          </a:p>
        </p:txBody>
      </p:sp>
      <p:pic>
        <p:nvPicPr>
          <p:cNvPr id="4" name="Obrázek 3" descr="004618_04_03921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271792" y="0"/>
            <a:ext cx="1872208" cy="2530011"/>
          </a:xfrm>
          <a:prstGeom prst="rect">
            <a:avLst/>
          </a:prstGeom>
        </p:spPr>
      </p:pic>
      <p:pic>
        <p:nvPicPr>
          <p:cNvPr id="5" name="Obrázek 4" descr="lekarnikovych-holka-25539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652120" y="1412776"/>
            <a:ext cx="952500" cy="1428750"/>
          </a:xfrm>
          <a:prstGeom prst="rect">
            <a:avLst/>
          </a:prstGeom>
        </p:spPr>
      </p:pic>
      <p:pic>
        <p:nvPicPr>
          <p:cNvPr id="6" name="Obrázek 5" descr="_vyr_12605knihy_3262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948264" y="2636912"/>
            <a:ext cx="1990725" cy="1905000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Shluk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148</TotalTime>
  <Words>608</Words>
  <Application>Microsoft Office PowerPoint</Application>
  <PresentationFormat>Předvádění na obrazovce (4:3)</PresentationFormat>
  <Paragraphs>87</Paragraphs>
  <Slides>12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3" baseType="lpstr">
      <vt:lpstr>Arkýř</vt:lpstr>
      <vt:lpstr>Prvek hry, žánrová kontaminace, nonsens v literatuře pro děti druhé poloviny 20. století </vt:lpstr>
      <vt:lpstr>Žánry</vt:lpstr>
      <vt:lpstr>Nonsens</vt:lpstr>
      <vt:lpstr>Prolínání žánrů, nonsens a hra v české próze 2. poloviny 20. století</vt:lpstr>
      <vt:lpstr>Ota Hofman (1928 – 1989)</vt:lpstr>
      <vt:lpstr>Olga Hejná (1928)</vt:lpstr>
      <vt:lpstr>Miloš Macourek (1926 – 2002)</vt:lpstr>
      <vt:lpstr>Daisy Mrázková (1923)</vt:lpstr>
      <vt:lpstr>Hermína Franková (1928)</vt:lpstr>
      <vt:lpstr>Ludvík Aškenazy (1921 – 1986)</vt:lpstr>
      <vt:lpstr>František Nepil (1929 – 1995)</vt:lpstr>
      <vt:lpstr>Eduard Petiška (1924 – 1987)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Windows User</dc:creator>
  <cp:lastModifiedBy>Windows User</cp:lastModifiedBy>
  <cp:revision>27</cp:revision>
  <dcterms:created xsi:type="dcterms:W3CDTF">2011-11-13T15:28:51Z</dcterms:created>
  <dcterms:modified xsi:type="dcterms:W3CDTF">2011-11-13T17:56:51Z</dcterms:modified>
</cp:coreProperties>
</file>