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62" r:id="rId6"/>
    <p:sldId id="260" r:id="rId7"/>
    <p:sldId id="271" r:id="rId8"/>
    <p:sldId id="267" r:id="rId9"/>
    <p:sldId id="272" r:id="rId10"/>
    <p:sldId id="274" r:id="rId11"/>
    <p:sldId id="263" r:id="rId12"/>
    <p:sldId id="275" r:id="rId13"/>
    <p:sldId id="273" r:id="rId14"/>
    <p:sldId id="266" r:id="rId15"/>
    <p:sldId id="27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BD14F-825F-4FCB-81D9-5A24583DE503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1090-B35B-4162-9889-33D7169B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0567-165A-478A-A23A-4932BA11EB00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74857-7903-4308-8E76-284C99921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E394-78C7-4605-9914-181476B9C4B2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C13B-51DA-4F4E-89D3-DB79C017D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DBD9-E803-4D95-8069-436D8A923A52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5D1F-A622-4CCE-91DD-B3EFF3121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526F-28B1-46C0-9F29-5F6A2EC6A5AC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5A3A-E39E-4700-8612-9C29128F8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1AF17-667A-4B5C-A212-1BB1EA408A8C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37A1-0E9D-46CB-8A1A-50440E709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D8C8-2C02-443D-AA76-CA3C7B41A64F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ADA78-AA18-4EDE-96FD-A47BEA6C8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3C94C-A2E3-47B9-A0BB-7C7A3BFF9CEB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C7F44-A3E8-4132-AC1B-1F333CD0D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4905-07F0-4D0E-A963-7A9124A94117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68028-94B8-425D-AEBA-FDEDC46275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1A25B-A498-4D06-8D00-D950D5877447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07AC-E08D-49F7-8211-EE0801731D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A27E-0C1F-44D5-8D0F-B3C8837BCE21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978CE-4BAF-4A57-80E8-CCB8042BD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3F419F-E437-4907-B019-2EC33D03C752}" type="datetimeFigureOut">
              <a:rPr lang="cs-CZ"/>
              <a:pPr>
                <a:defRPr/>
              </a:pPr>
              <a:t>9.10.2011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68F853-5C20-4938-A0D8-422DF163D5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edeti.cz/zdravi/zivotni-styl/hrave-zij-zdrave-2010/" TargetMode="External"/><Relationship Id="rId2" Type="http://schemas.openxmlformats.org/officeDocument/2006/relationships/hyperlink" Target="http://www.hravezijzdrav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yzivavnemoci.cz/?module=vyziva-pri-nadorovem-onemocneni&amp;submodule=potravinova-pyramida" TargetMode="External"/><Relationship Id="rId5" Type="http://schemas.openxmlformats.org/officeDocument/2006/relationships/hyperlink" Target="http://www.abecedazdravi.cz/bmi" TargetMode="External"/><Relationship Id="rId4" Type="http://schemas.openxmlformats.org/officeDocument/2006/relationships/hyperlink" Target="http://rodina-deti.doktorka.cz/internetovy-kurz-hrave-zij-zdrav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500306"/>
            <a:ext cx="7851648" cy="192882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Preventivní program podpory zdraví </a:t>
            </a:r>
            <a:b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„</a:t>
            </a:r>
            <a:r>
              <a:rPr lang="cs-CZ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HRAVĚ ŽIJ ZDRAVĚ“</a:t>
            </a:r>
            <a:endParaRPr lang="cs-CZ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371600" y="5072063"/>
            <a:ext cx="6400800" cy="1000125"/>
          </a:xfrm>
        </p:spPr>
        <p:txBody>
          <a:bodyPr/>
          <a:lstStyle/>
          <a:p>
            <a:pPr marR="0" algn="ctr"/>
            <a:r>
              <a:rPr lang="cs-CZ" smtClean="0"/>
              <a:t>Flajšmanová Dana, 329232</a:t>
            </a:r>
          </a:p>
          <a:p>
            <a:pPr marR="0" algn="ctr"/>
            <a:r>
              <a:rPr lang="cs-CZ" smtClean="0"/>
              <a:t>Fidriková Klára, 327482</a:t>
            </a:r>
          </a:p>
        </p:txBody>
      </p:sp>
      <p:pic>
        <p:nvPicPr>
          <p:cNvPr id="13315" name="Picture 3" descr="C:\Documents and Settings\IBM\Plocha\stop obezitě pro děti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928688"/>
            <a:ext cx="8001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algn="ctr"/>
            <a:r>
              <a:rPr lang="cs-CZ" b="1" smtClean="0"/>
              <a:t>Obezita a výpočet BMI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Obezita = nadměrné zmnožení tuku v organismu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Stupeň obezity určován dle </a:t>
            </a:r>
            <a:r>
              <a:rPr lang="cs-CZ" b="1" dirty="0" smtClean="0"/>
              <a:t>BMI </a:t>
            </a:r>
            <a:r>
              <a:rPr lang="cs-CZ" dirty="0" smtClean="0"/>
              <a:t>(Body </a:t>
            </a:r>
            <a:r>
              <a:rPr lang="cs-CZ" dirty="0" err="1" smtClean="0"/>
              <a:t>mass</a:t>
            </a:r>
            <a:r>
              <a:rPr lang="cs-CZ" dirty="0" smtClean="0"/>
              <a:t> index)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BMI = index tělesné hmotnosti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Vzorec BMI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r>
              <a:rPr lang="cs-CZ" b="1" dirty="0" smtClean="0"/>
              <a:t>váha v kg : výška v metrech na druhou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Normální váha = BMI mezi </a:t>
            </a:r>
            <a:r>
              <a:rPr lang="cs-CZ" b="1" dirty="0" smtClean="0"/>
              <a:t>18,5 a 25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Podvýživa = BMI </a:t>
            </a:r>
            <a:r>
              <a:rPr lang="cs-CZ" b="1" dirty="0" smtClean="0"/>
              <a:t>pod 18, 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Nadváha = BMI </a:t>
            </a:r>
            <a:r>
              <a:rPr lang="cs-CZ" b="1" dirty="0" smtClean="0"/>
              <a:t>nad 25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Obezita = BMI </a:t>
            </a:r>
            <a:r>
              <a:rPr lang="cs-CZ" b="1" dirty="0" smtClean="0"/>
              <a:t>nad 30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2531" name="Picture 4" descr="C:\Documents and Settings\IBM\Plocha\Preventivní program Žij zdravě\vaha_metr-f526_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4143375"/>
            <a:ext cx="32146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Documents and Settings\IBM\Plocha\Preventivní program Žij zdravě\untitled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4929188"/>
            <a:ext cx="1955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b="1" smtClean="0"/>
              <a:t>Databáze potravin pro děti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  </a:t>
            </a:r>
            <a:r>
              <a:rPr lang="cs-CZ" b="1" smtClean="0"/>
              <a:t>Vhodné potraviny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Zelenina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Ovoce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Mléčné výrobky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Maso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Pečivo, cereálie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Přílohy (brambory, bramborová kaše, rýže, těstoviny)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Nevhodné potraviny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Sladkosti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Majonézy, kečupy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Smažená jídla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Hotová jídla – fastfood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hamburger, pizza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párek v rohlíku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hranolky</a:t>
            </a:r>
          </a:p>
          <a:p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7" descr="C:\Documents and Settings\IBM\Plocha\vyzivova_pyram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2000250"/>
            <a:ext cx="47180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 </a:t>
            </a:r>
            <a:r>
              <a:rPr lang="cs-CZ" b="1" smtClean="0"/>
              <a:t>Potravinová pyramida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428750"/>
            <a:ext cx="8229600" cy="5000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4400" b="1" dirty="0" smtClean="0"/>
              <a:t>Desatero programu </a:t>
            </a:r>
            <a:r>
              <a:rPr lang="cs-CZ" sz="4400" dirty="0" smtClean="0"/>
              <a:t>„Hravě žij zdravě“ </a:t>
            </a:r>
            <a:r>
              <a:rPr lang="cs-CZ" sz="4400" b="1" dirty="0" smtClean="0"/>
              <a:t>pro zdravé hubnutí 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8147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1. Nepodléhej módním „zázrakům“ na hubnutí.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2. Tvým cílem by mělo být zejména zlepšení stravovacích a pohybových návyků.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3. Popros rodiče o pomoc, navštiv s nimi svého praktického lékaře a o svém úmyslu hubnout se poraďte.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4. Dodržuj jídelní režim - jez 5-6x denně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5. Zařaď dostatek zeleniny, ovoce stačí 1 kus denně.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6. Dodržuj pitný režim - 2-3 litry neslazených nápojů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7. Omez sladkosti, vyhni se tučným smaženým jídlům 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8. Začni se hýbat!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9. Pestrý a rozmanitý jídelníček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10. A především - Pěstuj kladný vztah k sobě samému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hravezijzdrave.cz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vasedeti.cz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zdravi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zivotni</a:t>
            </a:r>
            <a:r>
              <a:rPr lang="cs-CZ" dirty="0" smtClean="0">
                <a:hlinkClick r:id="rId3"/>
              </a:rPr>
              <a:t>-styl/</a:t>
            </a:r>
            <a:r>
              <a:rPr lang="cs-CZ" dirty="0" err="1" smtClean="0">
                <a:hlinkClick r:id="rId3"/>
              </a:rPr>
              <a:t>hrave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zij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zdrave</a:t>
            </a:r>
            <a:r>
              <a:rPr lang="cs-CZ" dirty="0" smtClean="0">
                <a:hlinkClick r:id="rId3"/>
              </a:rPr>
              <a:t>-2010/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4"/>
              </a:rPr>
              <a:t>http://rodina-</a:t>
            </a:r>
            <a:r>
              <a:rPr lang="cs-CZ" dirty="0" err="1" smtClean="0">
                <a:hlinkClick r:id="rId4"/>
              </a:rPr>
              <a:t>deti.doktorka.cz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internetovy</a:t>
            </a:r>
            <a:r>
              <a:rPr lang="cs-CZ" dirty="0" smtClean="0">
                <a:hlinkClick r:id="rId4"/>
              </a:rPr>
              <a:t>-kurz-</a:t>
            </a:r>
            <a:r>
              <a:rPr lang="cs-CZ" dirty="0" err="1" smtClean="0">
                <a:hlinkClick r:id="rId4"/>
              </a:rPr>
              <a:t>hrave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zij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zdrave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abecedazdravi.cz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bmi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vyzivavnemoci.cz</a:t>
            </a:r>
            <a:r>
              <a:rPr lang="cs-CZ" dirty="0" smtClean="0">
                <a:hlinkClick r:id="rId6"/>
              </a:rPr>
              <a:t>/?module=</a:t>
            </a:r>
            <a:r>
              <a:rPr lang="cs-CZ" dirty="0" err="1" smtClean="0">
                <a:hlinkClick r:id="rId6"/>
              </a:rPr>
              <a:t>vyziva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pri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nadorovem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onemocneni</a:t>
            </a:r>
            <a:r>
              <a:rPr lang="cs-CZ" dirty="0" smtClean="0">
                <a:hlinkClick r:id="rId6"/>
              </a:rPr>
              <a:t>&amp;</a:t>
            </a:r>
            <a:r>
              <a:rPr lang="cs-CZ" dirty="0" err="1" smtClean="0">
                <a:hlinkClick r:id="rId6"/>
              </a:rPr>
              <a:t>submodule</a:t>
            </a:r>
            <a:r>
              <a:rPr lang="cs-CZ" dirty="0" smtClean="0">
                <a:hlinkClick r:id="rId6"/>
              </a:rPr>
              <a:t>=</a:t>
            </a:r>
            <a:r>
              <a:rPr lang="cs-CZ" dirty="0" err="1" smtClean="0">
                <a:hlinkClick r:id="rId6"/>
              </a:rPr>
              <a:t>potravinova</a:t>
            </a:r>
            <a:r>
              <a:rPr lang="cs-CZ" dirty="0" smtClean="0">
                <a:hlinkClick r:id="rId6"/>
              </a:rPr>
              <a:t>-pyramida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57298"/>
            <a:ext cx="7772400" cy="1643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000" smtClean="0"/>
              <a:t>Děkujeme za pozornost </a:t>
            </a:r>
            <a:r>
              <a:rPr lang="cs-CZ" sz="6000" smtClean="0">
                <a:sym typeface="Wingdings" pitchFamily="2" charset="2"/>
              </a:rPr>
              <a:t></a:t>
            </a:r>
            <a:endParaRPr lang="cs-CZ" sz="6000"/>
          </a:p>
        </p:txBody>
      </p:sp>
      <p:sp>
        <p:nvSpPr>
          <p:cNvPr id="27650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  <p:pic>
        <p:nvPicPr>
          <p:cNvPr id="27651" name="Picture 3" descr="C:\Documents and Settings\IBM\Plocha\Preventivní program Žij zdravě\fast-fo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2928938"/>
            <a:ext cx="4995863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Základní informace o programu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dirty="0" smtClean="0"/>
              <a:t>„Hravě žij zdravě“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-Projekt podpory zdraví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realizace v roce 2008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u="sng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Zaměření programu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problematika dětské obezity, nadváhy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zdravotní následky spojené s obezitou dětí a mladistvých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Cíl programu 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udržení optimální hmotnosti nebo její snížení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zdravý životní styl u dětí školního věku a mladistvých</a:t>
            </a:r>
            <a:br>
              <a:rPr lang="cs-CZ" dirty="0" smtClean="0"/>
            </a:b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 smtClean="0"/>
              <a:t>Preventivní program</a:t>
            </a:r>
            <a:r>
              <a:rPr lang="pl-PL" i="1" dirty="0" smtClean="0"/>
              <a:t> vznikl za podpory dotačního programu </a:t>
            </a:r>
            <a:r>
              <a:rPr lang="pl-PL" b="1" i="1" dirty="0" smtClean="0"/>
              <a:t>MZ.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</p:txBody>
      </p:sp>
      <p:pic>
        <p:nvPicPr>
          <p:cNvPr id="14339" name="Picture 2" descr="C:\Documents and Settings\IBM\Plocha\logo-mzc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2286000"/>
            <a:ext cx="2551112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Documents and Settings\IBM\Plocha\Preventivní program Žij zdravě\HOLIKA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1928813"/>
            <a:ext cx="106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Program </a:t>
            </a:r>
            <a:r>
              <a:rPr lang="cs-CZ" b="1" smtClean="0"/>
              <a:t>„Hravě žij zdravě“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Určen dětem</a:t>
            </a:r>
            <a:r>
              <a:rPr lang="cs-CZ" sz="2400" b="1" dirty="0" smtClean="0"/>
              <a:t> všech </a:t>
            </a:r>
            <a:r>
              <a:rPr lang="cs-CZ" sz="2400" dirty="0" smtClean="0"/>
              <a:t>věkových skupin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Nejvhodnější pro děti ve věku od </a:t>
            </a:r>
            <a:r>
              <a:rPr lang="cs-CZ" sz="2400" b="1" dirty="0" smtClean="0"/>
              <a:t>10-14 </a:t>
            </a:r>
            <a:r>
              <a:rPr lang="cs-CZ" sz="2400" dirty="0" smtClean="0"/>
              <a:t>let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Osvojení </a:t>
            </a:r>
            <a:r>
              <a:rPr lang="cs-CZ" sz="2400" b="1" dirty="0" smtClean="0"/>
              <a:t>zásad zdravé výživy </a:t>
            </a:r>
            <a:r>
              <a:rPr lang="cs-CZ" sz="2400" dirty="0" smtClean="0"/>
              <a:t>a zdravého životního                 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 stylu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Prevence a léčba </a:t>
            </a:r>
            <a:r>
              <a:rPr lang="cs-CZ" sz="2400" b="1" dirty="0" smtClean="0"/>
              <a:t>dětské obezity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Informace o zajímavých akcích a rodinných kurzech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Hry a zábava pro děti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IBM\Plocha\hravě žij zdravě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6513" y="2143125"/>
            <a:ext cx="34496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cs-CZ" b="1" smtClean="0"/>
              <a:t>Portál „Hravě žij zdravě“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3600" b="1" dirty="0" smtClean="0"/>
              <a:t>www.</a:t>
            </a:r>
            <a:r>
              <a:rPr lang="cs-CZ" sz="3600" b="1" dirty="0" err="1" smtClean="0"/>
              <a:t>hravezijzdrave.cz</a:t>
            </a:r>
            <a:endParaRPr lang="cs-CZ" sz="36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Nabízí: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Výpočet BMI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Databázi potravin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Zdravé recepty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Online poradnu pro rodiče a jejich děti, mladistvé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a) pro děti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Zábavný kurz zdravého životního stylu pro děti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Akce pro děti, soutěže a rodinné kurzy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b) Pro rodiče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Rady a čtení o správném životním stylu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c) Pro odborníky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Rady pro pediatry, pedagogy a trenéry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Příručka „</a:t>
            </a:r>
            <a:r>
              <a:rPr lang="cs-CZ" i="1" dirty="0" smtClean="0"/>
              <a:t>Hravě žij zdravě“ </a:t>
            </a:r>
            <a:r>
              <a:rPr lang="cs-CZ" dirty="0" smtClean="0"/>
              <a:t>online ke stažení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7" descr="C:\Documents and Settings\IBM\Plocha\anorexi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4714875"/>
            <a:ext cx="2738437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cs-CZ" smtClean="0"/>
              <a:t> </a:t>
            </a:r>
            <a:r>
              <a:rPr lang="cs-CZ" b="1" smtClean="0"/>
              <a:t>Internetový kurz pro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/>
              <a:t>Obsahuje zajímavá témata 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000" dirty="0" smtClean="0"/>
              <a:t> </a:t>
            </a:r>
            <a:r>
              <a:rPr lang="cs-CZ" sz="2400" dirty="0" smtClean="0"/>
              <a:t>výživa, pohybové aktivity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rady pro děti, které trápí nadbytečné kilogramy nebo   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extrémní štíhlost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kapitoly o vnímání vlastního těla s upozorněním </a:t>
            </a:r>
            <a:br>
              <a:rPr lang="cs-CZ" sz="2400" dirty="0" smtClean="0"/>
            </a:br>
            <a:r>
              <a:rPr lang="cs-CZ" sz="2400" dirty="0" smtClean="0"/>
              <a:t> na problémy související s poruchami příjmu potravy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upozorňuje na rizika návykových látek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pic>
        <p:nvPicPr>
          <p:cNvPr id="17412" name="Picture 2" descr="C:\Documents and Settings\IBM\Plocha\untitl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4857750"/>
            <a:ext cx="1400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Documents and Settings\IBM\Plocha\untitled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3" y="4786313"/>
            <a:ext cx="19827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Seznámení dětí s obalem výrobku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/>
              <a:t>DDM</a:t>
            </a:r>
            <a:r>
              <a:rPr lang="cs-CZ" sz="2400" dirty="0" smtClean="0"/>
              <a:t> (Doporučené denní množství)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denní množství živin k udržení dobrého zdravotního stavu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400" u="sng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u="sng" dirty="0" smtClean="0"/>
              <a:t>Vysvětlení znaků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%</a:t>
            </a:r>
            <a:r>
              <a:rPr lang="cs-CZ" sz="2400" dirty="0" smtClean="0"/>
              <a:t> = procento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Kcal</a:t>
            </a:r>
            <a:r>
              <a:rPr lang="cs-CZ" sz="2400" dirty="0" smtClean="0"/>
              <a:t> (kilokalorie) = množství energie, které získáme z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                                  určité potraviny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KJ </a:t>
            </a:r>
            <a:r>
              <a:rPr lang="cs-CZ" sz="2400" dirty="0" smtClean="0"/>
              <a:t>(</a:t>
            </a:r>
            <a:r>
              <a:rPr lang="cs-CZ" sz="2400" dirty="0" err="1" smtClean="0"/>
              <a:t>kilojoul</a:t>
            </a:r>
            <a:r>
              <a:rPr lang="cs-CZ" sz="2400" dirty="0" smtClean="0"/>
              <a:t>) = jednotka asi 4x menší než kilokalorie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8435" name="Picture 5" descr="C:\Documents and Settings\IBM\Plocha\imagesCAXFB8Z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3000375"/>
            <a:ext cx="19367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Úkol programu „Hravě žij zdravě“</a:t>
            </a:r>
            <a:endParaRPr lang="cs-CZ" b="1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smtClean="0"/>
              <a:t> </a:t>
            </a:r>
            <a:r>
              <a:rPr lang="cs-CZ" sz="2400" smtClean="0"/>
              <a:t>vysvětlit dětem důležitost jednotlivých denních jídel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naučit je správně jíst i kulturně stolovat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sledovat pohybovou aktivitu dětí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motivovat děti ke zkrácení času tráveného u televize nebo počítačových her</a:t>
            </a:r>
          </a:p>
          <a:p>
            <a:endParaRPr lang="cs-CZ" smtClean="0"/>
          </a:p>
        </p:txBody>
      </p:sp>
      <p:pic>
        <p:nvPicPr>
          <p:cNvPr id="19459" name="Picture 2" descr="C:\Documents and Settings\IBM\Plocha\Preventivní program Žij zdravě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5" y="4357688"/>
            <a:ext cx="34766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Documents and Settings\IBM\Plocha\VES2da6d5_36ONA16a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4357688"/>
            <a:ext cx="20589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285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Program </a:t>
            </a:r>
            <a:r>
              <a:rPr lang="cs-CZ" b="1" dirty="0" smtClean="0"/>
              <a:t>„Hravě žij zdravě“ </a:t>
            </a:r>
            <a:r>
              <a:rPr lang="cs-CZ" dirty="0" smtClean="0"/>
              <a:t>nabízí soutěž pro děti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Součástí programu je pro děti 5. tříd všech ZŠ soutěž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Soutěž rozdělena na 4 týdny – během této doby plní děti zadané úkoly – vyplňují vlastní jídelníček, dělají záznamy o pitném režimu a pohybové aktivitě</a:t>
            </a:r>
          </a:p>
          <a:p>
            <a:pPr>
              <a:buFont typeface="Wingdings 2" pitchFamily="18" charset="2"/>
              <a:buNone/>
            </a:pPr>
            <a:endParaRPr lang="cs-CZ" sz="2400" smtClean="0"/>
          </a:p>
          <a:p>
            <a:pPr>
              <a:buFont typeface="Wingdings 2" pitchFamily="18" charset="2"/>
              <a:buNone/>
            </a:pPr>
            <a:r>
              <a:rPr lang="cs-CZ" sz="2400" u="sng" smtClean="0"/>
              <a:t>CÍL SOUTĚŽE: 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práce na zlepšování stravovacích návyků a jídelníčku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dbát na zvýšení pohybové aktivity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omezit hraní počítačových her a sledování TV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C:\Documents and Settings\IBM\Plocha\logo stop obezitě dětem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000625"/>
            <a:ext cx="15240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Dětská obezita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 posledních letech u dětí </a:t>
            </a:r>
            <a:r>
              <a:rPr lang="cs-CZ" i="1" dirty="0" smtClean="0"/>
              <a:t>zvýšená hladina cholesterolu, vysoký krevní tlak, cukrovka 2. typu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Studie </a:t>
            </a:r>
            <a:r>
              <a:rPr lang="cs-CZ" i="1" u="sng" dirty="0" smtClean="0"/>
              <a:t>Životní styl a obezita </a:t>
            </a:r>
            <a:r>
              <a:rPr lang="cs-CZ" u="sng" dirty="0" smtClean="0"/>
              <a:t>z roku 2005 ukázala</a:t>
            </a:r>
            <a:r>
              <a:rPr lang="cs-CZ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Děti 6 – 17 let = 10% obézních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Nejvyšší podíl dětí s obezitou u 17-</a:t>
            </a:r>
            <a:r>
              <a:rPr lang="cs-CZ" dirty="0" err="1" smtClean="0"/>
              <a:t>ctiletých</a:t>
            </a:r>
            <a:r>
              <a:rPr lang="cs-CZ" dirty="0" smtClean="0"/>
              <a:t> = 18%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Příčiny zvýšeného výskytu nadváhy a obezity u dětí: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a) role dědičnosti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b) rodinné prostředí (skladba jídelníčku rodiny)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c) nedostatek pohybu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d) nevhodné stravovací návyky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627</Words>
  <Application>Microsoft Office PowerPoint</Application>
  <PresentationFormat>Předvádění na obrazovce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    Preventivní program podpory zdraví  „HRAVĚ ŽIJ ZDRAVĚ“</vt:lpstr>
      <vt:lpstr>Základní informace o programu  „Hravě žij zdravě“</vt:lpstr>
      <vt:lpstr>Program „Hravě žij zdravě“</vt:lpstr>
      <vt:lpstr>Portál „Hravě žij zdravě“</vt:lpstr>
      <vt:lpstr> Internetový kurz pro dětí</vt:lpstr>
      <vt:lpstr>Seznámení dětí s obalem výrobku</vt:lpstr>
      <vt:lpstr>Úkol programu „Hravě žij zdravě“</vt:lpstr>
      <vt:lpstr>Program „Hravě žij zdravě“ nabízí soutěž pro děti </vt:lpstr>
      <vt:lpstr>Dětská obezita</vt:lpstr>
      <vt:lpstr>Obezita a výpočet BMI</vt:lpstr>
      <vt:lpstr>Databáze potravin pro děti</vt:lpstr>
      <vt:lpstr> Potravinová pyramida</vt:lpstr>
      <vt:lpstr>     Desatero programu „Hravě žij zdravě“ pro zdravé hubnutí </vt:lpstr>
      <vt:lpstr>Použité zdroje</vt:lpstr>
      <vt:lpstr>Děkujeme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Preventivní program podpory zdraví „ŽIJ ZDRAVĚ“</dc:title>
  <cp:lastModifiedBy>Your User Name</cp:lastModifiedBy>
  <cp:revision>41</cp:revision>
  <dcterms:modified xsi:type="dcterms:W3CDTF">2011-10-09T16:01:17Z</dcterms:modified>
</cp:coreProperties>
</file>