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3AC40-54FA-4D65-848B-3B7B603AF07F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3AC40-54FA-4D65-848B-3B7B603AF07F}" type="datetimeFigureOut">
              <a:rPr lang="cs-CZ" smtClean="0"/>
              <a:pPr/>
              <a:t>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F8D58-26D4-48CE-9E1B-F935CC3E366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MANAGAMENT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ORGANIZOVÁNÍ</a:t>
            </a:r>
          </a:p>
          <a:p>
            <a:r>
              <a:rPr lang="cs-CZ" smtClean="0">
                <a:solidFill>
                  <a:srgbClr val="0070C0"/>
                </a:solidFill>
              </a:rPr>
              <a:t>4.10.2011</a:t>
            </a: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Liniové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Přímá rozhodovací pravomoc ve vertikální dimenzi</a:t>
            </a:r>
          </a:p>
          <a:p>
            <a:r>
              <a:rPr lang="cs-CZ" dirty="0" smtClean="0"/>
              <a:t>Přímá zodpovědnost za plnění předem vymezené soustavy cílů a úkolů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Štábní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Poradní funkce pro zabezpečení kvalifikovaného rozhodování strukturních jednotek s liniovou pravomocí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Kombinované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Liniově – štábní  </a:t>
            </a:r>
          </a:p>
          <a:p>
            <a:r>
              <a:rPr lang="cs-CZ" dirty="0" smtClean="0"/>
              <a:t>delegování části pravomocí z liniové struktury na štábní (poradní) v jednoznačně vymezené funkční oblasti </a:t>
            </a:r>
          </a:p>
          <a:p>
            <a:r>
              <a:rPr lang="cs-CZ" b="1" dirty="0" smtClean="0"/>
              <a:t>typický příklad:  </a:t>
            </a:r>
            <a:r>
              <a:rPr lang="cs-CZ" dirty="0" smtClean="0"/>
              <a:t>vedení a kontrola účetnictví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Cílově – programové</a:t>
            </a:r>
          </a:p>
          <a:p>
            <a:r>
              <a:rPr lang="cs-CZ" dirty="0" smtClean="0"/>
              <a:t>Kombinují organizační vztahy příslušnosti k útvaru a vedení krátkodobější akce – např. projektu</a:t>
            </a:r>
          </a:p>
          <a:p>
            <a:r>
              <a:rPr lang="cs-CZ" dirty="0" smtClean="0"/>
              <a:t>Vznikají „maticové struktury“, „pružné týmy“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Struktury komisionálního typu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komise – účelně sestavené skupiny lidí na určitý časový úsek či k určitému úkolu</a:t>
            </a:r>
          </a:p>
          <a:p>
            <a:r>
              <a:rPr lang="cs-CZ" dirty="0" smtClean="0"/>
              <a:t>Často poradní orgány k liniovému řízení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C. Míra delegace pravomoci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Centralizované</a:t>
            </a:r>
          </a:p>
          <a:p>
            <a:r>
              <a:rPr lang="cs-CZ" b="1" dirty="0" smtClean="0"/>
              <a:t>Decentralizované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D. Struktury podle členitosti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Doplňkové klasifikační hledisko</a:t>
            </a:r>
          </a:p>
          <a:p>
            <a:r>
              <a:rPr lang="cs-CZ" dirty="0" smtClean="0"/>
              <a:t>Charakteristika organizace podle počtu podřízených útvarů a řídících úrovní</a:t>
            </a:r>
          </a:p>
          <a:p>
            <a:r>
              <a:rPr lang="cs-CZ" dirty="0" smtClean="0"/>
              <a:t>Též jako hledisko „tvaru“</a:t>
            </a:r>
          </a:p>
          <a:p>
            <a:pPr>
              <a:buNone/>
            </a:pPr>
            <a:r>
              <a:rPr lang="cs-CZ" dirty="0" smtClean="0"/>
              <a:t>Struktury</a:t>
            </a:r>
          </a:p>
          <a:p>
            <a:r>
              <a:rPr lang="cs-CZ" b="1" dirty="0" smtClean="0"/>
              <a:t>Ploché</a:t>
            </a:r>
          </a:p>
          <a:p>
            <a:r>
              <a:rPr lang="cs-CZ" b="1" dirty="0" smtClean="0"/>
              <a:t>Špičaté</a:t>
            </a:r>
            <a:endParaRPr lang="cs-CZ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E. Struktury podle časového trvání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Doplňkové klasifikační hledisko</a:t>
            </a:r>
          </a:p>
          <a:p>
            <a:r>
              <a:rPr lang="cs-CZ" dirty="0" smtClean="0"/>
              <a:t>Struktury </a:t>
            </a:r>
            <a:r>
              <a:rPr lang="cs-CZ" b="1" dirty="0" smtClean="0"/>
              <a:t>dočasné </a:t>
            </a:r>
            <a:r>
              <a:rPr lang="cs-CZ" dirty="0" smtClean="0"/>
              <a:t>např. práce týmu, dočasně odloučená jednotka, projektové týmy…</a:t>
            </a:r>
          </a:p>
          <a:p>
            <a:r>
              <a:rPr lang="cs-CZ" dirty="0" smtClean="0"/>
              <a:t>Struktury </a:t>
            </a:r>
            <a:r>
              <a:rPr lang="cs-CZ" b="1" dirty="0" smtClean="0"/>
              <a:t>trvalé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Proces tvorby organizační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mtClean="0"/>
              <a:t>Vytipování </a:t>
            </a:r>
            <a:r>
              <a:rPr lang="cs-CZ" dirty="0" smtClean="0"/>
              <a:t>potřebných hlavních, obslužných a pomocných činností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Provedení racionální dělby práce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Racionální sdružování účelně specializovaných činností do strukturních jednotek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pravomocí a zodpovědnosti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Zajištění způsobu komunikace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Strategické aliance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Především střední a menší podniky</a:t>
            </a:r>
          </a:p>
          <a:p>
            <a:r>
              <a:rPr lang="cs-CZ" dirty="0" smtClean="0"/>
              <a:t>S domácími i zahraničními partnery</a:t>
            </a:r>
          </a:p>
          <a:p>
            <a:r>
              <a:rPr lang="cs-CZ" dirty="0" smtClean="0"/>
              <a:t>Smlouvy na různých úrovních: o výměně licencí, výzkumné a marketingové dohody</a:t>
            </a:r>
          </a:p>
          <a:p>
            <a:r>
              <a:rPr lang="cs-CZ" dirty="0" smtClean="0"/>
              <a:t>Možnost aktivace silných a eliminace slabých stránek firmy</a:t>
            </a:r>
          </a:p>
          <a:p>
            <a:r>
              <a:rPr lang="cs-CZ" dirty="0" smtClean="0"/>
              <a:t>Nebezpečí vzniku </a:t>
            </a:r>
            <a:r>
              <a:rPr lang="cs-CZ" smtClean="0"/>
              <a:t>nových rizik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pojmy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OSCAR</a:t>
            </a:r>
          </a:p>
          <a:p>
            <a:r>
              <a:rPr lang="cs-CZ" b="1" dirty="0" smtClean="0"/>
              <a:t>Cíle </a:t>
            </a:r>
            <a:r>
              <a:rPr lang="cs-CZ" dirty="0" smtClean="0"/>
              <a:t>(O= </a:t>
            </a:r>
            <a:r>
              <a:rPr lang="cs-CZ" dirty="0" err="1" smtClean="0"/>
              <a:t>Objectives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Specializace </a:t>
            </a:r>
            <a:r>
              <a:rPr lang="cs-CZ" dirty="0" smtClean="0"/>
              <a:t>(S= </a:t>
            </a:r>
            <a:r>
              <a:rPr lang="cs-CZ" dirty="0" err="1" smtClean="0"/>
              <a:t>Specialization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Koordinace</a:t>
            </a:r>
            <a:r>
              <a:rPr lang="cs-CZ" dirty="0" smtClean="0"/>
              <a:t> ( C= </a:t>
            </a:r>
            <a:r>
              <a:rPr lang="cs-CZ" dirty="0" err="1" smtClean="0"/>
              <a:t>Coordination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Pravomoc</a:t>
            </a:r>
            <a:r>
              <a:rPr lang="cs-CZ" dirty="0" smtClean="0"/>
              <a:t> (A=</a:t>
            </a:r>
            <a:r>
              <a:rPr lang="cs-CZ" dirty="0" err="1" smtClean="0"/>
              <a:t>Authority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Zodpovědnost</a:t>
            </a:r>
            <a:r>
              <a:rPr lang="cs-CZ" dirty="0" smtClean="0"/>
              <a:t> (R= </a:t>
            </a:r>
            <a:r>
              <a:rPr lang="cs-CZ" dirty="0" err="1" smtClean="0"/>
              <a:t>Responsibility</a:t>
            </a:r>
            <a:r>
              <a:rPr lang="cs-CZ" dirty="0" smtClean="0"/>
              <a:t>)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Posláním organizování je zajistit plánování – stanovení </a:t>
            </a:r>
            <a:r>
              <a:rPr lang="cs-CZ" b="1" dirty="0" smtClean="0"/>
              <a:t>cílů</a:t>
            </a:r>
            <a:r>
              <a:rPr lang="cs-CZ" dirty="0" smtClean="0"/>
              <a:t>, využívají se k tomu procesy dělby práce – </a:t>
            </a:r>
            <a:r>
              <a:rPr lang="cs-CZ" b="1" dirty="0" smtClean="0"/>
              <a:t>specializace</a:t>
            </a:r>
            <a:r>
              <a:rPr lang="cs-CZ" dirty="0" smtClean="0"/>
              <a:t>, dílčí procesy dělby práce vyžadují v prostoru a čase </a:t>
            </a:r>
            <a:r>
              <a:rPr lang="cs-CZ" b="1" dirty="0" smtClean="0"/>
              <a:t>koordinaci</a:t>
            </a:r>
            <a:r>
              <a:rPr lang="cs-CZ" dirty="0" smtClean="0"/>
              <a:t>. Řád, disciplínu a způsob provádění dílčích procesů usnadňuje vymezení </a:t>
            </a:r>
            <a:r>
              <a:rPr lang="cs-CZ" b="1" dirty="0" smtClean="0"/>
              <a:t>pravomocí</a:t>
            </a:r>
            <a:r>
              <a:rPr lang="cs-CZ" dirty="0" smtClean="0"/>
              <a:t> a </a:t>
            </a:r>
            <a:r>
              <a:rPr lang="cs-CZ" b="1" dirty="0" smtClean="0"/>
              <a:t>zodpovědnosti</a:t>
            </a:r>
            <a:r>
              <a:rPr lang="cs-CZ" dirty="0" smtClean="0"/>
              <a:t> zúčastněných.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Forma sdružování lidí a činností pro zabezpečování úkolů organizování</a:t>
            </a:r>
          </a:p>
          <a:p>
            <a:r>
              <a:rPr lang="cs-CZ" dirty="0" smtClean="0"/>
              <a:t>Dělení z hlediska:</a:t>
            </a:r>
          </a:p>
          <a:p>
            <a:pPr marL="514350" indent="-514350">
              <a:buAutoNum type="alphaUcPeriod"/>
            </a:pPr>
            <a:r>
              <a:rPr lang="cs-CZ" dirty="0" smtClean="0"/>
              <a:t>Sdružování činností</a:t>
            </a:r>
          </a:p>
          <a:p>
            <a:pPr marL="514350" indent="-514350">
              <a:buAutoNum type="alphaUcPeriod"/>
            </a:pPr>
            <a:r>
              <a:rPr lang="cs-CZ" dirty="0" smtClean="0"/>
              <a:t>Uplatňování rozhodující pravomoci</a:t>
            </a:r>
          </a:p>
          <a:p>
            <a:pPr marL="514350" indent="-514350">
              <a:buAutoNum type="alphaUcPeriod"/>
            </a:pPr>
            <a:r>
              <a:rPr lang="cs-CZ" dirty="0" smtClean="0"/>
              <a:t>Míry delegace pravomoci a zodpovědnosti</a:t>
            </a:r>
          </a:p>
          <a:p>
            <a:pPr marL="514350" indent="-514350">
              <a:buAutoNum type="alphaUcPeriod"/>
            </a:pPr>
            <a:r>
              <a:rPr lang="cs-CZ" dirty="0" smtClean="0"/>
              <a:t>Členitosti</a:t>
            </a:r>
          </a:p>
          <a:p>
            <a:pPr marL="514350" indent="-514350">
              <a:buAutoNum type="alphaUcPeriod"/>
            </a:pPr>
            <a:r>
              <a:rPr lang="cs-CZ" dirty="0" smtClean="0"/>
              <a:t>Časového trvání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A. Sdružování činností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Struktury</a:t>
            </a:r>
          </a:p>
          <a:p>
            <a:r>
              <a:rPr lang="cs-CZ" dirty="0" smtClean="0"/>
              <a:t>Funkcionální</a:t>
            </a:r>
          </a:p>
          <a:p>
            <a:r>
              <a:rPr lang="cs-CZ" dirty="0" smtClean="0"/>
              <a:t>Výrobkové</a:t>
            </a:r>
          </a:p>
          <a:p>
            <a:r>
              <a:rPr lang="cs-CZ" dirty="0" smtClean="0"/>
              <a:t>Ostatní účelové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Funkcionální organizační 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75856" y="2780928"/>
            <a:ext cx="185050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ředitel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43608" y="5013176"/>
            <a:ext cx="12744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výzkum a vývoj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771800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výroba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499992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finance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516216" y="5013176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marketing</a:t>
            </a:r>
            <a:endParaRPr lang="cs-CZ" dirty="0"/>
          </a:p>
        </p:txBody>
      </p:sp>
      <p:cxnSp>
        <p:nvCxnSpPr>
          <p:cNvPr id="10" name="Přímá spojovací čára 9"/>
          <p:cNvCxnSpPr>
            <a:stCxn id="4" idx="2"/>
          </p:cNvCxnSpPr>
          <p:nvPr/>
        </p:nvCxnSpPr>
        <p:spPr>
          <a:xfrm>
            <a:off x="4201108" y="3695328"/>
            <a:ext cx="10852" cy="8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1691680" y="4653136"/>
            <a:ext cx="54726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flipV="1">
            <a:off x="4211960" y="4581128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endCxn id="5" idx="0"/>
          </p:cNvCxnSpPr>
          <p:nvPr/>
        </p:nvCxnSpPr>
        <p:spPr>
          <a:xfrm flipH="1">
            <a:off x="1680828" y="4653136"/>
            <a:ext cx="1085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endCxn id="6" idx="0"/>
          </p:cNvCxnSpPr>
          <p:nvPr/>
        </p:nvCxnSpPr>
        <p:spPr>
          <a:xfrm>
            <a:off x="3419872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>
            <a:off x="5148064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endCxn id="8" idx="0"/>
          </p:cNvCxnSpPr>
          <p:nvPr/>
        </p:nvCxnSpPr>
        <p:spPr>
          <a:xfrm>
            <a:off x="7164288" y="465313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Výrobková organizační 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419872" y="2276872"/>
            <a:ext cx="17064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ředitel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27584" y="3429000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motory</a:t>
            </a:r>
            <a:endParaRPr lang="cs-CZ" sz="1400" dirty="0"/>
          </a:p>
        </p:txBody>
      </p:sp>
      <p:sp>
        <p:nvSpPr>
          <p:cNvPr id="7" name="Obdélník 6"/>
          <p:cNvSpPr/>
          <p:nvPr/>
        </p:nvSpPr>
        <p:spPr>
          <a:xfrm>
            <a:off x="2555776" y="3429000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kompresory</a:t>
            </a:r>
            <a:endParaRPr lang="cs-CZ" sz="1400" dirty="0"/>
          </a:p>
        </p:txBody>
      </p:sp>
      <p:sp>
        <p:nvSpPr>
          <p:cNvPr id="8" name="Obdélník 7"/>
          <p:cNvSpPr/>
          <p:nvPr/>
        </p:nvSpPr>
        <p:spPr>
          <a:xfrm>
            <a:off x="4355976" y="3429000"/>
            <a:ext cx="115212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tramvaje</a:t>
            </a:r>
            <a:endParaRPr lang="cs-CZ" sz="1400" dirty="0"/>
          </a:p>
        </p:txBody>
      </p:sp>
      <p:sp>
        <p:nvSpPr>
          <p:cNvPr id="9" name="Obdélník 8"/>
          <p:cNvSpPr/>
          <p:nvPr/>
        </p:nvSpPr>
        <p:spPr>
          <a:xfrm>
            <a:off x="6156176" y="3429000"/>
            <a:ext cx="122413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jeřáby</a:t>
            </a:r>
            <a:endParaRPr lang="cs-CZ" sz="1400" dirty="0"/>
          </a:p>
        </p:txBody>
      </p:sp>
      <p:sp>
        <p:nvSpPr>
          <p:cNvPr id="10" name="Obdélník 9"/>
          <p:cNvSpPr/>
          <p:nvPr/>
        </p:nvSpPr>
        <p:spPr>
          <a:xfrm>
            <a:off x="1043608" y="5517232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marketing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043608" y="4293096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Výzkum a vývoj</a:t>
            </a:r>
          </a:p>
        </p:txBody>
      </p:sp>
      <p:cxnSp>
        <p:nvCxnSpPr>
          <p:cNvPr id="19" name="Přímá spojovací šipka 18"/>
          <p:cNvCxnSpPr>
            <a:endCxn id="6" idx="0"/>
          </p:cNvCxnSpPr>
          <p:nvPr/>
        </p:nvCxnSpPr>
        <p:spPr>
          <a:xfrm>
            <a:off x="1403648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endCxn id="7" idx="0"/>
          </p:cNvCxnSpPr>
          <p:nvPr/>
        </p:nvCxnSpPr>
        <p:spPr>
          <a:xfrm>
            <a:off x="3131840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>
            <a:endCxn id="8" idx="0"/>
          </p:cNvCxnSpPr>
          <p:nvPr/>
        </p:nvCxnSpPr>
        <p:spPr>
          <a:xfrm>
            <a:off x="4932040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>
            <a:endCxn id="9" idx="0"/>
          </p:cNvCxnSpPr>
          <p:nvPr/>
        </p:nvCxnSpPr>
        <p:spPr>
          <a:xfrm flipH="1">
            <a:off x="6768244" y="3140968"/>
            <a:ext cx="360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>
            <a:off x="1403648" y="3140968"/>
            <a:ext cx="54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endCxn id="9" idx="0"/>
          </p:cNvCxnSpPr>
          <p:nvPr/>
        </p:nvCxnSpPr>
        <p:spPr>
          <a:xfrm flipH="1">
            <a:off x="6768244" y="3140968"/>
            <a:ext cx="3600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>
            <a:stCxn id="4" idx="2"/>
          </p:cNvCxnSpPr>
          <p:nvPr/>
        </p:nvCxnSpPr>
        <p:spPr>
          <a:xfrm>
            <a:off x="4273116" y="2780928"/>
            <a:ext cx="1085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/>
          <p:nvPr/>
        </p:nvCxnSpPr>
        <p:spPr>
          <a:xfrm>
            <a:off x="827584" y="3861048"/>
            <a:ext cx="0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bdélník 48"/>
          <p:cNvSpPr/>
          <p:nvPr/>
        </p:nvSpPr>
        <p:spPr>
          <a:xfrm>
            <a:off x="1043608" y="4941168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výroba</a:t>
            </a:r>
          </a:p>
        </p:txBody>
      </p:sp>
      <p:cxnSp>
        <p:nvCxnSpPr>
          <p:cNvPr id="52" name="Přímá spojovací šipka 51"/>
          <p:cNvCxnSpPr>
            <a:endCxn id="11" idx="1"/>
          </p:cNvCxnSpPr>
          <p:nvPr/>
        </p:nvCxnSpPr>
        <p:spPr>
          <a:xfrm>
            <a:off x="827584" y="450912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šipka 53"/>
          <p:cNvCxnSpPr>
            <a:endCxn id="49" idx="1"/>
          </p:cNvCxnSpPr>
          <p:nvPr/>
        </p:nvCxnSpPr>
        <p:spPr>
          <a:xfrm>
            <a:off x="827584" y="515719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>
          <a:xfrm>
            <a:off x="827584" y="573325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>
            <a:off x="2627784" y="3861048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bdélník 60"/>
          <p:cNvSpPr/>
          <p:nvPr/>
        </p:nvSpPr>
        <p:spPr>
          <a:xfrm>
            <a:off x="2915816" y="4221088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Výzkum a vývoj</a:t>
            </a:r>
          </a:p>
        </p:txBody>
      </p:sp>
      <p:sp>
        <p:nvSpPr>
          <p:cNvPr id="62" name="Obdélník 61"/>
          <p:cNvSpPr/>
          <p:nvPr/>
        </p:nvSpPr>
        <p:spPr>
          <a:xfrm>
            <a:off x="2915816" y="4869160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výroba</a:t>
            </a:r>
          </a:p>
        </p:txBody>
      </p:sp>
      <p:sp>
        <p:nvSpPr>
          <p:cNvPr id="63" name="Obdélník 62"/>
          <p:cNvSpPr/>
          <p:nvPr/>
        </p:nvSpPr>
        <p:spPr>
          <a:xfrm>
            <a:off x="2915816" y="5517232"/>
            <a:ext cx="9144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marketing</a:t>
            </a:r>
          </a:p>
        </p:txBody>
      </p:sp>
      <p:cxnSp>
        <p:nvCxnSpPr>
          <p:cNvPr id="65" name="Přímá spojovací šipka 64"/>
          <p:cNvCxnSpPr>
            <a:endCxn id="61" idx="1"/>
          </p:cNvCxnSpPr>
          <p:nvPr/>
        </p:nvCxnSpPr>
        <p:spPr>
          <a:xfrm>
            <a:off x="2627784" y="443711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ovací šipka 66"/>
          <p:cNvCxnSpPr>
            <a:endCxn id="62" idx="1"/>
          </p:cNvCxnSpPr>
          <p:nvPr/>
        </p:nvCxnSpPr>
        <p:spPr>
          <a:xfrm>
            <a:off x="2627784" y="50851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šipka 68"/>
          <p:cNvCxnSpPr/>
          <p:nvPr/>
        </p:nvCxnSpPr>
        <p:spPr>
          <a:xfrm>
            <a:off x="2627784" y="580526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Ostatní účelové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Podle</a:t>
            </a:r>
          </a:p>
          <a:p>
            <a:r>
              <a:rPr lang="cs-CZ" dirty="0" smtClean="0"/>
              <a:t>Zákazníků</a:t>
            </a:r>
          </a:p>
          <a:p>
            <a:r>
              <a:rPr lang="cs-CZ" dirty="0" smtClean="0"/>
              <a:t>Teritoriálního či geografického umístění</a:t>
            </a:r>
          </a:p>
          <a:p>
            <a:r>
              <a:rPr lang="cs-CZ" dirty="0" smtClean="0"/>
              <a:t>Poskytovaných služeb</a:t>
            </a:r>
          </a:p>
          <a:p>
            <a:r>
              <a:rPr lang="cs-CZ" dirty="0" smtClean="0"/>
              <a:t>Technologie procesů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B. Uplatňování rozhodovací pravomoci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Struktury</a:t>
            </a:r>
          </a:p>
          <a:p>
            <a:r>
              <a:rPr lang="cs-CZ" dirty="0" smtClean="0"/>
              <a:t>liniového typu</a:t>
            </a:r>
          </a:p>
          <a:p>
            <a:r>
              <a:rPr lang="cs-CZ" dirty="0" smtClean="0"/>
              <a:t>štábního typu</a:t>
            </a:r>
          </a:p>
          <a:p>
            <a:r>
              <a:rPr lang="cs-CZ" dirty="0" smtClean="0"/>
              <a:t>kombinovaného typu</a:t>
            </a:r>
          </a:p>
          <a:p>
            <a:r>
              <a:rPr lang="cs-CZ" dirty="0" smtClean="0"/>
              <a:t>komisionálního typu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408</Words>
  <Application>Microsoft Office PowerPoint</Application>
  <PresentationFormat>Předvádění na obrazovce (4:3)</PresentationFormat>
  <Paragraphs>97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MANAGAMENT</vt:lpstr>
      <vt:lpstr>Základní pojmy</vt:lpstr>
      <vt:lpstr> </vt:lpstr>
      <vt:lpstr>Organizační struktury</vt:lpstr>
      <vt:lpstr>A. Sdružování činností</vt:lpstr>
      <vt:lpstr>Funkcionální organizační struktura</vt:lpstr>
      <vt:lpstr>Výrobková organizační struktura</vt:lpstr>
      <vt:lpstr>Ostatní účelové struktury</vt:lpstr>
      <vt:lpstr>B. Uplatňování rozhodovací pravomoci</vt:lpstr>
      <vt:lpstr>Liniové struktury</vt:lpstr>
      <vt:lpstr>Štábní struktury</vt:lpstr>
      <vt:lpstr>Kombinované struktury</vt:lpstr>
      <vt:lpstr> </vt:lpstr>
      <vt:lpstr>Struktury komisionálního typu</vt:lpstr>
      <vt:lpstr>C. Míra delegace pravomoci</vt:lpstr>
      <vt:lpstr>D. Struktury podle členitosti</vt:lpstr>
      <vt:lpstr>E. Struktury podle časového trvání</vt:lpstr>
      <vt:lpstr>Proces tvorby organizační struktury</vt:lpstr>
      <vt:lpstr>Strategické aliance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ORGANIZOVÁNÍ</dc:title>
  <dc:creator>Javorova Barbora</dc:creator>
  <cp:lastModifiedBy>Javorova Barbora</cp:lastModifiedBy>
  <cp:revision>22</cp:revision>
  <dcterms:created xsi:type="dcterms:W3CDTF">2011-09-29T11:01:19Z</dcterms:created>
  <dcterms:modified xsi:type="dcterms:W3CDTF">2011-10-04T11:41:16Z</dcterms:modified>
</cp:coreProperties>
</file>