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7F740F-9976-4980-B5A8-7BF4F4FAB643}" type="datetimeFigureOut">
              <a:rPr lang="cs-CZ" smtClean="0"/>
              <a:pPr/>
              <a:t>1.11.2011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3C4FC5-3F9F-4A1A-A0E5-6F0793B16D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Biologicky_rozlo%C5%BEiteln%C3%BD_odpad" TargetMode="External"/><Relationship Id="rId3" Type="http://schemas.openxmlformats.org/officeDocument/2006/relationships/hyperlink" Target="http://cs.wikipedia.org/wiki/Pr%C3%A1vn%C3%AD_%C5%99%C3%A1d" TargetMode="External"/><Relationship Id="rId7" Type="http://schemas.openxmlformats.org/officeDocument/2006/relationships/hyperlink" Target="http://cs.wikipedia.org/wiki/Objemn%C3%BD_odpad" TargetMode="External"/><Relationship Id="rId2" Type="http://schemas.openxmlformats.org/officeDocument/2006/relationships/hyperlink" Target="http://cs.wikipedia.org/wiki/Komun%C3%A1ln%C3%AD_odp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Odd%C4%9Blen%C3%BD_sb%C4%9Br_odpadu" TargetMode="External"/><Relationship Id="rId5" Type="http://schemas.openxmlformats.org/officeDocument/2006/relationships/hyperlink" Target="http://cs.wikipedia.org/wiki/Obec" TargetMode="External"/><Relationship Id="rId4" Type="http://schemas.openxmlformats.org/officeDocument/2006/relationships/hyperlink" Target="http://cs.wikipedia.org/wiki/Fyzick%C3%A1_osoba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Recyklace" TargetMode="External"/><Relationship Id="rId13" Type="http://schemas.openxmlformats.org/officeDocument/2006/relationships/hyperlink" Target="http://cs.wikipedia.org/wiki/Palivo" TargetMode="External"/><Relationship Id="rId3" Type="http://schemas.openxmlformats.org/officeDocument/2006/relationships/hyperlink" Target="http://cs.wikipedia.org/wiki/Firma" TargetMode="External"/><Relationship Id="rId7" Type="http://schemas.openxmlformats.org/officeDocument/2006/relationships/hyperlink" Target="http://cs.wikipedia.org/wiki/Materi%C3%A1l" TargetMode="External"/><Relationship Id="rId12" Type="http://schemas.openxmlformats.org/officeDocument/2006/relationships/hyperlink" Target="http://cs.wikipedia.org/wiki/Zply%C5%88ov%C3%A1n%C3%AD" TargetMode="External"/><Relationship Id="rId2" Type="http://schemas.openxmlformats.org/officeDocument/2006/relationships/hyperlink" Target="http://cs.wikipedia.org/wiki/Ob%C4%8D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/index.php?title=Komun%C3%A1ln%C3%AD_slu%C5%BEby&amp;action=edit&amp;redlink=1" TargetMode="External"/><Relationship Id="rId11" Type="http://schemas.openxmlformats.org/officeDocument/2006/relationships/hyperlink" Target="http://cs.wikipedia.org/wiki/Spalov%C3%A1n%C3%AD" TargetMode="External"/><Relationship Id="rId5" Type="http://schemas.openxmlformats.org/officeDocument/2006/relationships/hyperlink" Target="http://cs.wikipedia.org/wiki/Popel%C3%A1%C5%99sk%C3%BD_v%C5%AFz" TargetMode="External"/><Relationship Id="rId15" Type="http://schemas.openxmlformats.org/officeDocument/2006/relationships/image" Target="../media/image3.jpeg"/><Relationship Id="rId10" Type="http://schemas.openxmlformats.org/officeDocument/2006/relationships/hyperlink" Target="http://cs.wikipedia.org/wiki/Energetika" TargetMode="External"/><Relationship Id="rId4" Type="http://schemas.openxmlformats.org/officeDocument/2006/relationships/hyperlink" Target="http://cs.wikipedia.org/wiki/Popelnice" TargetMode="External"/><Relationship Id="rId9" Type="http://schemas.openxmlformats.org/officeDocument/2006/relationships/hyperlink" Target="http://cs.wikipedia.org/wiki/Kompostov%C3%A1n%C3%AD" TargetMode="External"/><Relationship Id="rId14" Type="http://schemas.openxmlformats.org/officeDocument/2006/relationships/hyperlink" Target="http://cs.wikipedia.org/wiki/Skl%C3%A1dka_odpad%C5%A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cs.wikipedia.org/wiki/Odpad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cs.wikipedia.org/wiki/Popel%C3%A1%C5%99sk%C3%BD_v%C5%AF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ankce" TargetMode="External"/><Relationship Id="rId5" Type="http://schemas.openxmlformats.org/officeDocument/2006/relationships/hyperlink" Target="http://cs.wikipedia.org/wiki/%C4%8Cern%C3%A1_skl%C3%A1dka" TargetMode="External"/><Relationship Id="rId4" Type="http://schemas.openxmlformats.org/officeDocument/2006/relationships/hyperlink" Target="http://cs.wikipedia.org/wiki/Komun%C3%A1ln%C3%AD_odpa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980728"/>
            <a:ext cx="5105400" cy="2868168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/>
              <a:t>Nakládání s odpadem od občanů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29222" y="5589240"/>
            <a:ext cx="5114778" cy="1101248"/>
          </a:xfrm>
        </p:spPr>
        <p:txBody>
          <a:bodyPr/>
          <a:lstStyle/>
          <a:p>
            <a:pPr algn="l"/>
            <a:r>
              <a:rPr lang="cs-CZ" dirty="0" smtClean="0"/>
              <a:t>Předmět: Nakládání s odpady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5544616"/>
          </a:xfrm>
          <a:ln>
            <a:noFill/>
          </a:ln>
        </p:spPr>
        <p:txBody>
          <a:bodyPr/>
          <a:lstStyle/>
          <a:p>
            <a:r>
              <a:rPr lang="cs-CZ" sz="1800" b="1" dirty="0" smtClean="0">
                <a:solidFill>
                  <a:srgbClr val="A50021"/>
                </a:solidFill>
                <a:hlinkClick r:id="rId2" tooltip="Komunální odpad"/>
              </a:rPr>
              <a:t>Komunální odpad</a:t>
            </a:r>
            <a:r>
              <a:rPr lang="cs-CZ" sz="1800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/>
              <a:t>- dle platné </a:t>
            </a:r>
            <a:r>
              <a:rPr lang="cs-CZ" sz="1800" dirty="0" smtClean="0">
                <a:solidFill>
                  <a:srgbClr val="A50021"/>
                </a:solidFill>
                <a:hlinkClick r:id="rId3" tooltip="Právní řád"/>
              </a:rPr>
              <a:t>legislativy</a:t>
            </a:r>
            <a:r>
              <a:rPr lang="cs-CZ" sz="1800" dirty="0" smtClean="0"/>
              <a:t> je veškerý </a:t>
            </a:r>
            <a:r>
              <a:rPr lang="cs-CZ" sz="1800" b="1" dirty="0" smtClean="0"/>
              <a:t>odpad</a:t>
            </a:r>
            <a:r>
              <a:rPr lang="cs-CZ" sz="1800" dirty="0" smtClean="0"/>
              <a:t> vznikající při činnosti </a:t>
            </a:r>
            <a:r>
              <a:rPr lang="cs-CZ" sz="1800" dirty="0" smtClean="0">
                <a:solidFill>
                  <a:srgbClr val="A50021"/>
                </a:solidFill>
                <a:hlinkClick r:id="rId4" tooltip="Fyzická osoba"/>
              </a:rPr>
              <a:t>fyzických osob</a:t>
            </a:r>
            <a:r>
              <a:rPr lang="cs-CZ" sz="1800" dirty="0" smtClean="0">
                <a:solidFill>
                  <a:srgbClr val="A50021"/>
                </a:solidFill>
              </a:rPr>
              <a:t> </a:t>
            </a:r>
            <a:r>
              <a:rPr lang="cs-CZ" sz="1800" dirty="0" smtClean="0"/>
              <a:t>(domácností) na území </a:t>
            </a:r>
            <a:r>
              <a:rPr lang="cs-CZ" sz="1800" dirty="0" smtClean="0">
                <a:solidFill>
                  <a:srgbClr val="A50021"/>
                </a:solidFill>
                <a:hlinkClick r:id="rId5" tooltip="Obec"/>
              </a:rPr>
              <a:t>obce</a:t>
            </a:r>
            <a:endParaRPr lang="cs-CZ" sz="1800" dirty="0" smtClean="0">
              <a:solidFill>
                <a:srgbClr val="A50021"/>
              </a:solidFill>
            </a:endParaRPr>
          </a:p>
          <a:p>
            <a:r>
              <a:rPr lang="cs-CZ" sz="1800" b="1" u="sng" dirty="0" smtClean="0">
                <a:solidFill>
                  <a:srgbClr val="A50021"/>
                </a:solidFill>
              </a:rPr>
              <a:t>Zbytkový komunální odpad</a:t>
            </a:r>
            <a:r>
              <a:rPr lang="cs-CZ" sz="1800" dirty="0" smtClean="0">
                <a:solidFill>
                  <a:srgbClr val="A5002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-</a:t>
            </a:r>
            <a:r>
              <a:rPr lang="cs-CZ" sz="1800" dirty="0" smtClean="0">
                <a:solidFill>
                  <a:srgbClr val="A5002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je</a:t>
            </a:r>
            <a:r>
              <a:rPr lang="cs-CZ" sz="1800" dirty="0" smtClean="0"/>
              <a:t> složka </a:t>
            </a:r>
            <a:r>
              <a:rPr lang="cs-CZ" sz="1800" dirty="0" smtClean="0">
                <a:solidFill>
                  <a:srgbClr val="A50021"/>
                </a:solidFill>
                <a:hlinkClick r:id="rId2" tooltip="Komunální odpad"/>
              </a:rPr>
              <a:t>komunálního odpadu</a:t>
            </a:r>
            <a:r>
              <a:rPr lang="cs-CZ" sz="1800" dirty="0" smtClean="0"/>
              <a:t>, která zbývá po </a:t>
            </a:r>
            <a:r>
              <a:rPr lang="cs-CZ" sz="1800" dirty="0" smtClean="0">
                <a:solidFill>
                  <a:srgbClr val="A50021"/>
                </a:solidFill>
                <a:hlinkClick r:id="rId6" tooltip="Oddělený sběr odpadu"/>
              </a:rPr>
              <a:t>vytřídění</a:t>
            </a:r>
            <a:r>
              <a:rPr lang="cs-CZ" sz="1800" dirty="0" smtClean="0"/>
              <a:t> využitelných a nebezpečných složek a </a:t>
            </a:r>
            <a:r>
              <a:rPr lang="cs-CZ" sz="1800" dirty="0" smtClean="0">
                <a:solidFill>
                  <a:srgbClr val="A50021"/>
                </a:solidFill>
                <a:hlinkClick r:id="rId7" tooltip="Objemný odpad"/>
              </a:rPr>
              <a:t>objemného odpadu</a:t>
            </a:r>
            <a:r>
              <a:rPr lang="cs-CZ" sz="1800" dirty="0" smtClean="0"/>
              <a:t>.</a:t>
            </a:r>
          </a:p>
          <a:p>
            <a:r>
              <a:rPr lang="cs-CZ" sz="1800" b="1" u="sng" dirty="0" smtClean="0">
                <a:solidFill>
                  <a:srgbClr val="A50021"/>
                </a:solidFill>
              </a:rPr>
              <a:t>Tuhý komunální odpad (TKO)</a:t>
            </a:r>
            <a:r>
              <a:rPr lang="cs-CZ" sz="1800" dirty="0" smtClean="0">
                <a:solidFill>
                  <a:srgbClr val="A50021"/>
                </a:solidFill>
              </a:rPr>
              <a:t> </a:t>
            </a:r>
            <a:r>
              <a:rPr lang="cs-CZ" sz="1800" dirty="0" smtClean="0"/>
              <a:t>- je komunální odpad, který si za běžných atmosférických podmínek uchovává svůj tvar</a:t>
            </a:r>
          </a:p>
          <a:p>
            <a:r>
              <a:rPr lang="cs-CZ" sz="1800" b="1" u="sng" dirty="0" smtClean="0">
                <a:solidFill>
                  <a:srgbClr val="A50021"/>
                </a:solidFill>
              </a:rPr>
              <a:t>Domovní odpad</a:t>
            </a:r>
            <a:r>
              <a:rPr lang="cs-CZ" sz="1800" u="sng" dirty="0" smtClean="0">
                <a:solidFill>
                  <a:srgbClr val="A50021"/>
                </a:solidFill>
              </a:rPr>
              <a:t> </a:t>
            </a:r>
            <a:r>
              <a:rPr lang="cs-CZ" sz="1800" dirty="0" smtClean="0"/>
              <a:t>- je odpad z domácností a z činností spojených s úklidem obytných objektů. Jedná se především o běžný odpad z denní spotřeby domácností.</a:t>
            </a:r>
          </a:p>
          <a:p>
            <a:r>
              <a:rPr lang="cs-CZ" sz="1800" b="1" u="sng" dirty="0" smtClean="0">
                <a:solidFill>
                  <a:srgbClr val="A50021"/>
                </a:solidFill>
                <a:hlinkClick r:id="rId8" tooltip="Biologicky rozložitelný odpad"/>
              </a:rPr>
              <a:t>Biologicky rozložitelný </a:t>
            </a:r>
            <a:r>
              <a:rPr lang="cs-CZ" sz="1800" b="1" dirty="0" smtClean="0">
                <a:solidFill>
                  <a:srgbClr val="A50021"/>
                </a:solidFill>
                <a:hlinkClick r:id="rId8" tooltip="Biologicky rozložitelný odpad"/>
              </a:rPr>
              <a:t>odpad</a:t>
            </a:r>
            <a:r>
              <a:rPr lang="cs-CZ" sz="1800" dirty="0" smtClean="0">
                <a:solidFill>
                  <a:srgbClr val="A50021"/>
                </a:solidFill>
              </a:rPr>
              <a:t> </a:t>
            </a:r>
            <a:r>
              <a:rPr lang="cs-CZ" sz="1800" dirty="0" smtClean="0"/>
              <a:t>- je jakýkoli odpad, který je schopen anaerobního nebo aerobního rozkladu (např. potraviny, odpad ze zeleně, papír)</a:t>
            </a:r>
          </a:p>
          <a:p>
            <a:endParaRPr lang="cs-CZ" sz="1800" dirty="0" smtClean="0"/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547260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S vyprodukovaným odpadem je třeba nějakým způsobem naložit. Od jednotlivých </a:t>
            </a:r>
            <a:r>
              <a:rPr lang="cs-CZ" sz="1800" dirty="0" smtClean="0">
                <a:hlinkClick r:id="rId2" tooltip="Občan"/>
              </a:rPr>
              <a:t>občanů</a:t>
            </a:r>
            <a:r>
              <a:rPr lang="cs-CZ" sz="1800" dirty="0" smtClean="0"/>
              <a:t> a </a:t>
            </a:r>
            <a:r>
              <a:rPr lang="cs-CZ" sz="1800" dirty="0" smtClean="0">
                <a:hlinkClick r:id="rId3" tooltip="Firma"/>
              </a:rPr>
              <a:t>firem</a:t>
            </a:r>
            <a:r>
              <a:rPr lang="cs-CZ" sz="1800" dirty="0" smtClean="0"/>
              <a:t>, kteří odpad ukládají do </a:t>
            </a:r>
            <a:r>
              <a:rPr lang="cs-CZ" sz="1800" dirty="0" smtClean="0">
                <a:hlinkClick r:id="rId4" tooltip="Popelnice"/>
              </a:rPr>
              <a:t>popelnic</a:t>
            </a:r>
            <a:r>
              <a:rPr lang="cs-CZ" sz="1800" dirty="0" smtClean="0"/>
              <a:t> a kontejnerů, obvykle odpad vyvážejí </a:t>
            </a:r>
            <a:r>
              <a:rPr lang="cs-CZ" sz="1800" dirty="0" smtClean="0">
                <a:hlinkClick r:id="rId5" tooltip="Popelářský vůz"/>
              </a:rPr>
              <a:t>popelářskými vozy</a:t>
            </a:r>
            <a:r>
              <a:rPr lang="cs-CZ" sz="1800" dirty="0" smtClean="0"/>
              <a:t> obecní či městské </a:t>
            </a:r>
            <a:r>
              <a:rPr lang="cs-CZ" sz="1800" dirty="0" smtClean="0">
                <a:hlinkClick r:id="rId6" tooltip="Komunální služby (stránka neexistuje)"/>
              </a:rPr>
              <a:t>komunální služby</a:t>
            </a:r>
            <a:r>
              <a:rPr lang="cs-CZ" sz="1800" dirty="0" smtClean="0"/>
              <a:t>. Po jeho shromáždění se obvykle využije jedna z následujících možností:</a:t>
            </a:r>
          </a:p>
          <a:p>
            <a:r>
              <a:rPr lang="cs-CZ" sz="1800" dirty="0" smtClean="0"/>
              <a:t>opětovné využití</a:t>
            </a:r>
          </a:p>
          <a:p>
            <a:r>
              <a:rPr lang="cs-CZ" sz="1800" dirty="0" smtClean="0">
                <a:hlinkClick r:id="rId7" tooltip="Materiál"/>
              </a:rPr>
              <a:t>materiálové</a:t>
            </a:r>
            <a:r>
              <a:rPr lang="cs-CZ" sz="1800" dirty="0" smtClean="0"/>
              <a:t> využití </a:t>
            </a:r>
          </a:p>
          <a:p>
            <a:pPr lvl="1"/>
            <a:r>
              <a:rPr lang="cs-CZ" sz="1800" dirty="0" smtClean="0">
                <a:hlinkClick r:id="rId8" tooltip="Recyklace"/>
              </a:rPr>
              <a:t>recyklace</a:t>
            </a:r>
            <a:endParaRPr lang="cs-CZ" sz="1800" dirty="0" smtClean="0"/>
          </a:p>
          <a:p>
            <a:pPr lvl="1"/>
            <a:r>
              <a:rPr lang="cs-CZ" sz="1800" dirty="0" smtClean="0">
                <a:hlinkClick r:id="rId9" tooltip="Kompostování"/>
              </a:rPr>
              <a:t>kompostování</a:t>
            </a:r>
            <a:endParaRPr lang="cs-CZ" sz="1800" dirty="0" smtClean="0"/>
          </a:p>
          <a:p>
            <a:r>
              <a:rPr lang="cs-CZ" sz="1800" dirty="0" smtClean="0">
                <a:hlinkClick r:id="rId10" tooltip="Energetika"/>
              </a:rPr>
              <a:t>energetické</a:t>
            </a:r>
            <a:r>
              <a:rPr lang="cs-CZ" sz="1800" dirty="0" smtClean="0"/>
              <a:t> využití </a:t>
            </a:r>
          </a:p>
          <a:p>
            <a:pPr lvl="1"/>
            <a:r>
              <a:rPr lang="cs-CZ" sz="1800" dirty="0" smtClean="0"/>
              <a:t>přímé </a:t>
            </a:r>
            <a:r>
              <a:rPr lang="cs-CZ" sz="1800" dirty="0" smtClean="0">
                <a:hlinkClick r:id="rId11" tooltip="Spalování"/>
              </a:rPr>
              <a:t>spalování</a:t>
            </a:r>
            <a:r>
              <a:rPr lang="cs-CZ" sz="1800" dirty="0" smtClean="0"/>
              <a:t> / </a:t>
            </a:r>
            <a:r>
              <a:rPr lang="cs-CZ" sz="1800" dirty="0" smtClean="0">
                <a:hlinkClick r:id="rId12" tooltip="Zplyňování"/>
              </a:rPr>
              <a:t>zplyňování</a:t>
            </a:r>
            <a:endParaRPr lang="cs-CZ" sz="1800" dirty="0" smtClean="0"/>
          </a:p>
          <a:p>
            <a:pPr lvl="1"/>
            <a:r>
              <a:rPr lang="cs-CZ" sz="1800" dirty="0" smtClean="0"/>
              <a:t>výroba </a:t>
            </a:r>
            <a:r>
              <a:rPr lang="cs-CZ" sz="1800" dirty="0" smtClean="0">
                <a:hlinkClick r:id="rId13" tooltip="Palivo"/>
              </a:rPr>
              <a:t>paliv</a:t>
            </a:r>
            <a:endParaRPr lang="cs-CZ" sz="1800" dirty="0" smtClean="0"/>
          </a:p>
          <a:p>
            <a:r>
              <a:rPr lang="cs-CZ" sz="1800" dirty="0" smtClean="0"/>
              <a:t>uložení na </a:t>
            </a:r>
            <a:r>
              <a:rPr lang="cs-CZ" sz="1800" dirty="0" smtClean="0">
                <a:hlinkClick r:id="rId14" tooltip="Skládka odpadů"/>
              </a:rPr>
              <a:t>skládce odpadů</a:t>
            </a:r>
            <a:endParaRPr lang="cs-CZ" sz="1800" dirty="0" smtClean="0"/>
          </a:p>
          <a:p>
            <a:endParaRPr lang="cs-CZ" sz="1200" dirty="0"/>
          </a:p>
        </p:txBody>
      </p:sp>
      <p:pic>
        <p:nvPicPr>
          <p:cNvPr id="5" name="Obrázek 4" descr="472px-Trash_can_(prague)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436096" y="2420888"/>
            <a:ext cx="3273544" cy="4161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554461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Popelnice v českých městech bývají pravidelně                                          vyprazdňovány v rámci komunálních služeb                                                                                                   nejčastěji jednou až dvakrát týdně.                                                                                            Vyprazdňování popelnic zajišťuje </a:t>
            </a:r>
            <a:r>
              <a:rPr lang="cs-CZ" sz="1800" dirty="0" smtClean="0">
                <a:hlinkClick r:id="rId2" tooltip="Popelářský vůz"/>
              </a:rPr>
              <a:t>popelářský vůz</a:t>
            </a:r>
            <a:r>
              <a:rPr lang="cs-CZ" sz="1800" dirty="0" smtClean="0"/>
              <a:t>.</a:t>
            </a:r>
          </a:p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A50021"/>
                </a:solidFill>
              </a:rPr>
              <a:t>Skládka</a:t>
            </a:r>
            <a:r>
              <a:rPr lang="cs-CZ" sz="1800" dirty="0" smtClean="0"/>
              <a:t> je zařízení pro trvalé uložení </a:t>
            </a:r>
            <a:r>
              <a:rPr lang="cs-CZ" sz="1800" dirty="0" smtClean="0">
                <a:hlinkClick r:id="rId3" tooltip="Odpad"/>
              </a:rPr>
              <a:t>odpadu</a:t>
            </a:r>
            <a:r>
              <a:rPr lang="cs-CZ" sz="1800" dirty="0" smtClean="0"/>
              <a:t>                                                               (nejčastěji </a:t>
            </a:r>
            <a:r>
              <a:rPr lang="cs-CZ" sz="1800" dirty="0" smtClean="0">
                <a:hlinkClick r:id="rId4" tooltip="Komunální odpad"/>
              </a:rPr>
              <a:t>komunálního odpadu</a:t>
            </a:r>
            <a:r>
              <a:rPr lang="cs-CZ" sz="1800" dirty="0" smtClean="0"/>
              <a:t>)a je to nejstarší                                                                      řešení likvidace odpadu vznikajícího z lidské činnosti.                                                              V historii byly skládky nejčastější formou organizovaného odpadového managementu, společně se spalováním, a zůstávají ve své pozici na mnoha                             místech ve světě. Nelegálně založená skládka se označuje jako </a:t>
            </a:r>
            <a:r>
              <a:rPr lang="cs-CZ" sz="1800" i="1" dirty="0" smtClean="0">
                <a:hlinkClick r:id="rId5" tooltip="Černá skládka"/>
              </a:rPr>
              <a:t>černá skládka</a:t>
            </a:r>
            <a:r>
              <a:rPr lang="cs-CZ" sz="1800" dirty="0" smtClean="0"/>
              <a:t>. Za založení černé skládky hrozí                                                                                           různé druhy postihu (</a:t>
            </a:r>
            <a:r>
              <a:rPr lang="cs-CZ" sz="1800" dirty="0" smtClean="0">
                <a:hlinkClick r:id="rId6" tooltip="Sankce"/>
              </a:rPr>
              <a:t>sankce</a:t>
            </a:r>
            <a:r>
              <a:rPr lang="cs-CZ" sz="1800" dirty="0" smtClean="0"/>
              <a:t>).</a:t>
            </a:r>
          </a:p>
          <a:p>
            <a:endParaRPr lang="cs-CZ" sz="1200" dirty="0"/>
          </a:p>
        </p:txBody>
      </p:sp>
      <p:pic>
        <p:nvPicPr>
          <p:cNvPr id="4" name="Obrázek 3" descr="683PX-~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00192" y="1124744"/>
            <a:ext cx="2603619" cy="2283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 descr="800px-Landfill_compact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27984" y="4341071"/>
            <a:ext cx="3528392" cy="23507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323850" y="1125538"/>
            <a:ext cx="8686800" cy="5543550"/>
          </a:xfrm>
        </p:spPr>
        <p:txBody>
          <a:bodyPr>
            <a:normAutofit fontScale="92500"/>
          </a:bodyPr>
          <a:lstStyle/>
          <a:p>
            <a:r>
              <a:rPr lang="cs-CZ" sz="1800" u="sng" dirty="0" smtClean="0">
                <a:solidFill>
                  <a:srgbClr val="A50021"/>
                </a:solidFill>
              </a:rPr>
              <a:t>Spalovna směsného komunálního odpadu </a:t>
            </a:r>
            <a:r>
              <a:rPr lang="cs-CZ" sz="1800" dirty="0" smtClean="0"/>
              <a:t>(SKO) společnosti SAKO Brno, a.s. byla vybudována za účelem energetického využití SKO a vybraného odpadu z průmyslu se základní myšlenkou – použít odpadu jako paliva a takto získanou tepelnou energii využít na výrobu páry</a:t>
            </a:r>
          </a:p>
          <a:p>
            <a:pPr>
              <a:buNone/>
            </a:pPr>
            <a:endParaRPr lang="cs-CZ" sz="1800" u="sng" dirty="0" smtClean="0">
              <a:solidFill>
                <a:srgbClr val="A50021"/>
              </a:solidFill>
            </a:endParaRPr>
          </a:p>
          <a:p>
            <a:pPr>
              <a:buNone/>
            </a:pPr>
            <a:endParaRPr lang="cs-CZ" sz="1800" u="sng" dirty="0" smtClean="0">
              <a:solidFill>
                <a:srgbClr val="A50021"/>
              </a:solidFill>
            </a:endParaRPr>
          </a:p>
          <a:p>
            <a:pPr>
              <a:buNone/>
            </a:pPr>
            <a:endParaRPr lang="cs-CZ" sz="1800" u="sng" dirty="0" smtClean="0">
              <a:solidFill>
                <a:srgbClr val="A50021"/>
              </a:solidFill>
            </a:endParaRPr>
          </a:p>
          <a:p>
            <a:pPr>
              <a:buNone/>
            </a:pPr>
            <a:endParaRPr lang="cs-CZ" sz="1800" u="sng" dirty="0" smtClean="0">
              <a:solidFill>
                <a:srgbClr val="A50021"/>
              </a:solidFill>
            </a:endParaRPr>
          </a:p>
          <a:p>
            <a:pPr>
              <a:buNone/>
            </a:pPr>
            <a:r>
              <a:rPr lang="cs-CZ" sz="1800" u="sng" dirty="0" smtClean="0">
                <a:solidFill>
                  <a:srgbClr val="A50021"/>
                </a:solidFill>
              </a:rPr>
              <a:t>Hlavní výhody spalování ve spalovně: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Spalování SKO bez předchozí nutné úpravy.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Jednoduché a účinné ovládání spalovacího procesu.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Dokonalé vyhoření odpadu až na anorganický inertní materiál – škváru.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Škvára obsahuje minimální množství organických zbytků (1 - 5 %).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Redukce hmotnosti na 25 % původních hodnot.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Redukce objemu až na 10 % původních hodnot (10násobné prodloužení životnosti skládky).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Využití uvolněné tepelné energie ze spalovacího procesu k výrobě teplonosného média.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Úspora primárních neobnovitelných zdrojů surovin a energie.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Účinné čištění sledovaných škodlivin ze spalin. 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Získání druhotných surovin pro materiálové využití vyseparováním železného šrotu ze škváry. </a:t>
            </a:r>
          </a:p>
          <a:p>
            <a:endParaRPr lang="cs-CZ" sz="1800" dirty="0"/>
          </a:p>
        </p:txBody>
      </p:sp>
      <p:pic>
        <p:nvPicPr>
          <p:cNvPr id="5" name="Obrázek 4" descr="letec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060848"/>
            <a:ext cx="3276223" cy="2149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145</TotalTime>
  <Words>288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Nakládání s odpadem od občanů</vt:lpstr>
      <vt:lpstr>Snímek 2</vt:lpstr>
      <vt:lpstr>Snímek 3</vt:lpstr>
      <vt:lpstr>Snímek 4</vt:lpstr>
      <vt:lpstr>Snímek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Nakládání s odpadem od občanů</dc:title>
  <dc:creator>Administrátor</dc:creator>
  <cp:lastModifiedBy>Administrátor</cp:lastModifiedBy>
  <cp:revision>15</cp:revision>
  <dcterms:created xsi:type="dcterms:W3CDTF">2011-10-28T08:14:45Z</dcterms:created>
  <dcterms:modified xsi:type="dcterms:W3CDTF">2011-11-01T19:47:49Z</dcterms:modified>
</cp:coreProperties>
</file>