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58200" cy="1470025"/>
          </a:xfrm>
        </p:spPr>
        <p:txBody>
          <a:bodyPr/>
          <a:lstStyle/>
          <a:p>
            <a:r>
              <a:rPr lang="cs-CZ" dirty="0" smtClean="0">
                <a:latin typeface="Broadway" pitchFamily="82" charset="0"/>
              </a:rPr>
              <a:t>Nakládaní s odpady</a:t>
            </a:r>
            <a:endParaRPr lang="cs-CZ" dirty="0">
              <a:latin typeface="Broadway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Veronika Psotová</a:t>
            </a:r>
          </a:p>
          <a:p>
            <a:r>
              <a:rPr lang="cs-CZ" dirty="0" smtClean="0"/>
              <a:t>Ivana Kopecká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pozornost.</a:t>
            </a:r>
            <a:endParaRPr lang="cs-CZ" dirty="0"/>
          </a:p>
        </p:txBody>
      </p:sp>
      <p:pic>
        <p:nvPicPr>
          <p:cNvPr id="4" name="Zástupný symbol pro obsah 3" descr="odpad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5200" y="3052763"/>
            <a:ext cx="2133600" cy="271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roadway" pitchFamily="82" charset="0"/>
              </a:rPr>
              <a:t>Odpad</a:t>
            </a:r>
            <a:endParaRPr lang="cs-CZ" dirty="0">
              <a:latin typeface="Broadway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Odpady </a:t>
            </a:r>
            <a:r>
              <a:rPr lang="cs-CZ" dirty="0" smtClean="0"/>
              <a:t>jsou movité věci, kterých se člověk zbavuje, ať už to má v úmyslu či povinnost se ho zbavit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689648"/>
            <a:ext cx="3168352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romada.gif"/>
          <p:cNvPicPr>
            <a:picLocks noChangeAspect="1"/>
          </p:cNvPicPr>
          <p:nvPr/>
        </p:nvPicPr>
        <p:blipFill>
          <a:blip r:embed="rId2" cstate="print">
            <a:lum bright="79000" contrast="-69000"/>
          </a:blip>
          <a:stretch>
            <a:fillRect/>
          </a:stretch>
        </p:blipFill>
        <p:spPr>
          <a:xfrm>
            <a:off x="97717" y="694046"/>
            <a:ext cx="8722755" cy="561527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Broadway" pitchFamily="82" charset="0"/>
              </a:rPr>
              <a:t>Rozdělení odpadu podle skupenství</a:t>
            </a:r>
            <a:endParaRPr lang="cs-CZ" dirty="0">
              <a:latin typeface="Broadway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Odpady </a:t>
            </a:r>
            <a:r>
              <a:rPr lang="cs-CZ" dirty="0" smtClean="0"/>
              <a:t>pevné (tuhé)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Odpady kapalné</a:t>
            </a:r>
          </a:p>
          <a:p>
            <a:endParaRPr lang="cs-CZ" dirty="0" smtClean="0"/>
          </a:p>
          <a:p>
            <a:r>
              <a:rPr lang="cs-CZ" dirty="0" smtClean="0"/>
              <a:t>Odpady plynné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852612" y="3108960"/>
          <a:ext cx="5438775" cy="365760"/>
        </p:xfrm>
        <a:graphic>
          <a:graphicData uri="http://schemas.openxmlformats.org/drawingml/2006/table">
            <a:tbl>
              <a:tblPr/>
              <a:tblGrid>
                <a:gridCol w="5438775"/>
              </a:tblGrid>
              <a:tr h="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7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pevné (tuhé)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	Jsou svým složením velmi různorodé </a:t>
            </a:r>
            <a:r>
              <a:rPr lang="cs-CZ" dirty="0" smtClean="0"/>
              <a:t>a </a:t>
            </a:r>
            <a:r>
              <a:rPr lang="cs-CZ" dirty="0" smtClean="0"/>
              <a:t>představují </a:t>
            </a:r>
            <a:r>
              <a:rPr lang="cs-CZ" dirty="0" smtClean="0"/>
              <a:t>významný </a:t>
            </a:r>
            <a:r>
              <a:rPr lang="cs-CZ" dirty="0" smtClean="0"/>
              <a:t>environmentální </a:t>
            </a:r>
            <a:r>
              <a:rPr lang="cs-CZ" dirty="0" smtClean="0"/>
              <a:t>problém. Tuhé odpady </a:t>
            </a:r>
            <a:r>
              <a:rPr lang="cs-CZ" dirty="0" smtClean="0"/>
              <a:t>jsou produkované průmyslem, polnohospodářstvím, </a:t>
            </a:r>
            <a:r>
              <a:rPr lang="cs-CZ" dirty="0" smtClean="0"/>
              <a:t>ale i </a:t>
            </a:r>
            <a:r>
              <a:rPr lang="cs-CZ" dirty="0" smtClean="0"/>
              <a:t>domácnostmi. 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Při těžbě </a:t>
            </a:r>
            <a:r>
              <a:rPr lang="cs-CZ" dirty="0" smtClean="0"/>
              <a:t>a </a:t>
            </a:r>
            <a:r>
              <a:rPr lang="cs-CZ" dirty="0" smtClean="0"/>
              <a:t>zpracovaní nerostných surovin</a:t>
            </a:r>
            <a:r>
              <a:rPr lang="cs-CZ" dirty="0" smtClean="0"/>
              <a:t>, </a:t>
            </a:r>
            <a:r>
              <a:rPr lang="cs-CZ" dirty="0" smtClean="0"/>
              <a:t>při </a:t>
            </a:r>
            <a:r>
              <a:rPr lang="cs-CZ" dirty="0" smtClean="0"/>
              <a:t>budovaní </a:t>
            </a:r>
            <a:r>
              <a:rPr lang="cs-CZ" dirty="0" smtClean="0"/>
              <a:t>domů </a:t>
            </a:r>
            <a:r>
              <a:rPr lang="cs-CZ" dirty="0" smtClean="0"/>
              <a:t>a </a:t>
            </a:r>
            <a:r>
              <a:rPr lang="cs-CZ" dirty="0" smtClean="0"/>
              <a:t>dopravních </a:t>
            </a:r>
            <a:r>
              <a:rPr lang="cs-CZ" dirty="0" smtClean="0"/>
              <a:t>spojení či </a:t>
            </a:r>
            <a:r>
              <a:rPr lang="cs-CZ" dirty="0" smtClean="0"/>
              <a:t>při shromažďování odpadů </a:t>
            </a:r>
            <a:r>
              <a:rPr lang="cs-CZ" dirty="0" smtClean="0"/>
              <a:t>z domácností a </a:t>
            </a:r>
            <a:r>
              <a:rPr lang="cs-CZ" dirty="0" smtClean="0"/>
              <a:t>domů vzniká významné množství tuhých odpadů.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Nejproblematičtější jsou </a:t>
            </a:r>
            <a:r>
              <a:rPr lang="cs-CZ" dirty="0" smtClean="0"/>
              <a:t>odpady z </a:t>
            </a:r>
            <a:r>
              <a:rPr lang="cs-CZ" dirty="0" smtClean="0"/>
              <a:t>průmyslových podniků </a:t>
            </a:r>
            <a:r>
              <a:rPr lang="cs-CZ" dirty="0" smtClean="0"/>
              <a:t>a odpady z domácností, </a:t>
            </a:r>
            <a:r>
              <a:rPr lang="cs-CZ" dirty="0" smtClean="0"/>
              <a:t>protože mají velmi různorodé složení </a:t>
            </a:r>
            <a:r>
              <a:rPr lang="cs-CZ" dirty="0" smtClean="0"/>
              <a:t>a </a:t>
            </a:r>
            <a:r>
              <a:rPr lang="cs-CZ" dirty="0" smtClean="0"/>
              <a:t>obsahují </a:t>
            </a:r>
            <a:r>
              <a:rPr lang="cs-CZ" dirty="0" smtClean="0"/>
              <a:t>i významné </a:t>
            </a:r>
            <a:r>
              <a:rPr lang="cs-CZ" dirty="0" smtClean="0"/>
              <a:t>podíly </a:t>
            </a:r>
            <a:r>
              <a:rPr lang="cs-CZ" dirty="0" smtClean="0"/>
              <a:t>nebezpečných </a:t>
            </a:r>
            <a:r>
              <a:rPr lang="cs-CZ" dirty="0" smtClean="0"/>
              <a:t>látek, které poškozují životní prostředí.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Nejčastějším zneškodňováním </a:t>
            </a:r>
            <a:r>
              <a:rPr lang="cs-CZ" dirty="0" smtClean="0"/>
              <a:t>tuhých </a:t>
            </a:r>
            <a:r>
              <a:rPr lang="cs-CZ" dirty="0" smtClean="0"/>
              <a:t>odpadů ve vyspělých i </a:t>
            </a:r>
            <a:r>
              <a:rPr lang="cs-CZ" dirty="0" smtClean="0"/>
              <a:t>rozvojových </a:t>
            </a:r>
            <a:r>
              <a:rPr lang="cs-CZ" dirty="0" smtClean="0"/>
              <a:t>zemích </a:t>
            </a:r>
            <a:r>
              <a:rPr lang="cs-CZ" dirty="0" smtClean="0"/>
              <a:t>je </a:t>
            </a:r>
            <a:r>
              <a:rPr lang="cs-CZ" dirty="0" smtClean="0"/>
              <a:t>jejich ukládaní </a:t>
            </a:r>
            <a:r>
              <a:rPr lang="cs-CZ" dirty="0" smtClean="0"/>
              <a:t>na </a:t>
            </a:r>
            <a:r>
              <a:rPr lang="cs-CZ" dirty="0" smtClean="0"/>
              <a:t>skládkách, </a:t>
            </a:r>
            <a:r>
              <a:rPr lang="cs-CZ" dirty="0" smtClean="0"/>
              <a:t>v </a:t>
            </a:r>
            <a:r>
              <a:rPr lang="cs-CZ" dirty="0" smtClean="0"/>
              <a:t>menší míře se některé typy pevných odpadů spalují ve spalovnách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kapalné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	Mají velké zastoupení </a:t>
            </a:r>
            <a:r>
              <a:rPr lang="cs-CZ" dirty="0" smtClean="0"/>
              <a:t>a </a:t>
            </a:r>
            <a:r>
              <a:rPr lang="cs-CZ" dirty="0" smtClean="0"/>
              <a:t>vytvářejí se při průmyslové </a:t>
            </a:r>
            <a:r>
              <a:rPr lang="cs-CZ" dirty="0" smtClean="0"/>
              <a:t>i </a:t>
            </a:r>
            <a:r>
              <a:rPr lang="cs-CZ" dirty="0" smtClean="0"/>
              <a:t>polnohospodářské výrobě </a:t>
            </a:r>
            <a:r>
              <a:rPr lang="cs-CZ" dirty="0" smtClean="0"/>
              <a:t>(výroba </a:t>
            </a:r>
            <a:r>
              <a:rPr lang="cs-CZ" dirty="0" smtClean="0"/>
              <a:t>papíru, </a:t>
            </a:r>
            <a:r>
              <a:rPr lang="cs-CZ" dirty="0" smtClean="0"/>
              <a:t>výroba chemických </a:t>
            </a:r>
            <a:r>
              <a:rPr lang="cs-CZ" dirty="0" smtClean="0"/>
              <a:t>sloučenin, velkochov polnohospodářských zvířat</a:t>
            </a:r>
            <a:r>
              <a:rPr lang="cs-CZ" dirty="0" smtClean="0"/>
              <a:t>). Vysoký </a:t>
            </a:r>
            <a:r>
              <a:rPr lang="cs-CZ" dirty="0" smtClean="0"/>
              <a:t>podíl mezi kapalnými odpady představují i splaškové </a:t>
            </a:r>
            <a:r>
              <a:rPr lang="cs-CZ" dirty="0" smtClean="0"/>
              <a:t>vody z </a:t>
            </a:r>
            <a:r>
              <a:rPr lang="cs-CZ" dirty="0" smtClean="0"/>
              <a:t>kanalizací měst </a:t>
            </a:r>
            <a:r>
              <a:rPr lang="cs-CZ" dirty="0" smtClean="0"/>
              <a:t>a obcí, úniky </a:t>
            </a:r>
            <a:r>
              <a:rPr lang="cs-CZ" dirty="0" smtClean="0"/>
              <a:t>ze septiků apod</a:t>
            </a:r>
            <a:r>
              <a:rPr lang="cs-CZ" dirty="0" smtClean="0"/>
              <a:t>. </a:t>
            </a:r>
            <a:r>
              <a:rPr lang="cs-CZ" dirty="0" smtClean="0"/>
              <a:t>Kapalný </a:t>
            </a:r>
            <a:r>
              <a:rPr lang="cs-CZ" dirty="0" smtClean="0"/>
              <a:t>odpad je problematický </a:t>
            </a:r>
            <a:r>
              <a:rPr lang="cs-CZ" dirty="0" smtClean="0"/>
              <a:t>svým objemem.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Tekuté odpady </a:t>
            </a:r>
            <a:r>
              <a:rPr lang="cs-CZ" dirty="0" smtClean="0"/>
              <a:t>se zneškodňují </a:t>
            </a:r>
            <a:r>
              <a:rPr lang="cs-CZ" dirty="0" smtClean="0"/>
              <a:t>v </a:t>
            </a:r>
            <a:r>
              <a:rPr lang="cs-CZ" dirty="0" smtClean="0"/>
              <a:t>čističkách </a:t>
            </a:r>
            <a:r>
              <a:rPr lang="cs-CZ" dirty="0" smtClean="0"/>
              <a:t>odpadových </a:t>
            </a:r>
            <a:r>
              <a:rPr lang="cs-CZ" dirty="0" smtClean="0"/>
              <a:t>vod</a:t>
            </a:r>
            <a:r>
              <a:rPr lang="cs-CZ" dirty="0" smtClean="0"/>
              <a:t>, </a:t>
            </a:r>
            <a:r>
              <a:rPr lang="cs-CZ" dirty="0" smtClean="0"/>
              <a:t>které zabezpečují přiměřené vyčištění </a:t>
            </a:r>
            <a:r>
              <a:rPr lang="cs-CZ" dirty="0" smtClean="0"/>
              <a:t>vody a </a:t>
            </a:r>
            <a:r>
              <a:rPr lang="cs-CZ" dirty="0" smtClean="0"/>
              <a:t>její navrácení </a:t>
            </a:r>
            <a:r>
              <a:rPr lang="cs-CZ" dirty="0" smtClean="0"/>
              <a:t>do </a:t>
            </a:r>
            <a:r>
              <a:rPr lang="cs-CZ" dirty="0" smtClean="0"/>
              <a:t>přírody</a:t>
            </a:r>
            <a:r>
              <a:rPr lang="cs-CZ" dirty="0" smtClean="0"/>
              <a:t>. </a:t>
            </a:r>
            <a:r>
              <a:rPr lang="cs-CZ" dirty="0" smtClean="0"/>
              <a:t>Ne všechen </a:t>
            </a:r>
            <a:r>
              <a:rPr lang="cs-CZ" dirty="0" smtClean="0"/>
              <a:t>tekutý odpad však skončí </a:t>
            </a:r>
            <a:r>
              <a:rPr lang="cs-CZ" smtClean="0"/>
              <a:t>v </a:t>
            </a:r>
            <a:r>
              <a:rPr lang="cs-CZ" smtClean="0"/>
              <a:t>čističce. </a:t>
            </a:r>
            <a:r>
              <a:rPr lang="cs-CZ" dirty="0" smtClean="0"/>
              <a:t>V </a:t>
            </a:r>
            <a:r>
              <a:rPr lang="cs-CZ" dirty="0" smtClean="0"/>
              <a:t>méně vyspělých</a:t>
            </a:r>
            <a:r>
              <a:rPr lang="cs-CZ" dirty="0" smtClean="0"/>
              <a:t>, ale </a:t>
            </a:r>
            <a:r>
              <a:rPr lang="cs-CZ" dirty="0" smtClean="0"/>
              <a:t>i ve vyspělých zemích se dostávají </a:t>
            </a:r>
            <a:r>
              <a:rPr lang="cs-CZ" dirty="0" smtClean="0"/>
              <a:t>do </a:t>
            </a:r>
            <a:r>
              <a:rPr lang="cs-CZ" dirty="0" smtClean="0"/>
              <a:t>řek </a:t>
            </a:r>
            <a:r>
              <a:rPr lang="cs-CZ" dirty="0" smtClean="0"/>
              <a:t>a </a:t>
            </a:r>
            <a:r>
              <a:rPr lang="cs-CZ" dirty="0" smtClean="0"/>
              <a:t>potoků, případně </a:t>
            </a:r>
            <a:r>
              <a:rPr lang="cs-CZ" dirty="0" smtClean="0"/>
              <a:t>i do </a:t>
            </a:r>
            <a:r>
              <a:rPr lang="cs-CZ" dirty="0" smtClean="0"/>
              <a:t>podzemních vod různé </a:t>
            </a:r>
            <a:r>
              <a:rPr lang="cs-CZ" dirty="0" smtClean="0"/>
              <a:t>druhy tekutých </a:t>
            </a:r>
            <a:r>
              <a:rPr lang="cs-CZ" dirty="0" smtClean="0"/>
              <a:t>odpadů.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Takto </a:t>
            </a:r>
            <a:r>
              <a:rPr lang="cs-CZ" dirty="0" smtClean="0"/>
              <a:t>znečištěné </a:t>
            </a:r>
            <a:r>
              <a:rPr lang="cs-CZ" dirty="0" smtClean="0"/>
              <a:t>povrchové i podpovrchové vody </a:t>
            </a:r>
            <a:r>
              <a:rPr lang="cs-CZ" dirty="0" smtClean="0"/>
              <a:t>způsobují poškození ekosystému, negativně ovlivňují životní prostředí </a:t>
            </a:r>
            <a:r>
              <a:rPr lang="cs-CZ" dirty="0" smtClean="0"/>
              <a:t>a </a:t>
            </a:r>
            <a:r>
              <a:rPr lang="cs-CZ" dirty="0" smtClean="0"/>
              <a:t>můžou svým složením nepříznivě ovlivňovat zdraví člověka</a:t>
            </a:r>
            <a:r>
              <a:rPr lang="cs-CZ" dirty="0" smtClean="0"/>
              <a:t>.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Odpady plynné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Odpady</a:t>
            </a:r>
            <a:r>
              <a:rPr lang="cs-CZ" dirty="0" smtClean="0"/>
              <a:t>, které unikají do ovzduší a díky dešťům se dostávají do vodních nádrží, toků, oceánů </a:t>
            </a:r>
            <a:r>
              <a:rPr lang="cs-CZ" dirty="0" smtClean="0"/>
              <a:t>a půdy.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Vznikají většinou při spalovaní fosilních paliv</a:t>
            </a:r>
            <a:r>
              <a:rPr lang="cs-CZ" dirty="0" smtClean="0"/>
              <a:t>, </a:t>
            </a:r>
            <a:r>
              <a:rPr lang="cs-CZ" dirty="0" smtClean="0"/>
              <a:t>spalovaní odpadů </a:t>
            </a:r>
            <a:r>
              <a:rPr lang="cs-CZ" dirty="0" smtClean="0"/>
              <a:t>a </a:t>
            </a:r>
            <a:r>
              <a:rPr lang="cs-CZ" dirty="0" smtClean="0"/>
              <a:t>při různých výrobních postupech </a:t>
            </a:r>
            <a:r>
              <a:rPr lang="cs-CZ" dirty="0" smtClean="0"/>
              <a:t>v </a:t>
            </a:r>
            <a:r>
              <a:rPr lang="cs-CZ" dirty="0" smtClean="0"/>
              <a:t>průmyslu, dopravě </a:t>
            </a:r>
            <a:r>
              <a:rPr lang="cs-CZ" dirty="0" smtClean="0"/>
              <a:t>a </a:t>
            </a:r>
            <a:r>
              <a:rPr lang="cs-CZ" dirty="0" smtClean="0"/>
              <a:t>polnohospodářství. </a:t>
            </a:r>
            <a:r>
              <a:rPr lang="cs-CZ" dirty="0" smtClean="0"/>
              <a:t>Tisíce </a:t>
            </a:r>
            <a:r>
              <a:rPr lang="cs-CZ" dirty="0" smtClean="0"/>
              <a:t>tun </a:t>
            </a:r>
            <a:r>
              <a:rPr lang="cs-CZ" dirty="0" smtClean="0"/>
              <a:t>plynných </a:t>
            </a:r>
            <a:r>
              <a:rPr lang="cs-CZ" dirty="0" smtClean="0"/>
              <a:t>odpadů se ročně uvolňuje </a:t>
            </a:r>
            <a:r>
              <a:rPr lang="cs-CZ" dirty="0" smtClean="0"/>
              <a:t>do atmosféry, kde </a:t>
            </a:r>
            <a:r>
              <a:rPr lang="cs-CZ" dirty="0" smtClean="0"/>
              <a:t>způsobují její </a:t>
            </a:r>
            <a:r>
              <a:rPr lang="cs-CZ" dirty="0" smtClean="0"/>
              <a:t>výrazné </a:t>
            </a:r>
            <a:r>
              <a:rPr lang="cs-CZ" dirty="0" smtClean="0"/>
              <a:t>znečištění.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Neustálým znečisťováním </a:t>
            </a:r>
            <a:r>
              <a:rPr lang="cs-CZ" dirty="0" smtClean="0"/>
              <a:t>atmosféry </a:t>
            </a:r>
            <a:r>
              <a:rPr lang="cs-CZ" dirty="0" smtClean="0"/>
              <a:t>se vytvářejí podmínky pro </a:t>
            </a:r>
            <a:r>
              <a:rPr lang="cs-CZ" dirty="0" smtClean="0"/>
              <a:t>vznik </a:t>
            </a:r>
            <a:r>
              <a:rPr lang="cs-CZ" dirty="0" smtClean="0"/>
              <a:t>kyselých dešťů, </a:t>
            </a:r>
            <a:r>
              <a:rPr lang="cs-CZ" dirty="0" smtClean="0"/>
              <a:t>procesy vzniku skleníkového efektu a rozpadu </a:t>
            </a:r>
            <a:r>
              <a:rPr lang="cs-CZ" dirty="0" smtClean="0"/>
              <a:t>ozónové </a:t>
            </a:r>
            <a:r>
              <a:rPr lang="cs-CZ" dirty="0" smtClean="0"/>
              <a:t>vrstvy.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uto-nakladni.jpg"/>
          <p:cNvPicPr>
            <a:picLocks noChangeAspect="1"/>
          </p:cNvPicPr>
          <p:nvPr/>
        </p:nvPicPr>
        <p:blipFill>
          <a:blip r:embed="rId2" cstate="print">
            <a:lum bright="82000" contrast="20000"/>
          </a:blip>
          <a:stretch>
            <a:fillRect/>
          </a:stretch>
        </p:blipFill>
        <p:spPr>
          <a:xfrm>
            <a:off x="323850" y="471487"/>
            <a:ext cx="8496300" cy="59150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roadway" pitchFamily="82" charset="0"/>
              </a:rPr>
              <a:t>Odpady</a:t>
            </a:r>
            <a:r>
              <a:rPr lang="cs-CZ" dirty="0" smtClean="0"/>
              <a:t> </a:t>
            </a:r>
            <a:r>
              <a:rPr lang="cs-CZ" dirty="0" smtClean="0">
                <a:latin typeface="Broadway" pitchFamily="82" charset="0"/>
              </a:rPr>
              <a:t>z</a:t>
            </a:r>
            <a:r>
              <a:rPr lang="cs-CZ" dirty="0" smtClean="0">
                <a:latin typeface="Broadway" pitchFamily="82" charset="0"/>
              </a:rPr>
              <a:t> </a:t>
            </a:r>
            <a:r>
              <a:rPr lang="cs-CZ" dirty="0" smtClean="0">
                <a:latin typeface="Broadway" pitchFamily="82" charset="0"/>
              </a:rPr>
              <a:t>těžby</a:t>
            </a:r>
            <a:endParaRPr lang="cs-CZ" dirty="0">
              <a:latin typeface="Broadway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Odpady z těžby jsou materiály vyprodukované </a:t>
            </a:r>
            <a:r>
              <a:rPr lang="cs-CZ" dirty="0" smtClean="0"/>
              <a:t>z těžebního průmyslu, které už nemají další využití.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Tyto </a:t>
            </a:r>
            <a:r>
              <a:rPr lang="cs-CZ" dirty="0" smtClean="0"/>
              <a:t>materiály se dostávají na povrch, kde se za normálních podmínek nevyskytují.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Odpady z těžby uhlí a nerostných surovin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Inertní (neaktivní) </a:t>
            </a:r>
            <a:r>
              <a:rPr lang="cs-CZ" dirty="0" smtClean="0">
                <a:solidFill>
                  <a:schemeClr val="tx2"/>
                </a:solidFill>
              </a:rPr>
              <a:t>materiály - svým složením odpovídají nadložním </a:t>
            </a:r>
            <a:r>
              <a:rPr lang="cs-CZ" dirty="0" smtClean="0">
                <a:solidFill>
                  <a:schemeClr val="tx2"/>
                </a:solidFill>
              </a:rPr>
              <a:t>zeminám</a:t>
            </a: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Škodlivé – provoz těžebních zařízení a jejich údržba, odpady z úpraven 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Odpady z hornické činnosti </a:t>
            </a:r>
            <a:r>
              <a:rPr lang="cs-CZ" dirty="0" smtClean="0">
                <a:solidFill>
                  <a:schemeClr val="tx2"/>
                </a:solidFill>
              </a:rPr>
              <a:t>- nespadají </a:t>
            </a:r>
            <a:r>
              <a:rPr lang="cs-CZ" dirty="0" smtClean="0">
                <a:solidFill>
                  <a:schemeClr val="tx2"/>
                </a:solidFill>
              </a:rPr>
              <a:t>pod zákon o </a:t>
            </a:r>
            <a:r>
              <a:rPr lang="cs-CZ" dirty="0" smtClean="0">
                <a:solidFill>
                  <a:schemeClr val="tx2"/>
                </a:solidFill>
              </a:rPr>
              <a:t>odpadech</a:t>
            </a: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Odpady z těžby kamene, kaolínu, 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z těžby a zpracování 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Odpady z vrtných prací (kontaminovaná zemina, kapalné odpady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Odpady vznikající při dopravě (námořní, ropovody, silniční a železniční doprava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Odpady vznikající při zpracování ropy (plynné emise a kapalné odpady)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184</TotalTime>
  <Words>128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Urbanistický</vt:lpstr>
      <vt:lpstr>Nakládaní s odpady</vt:lpstr>
      <vt:lpstr>Odpad</vt:lpstr>
      <vt:lpstr>Rozdělení odpadu podle skupenství</vt:lpstr>
      <vt:lpstr>Odpady pevné (tuhé)</vt:lpstr>
      <vt:lpstr>Odpady kapalné</vt:lpstr>
      <vt:lpstr>Odpady plynné</vt:lpstr>
      <vt:lpstr>Odpady z těžby</vt:lpstr>
      <vt:lpstr>Odpady z těžby uhlí a nerostných surovin</vt:lpstr>
      <vt:lpstr>Odpady z těžby a zpracování ropy</vt:lpstr>
      <vt:lpstr>Děkujeme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Nakládaní s odpady</dc:title>
  <cp:lastModifiedBy>Verca</cp:lastModifiedBy>
  <cp:revision>34</cp:revision>
  <dcterms:modified xsi:type="dcterms:W3CDTF">2011-10-18T18:36:49Z</dcterms:modified>
</cp:coreProperties>
</file>