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3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2E4CDC2E-8A6E-4DAC-B73E-0DAF447F19DF}" type="datetimeFigureOut">
              <a:rPr lang="en-US" smtClean="0"/>
              <a:pPr/>
              <a:t>10/26/2011</a:t>
            </a:fld>
            <a:endParaRPr lang="en-US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ovací čára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ovací čára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ipsa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ipsa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ipsa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9E71C815-B507-4BA7-A49D-D05870D314A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4CDC2E-8A6E-4DAC-B73E-0DAF447F19DF}" type="datetimeFigureOut">
              <a:rPr lang="en-US" smtClean="0"/>
              <a:pPr/>
              <a:t>10/26/2011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1C815-B507-4BA7-A49D-D05870D314A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4CDC2E-8A6E-4DAC-B73E-0DAF447F19DF}" type="datetimeFigureOut">
              <a:rPr lang="en-US" smtClean="0"/>
              <a:pPr/>
              <a:t>10/26/2011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1C815-B507-4BA7-A49D-D05870D314A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2E4CDC2E-8A6E-4DAC-B73E-0DAF447F19DF}" type="datetimeFigureOut">
              <a:rPr lang="en-US" smtClean="0"/>
              <a:pPr/>
              <a:t>10/26/2011</a:t>
            </a:fld>
            <a:endParaRPr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9E71C815-B507-4BA7-A49D-D05870D314A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2E4CDC2E-8A6E-4DAC-B73E-0DAF447F19DF}" type="datetimeFigureOut">
              <a:rPr lang="en-US" smtClean="0"/>
              <a:pPr/>
              <a:t>10/26/2011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ovací čára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ovací čára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ipsa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ipsa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ipsa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ovací čára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9E71C815-B507-4BA7-A49D-D05870D314A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4CDC2E-8A6E-4DAC-B73E-0DAF447F19DF}" type="datetimeFigureOut">
              <a:rPr lang="en-US" smtClean="0"/>
              <a:pPr/>
              <a:t>10/26/2011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1C815-B507-4BA7-A49D-D05870D314A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4CDC2E-8A6E-4DAC-B73E-0DAF447F19DF}" type="datetimeFigureOut">
              <a:rPr lang="en-US" smtClean="0"/>
              <a:pPr/>
              <a:t>10/26/2011</a:t>
            </a:fld>
            <a:endParaRPr lang="en-US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1C815-B507-4BA7-A49D-D05870D314A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2E4CDC2E-8A6E-4DAC-B73E-0DAF447F19DF}" type="datetimeFigureOut">
              <a:rPr lang="en-US" smtClean="0"/>
              <a:pPr/>
              <a:t>10/26/2011</a:t>
            </a:fld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9E71C815-B507-4BA7-A49D-D05870D314A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4CDC2E-8A6E-4DAC-B73E-0DAF447F19DF}" type="datetimeFigureOut">
              <a:rPr lang="en-US" smtClean="0"/>
              <a:pPr/>
              <a:t>10/26/2011</a:t>
            </a:fld>
            <a:endParaRPr lang="en-US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1C815-B507-4BA7-A49D-D05870D314A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2E4CDC2E-8A6E-4DAC-B73E-0DAF447F19DF}" type="datetimeFigureOut">
              <a:rPr lang="en-US" smtClean="0"/>
              <a:pPr/>
              <a:t>10/26/2011</a:t>
            </a:fld>
            <a:endParaRPr lang="en-US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9E71C815-B507-4BA7-A49D-D05870D314A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ovací čára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2E4CDC2E-8A6E-4DAC-B73E-0DAF447F19DF}" type="datetimeFigureOut">
              <a:rPr lang="en-US" smtClean="0"/>
              <a:pPr/>
              <a:t>10/26/2011</a:t>
            </a:fld>
            <a:endParaRPr lang="en-US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9E71C815-B507-4BA7-A49D-D05870D314A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2E4CDC2E-8A6E-4DAC-B73E-0DAF447F19DF}" type="datetimeFigureOut">
              <a:rPr lang="en-US" smtClean="0"/>
              <a:pPr/>
              <a:t>10/26/2011</a:t>
            </a:fld>
            <a:endParaRPr lang="en-US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9E71C815-B507-4BA7-A49D-D05870D314A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//upload.wikimedia.org/wikipedia/commons/1/11/%C5%A0palek_na_%C5%A1t%C3%ADp%C3%A1n%C3%AD.jpg" TargetMode="Externa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//upload.wikimedia.org/wikipedia/commons/f/f1/Bequer-B100-SOJA-SOYBEAM.jpg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3200" dirty="0" smtClean="0">
                <a:latin typeface="Comic Sans MS" pitchFamily="66" charset="0"/>
              </a:rPr>
              <a:t>VÝROBA PALIV Z ODPADŮ</a:t>
            </a:r>
            <a:endParaRPr lang="en-US" sz="3200" dirty="0">
              <a:latin typeface="Comic Sans MS" pitchFamily="66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>
                <a:latin typeface="Comic Sans MS" pitchFamily="66" charset="0"/>
              </a:rPr>
              <a:t>Nikola Kubíková</a:t>
            </a:r>
          </a:p>
          <a:p>
            <a:r>
              <a:rPr lang="cs-CZ" dirty="0" smtClean="0">
                <a:latin typeface="Comic Sans MS" pitchFamily="66" charset="0"/>
              </a:rPr>
              <a:t>Petra Lužová</a:t>
            </a:r>
            <a:endParaRPr lang="en-US" dirty="0">
              <a:latin typeface="Comic Sans MS" pitchFamily="66" charset="0"/>
            </a:endParaRPr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latin typeface="Comic Sans MS" pitchFamily="66" charset="0"/>
              </a:rPr>
              <a:t>Děkujeme za pozornost…</a:t>
            </a:r>
            <a:endParaRPr lang="en-US" b="1" dirty="0">
              <a:latin typeface="Comic Sans MS" pitchFamily="66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5400" b="1" dirty="0" smtClean="0">
                <a:latin typeface="Comic Sans MS" pitchFamily="66" charset="0"/>
              </a:rPr>
              <a:t>Palivo</a:t>
            </a:r>
            <a:endParaRPr lang="en-US" sz="5400" b="1" dirty="0">
              <a:latin typeface="Comic Sans MS" pitchFamily="66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endParaRPr lang="cs-CZ" sz="2000" dirty="0" smtClean="0">
              <a:latin typeface="Comic Sans MS" pitchFamily="66" charset="0"/>
            </a:endParaRPr>
          </a:p>
          <a:p>
            <a:endParaRPr lang="cs-CZ" sz="2000" dirty="0" smtClean="0">
              <a:latin typeface="Comic Sans MS" pitchFamily="66" charset="0"/>
            </a:endParaRPr>
          </a:p>
          <a:p>
            <a:r>
              <a:rPr lang="cs-CZ" sz="2000" dirty="0" smtClean="0">
                <a:latin typeface="Comic Sans MS" pitchFamily="66" charset="0"/>
              </a:rPr>
              <a:t>Palivo je všeobecné označení pro chemický prvek, látku nebo směs, která má schopnost za vhodných podmínek začít a udržet chemickou reakci spalování. Každé palivo obsahuje chemickou energii, která se spalováním mění na energii tepelnou.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en-US" dirty="0"/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latin typeface="Comic Sans MS" pitchFamily="66" charset="0"/>
              </a:rPr>
              <a:t>Rozdělení</a:t>
            </a:r>
            <a:endParaRPr lang="en-US" b="1" dirty="0">
              <a:latin typeface="Comic Sans MS" pitchFamily="66" charset="0"/>
            </a:endParaRPr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u="sng" dirty="0" smtClean="0">
                <a:latin typeface="Comic Sans MS" pitchFamily="66" charset="0"/>
              </a:rPr>
              <a:t>Biomasa</a:t>
            </a:r>
          </a:p>
          <a:p>
            <a:pPr>
              <a:buNone/>
            </a:pPr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r>
              <a:rPr lang="cs-CZ" u="sng" dirty="0" smtClean="0">
                <a:latin typeface="Comic Sans MS" pitchFamily="66" charset="0"/>
              </a:rPr>
              <a:t>Biopaliva</a:t>
            </a:r>
            <a:r>
              <a:rPr lang="cs-CZ" dirty="0" smtClean="0">
                <a:latin typeface="Comic Sans MS" pitchFamily="66" charset="0"/>
              </a:rPr>
              <a:t>	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2771800" y="1772816"/>
            <a:ext cx="3657600" cy="4572000"/>
          </a:xfrm>
        </p:spPr>
        <p:txBody>
          <a:bodyPr/>
          <a:lstStyle/>
          <a:p>
            <a:pPr>
              <a:buNone/>
            </a:pPr>
            <a:endParaRPr lang="cs-CZ" dirty="0" smtClean="0"/>
          </a:p>
          <a:p>
            <a:pPr>
              <a:buFont typeface="Wingdings" pitchFamily="2" charset="2"/>
              <a:buChar char="§"/>
            </a:pPr>
            <a:r>
              <a:rPr lang="cs-CZ" sz="2000" dirty="0" smtClean="0">
                <a:latin typeface="Comic Sans MS" pitchFamily="66" charset="0"/>
              </a:rPr>
              <a:t>Suchá biomasa</a:t>
            </a:r>
          </a:p>
          <a:p>
            <a:pPr>
              <a:buFont typeface="Wingdings" pitchFamily="2" charset="2"/>
              <a:buChar char="§"/>
            </a:pPr>
            <a:r>
              <a:rPr lang="cs-CZ" sz="2000" dirty="0" smtClean="0">
                <a:latin typeface="Comic Sans MS" pitchFamily="66" charset="0"/>
              </a:rPr>
              <a:t>Mokrá biomasa</a:t>
            </a:r>
          </a:p>
          <a:p>
            <a:pPr>
              <a:buFont typeface="Wingdings" pitchFamily="2" charset="2"/>
              <a:buChar char="§"/>
            </a:pPr>
            <a:endParaRPr lang="cs-CZ" dirty="0" smtClean="0">
              <a:latin typeface="Comic Sans MS" pitchFamily="66" charset="0"/>
            </a:endParaRPr>
          </a:p>
          <a:p>
            <a:pPr>
              <a:buFont typeface="Wingdings" pitchFamily="2" charset="2"/>
              <a:buChar char="§"/>
            </a:pPr>
            <a:endParaRPr lang="cs-CZ" dirty="0" smtClean="0">
              <a:latin typeface="Comic Sans MS" pitchFamily="66" charset="0"/>
            </a:endParaRPr>
          </a:p>
          <a:p>
            <a:pPr>
              <a:buFont typeface="Wingdings" pitchFamily="2" charset="2"/>
              <a:buChar char="§"/>
            </a:pPr>
            <a:r>
              <a:rPr lang="cs-CZ" sz="2000" dirty="0" smtClean="0">
                <a:latin typeface="Comic Sans MS" pitchFamily="66" charset="0"/>
              </a:rPr>
              <a:t>Tuhá biopaliva</a:t>
            </a:r>
          </a:p>
          <a:p>
            <a:pPr>
              <a:buFont typeface="Wingdings" pitchFamily="2" charset="2"/>
              <a:buChar char="§"/>
            </a:pPr>
            <a:r>
              <a:rPr lang="cs-CZ" sz="2000" dirty="0" smtClean="0">
                <a:latin typeface="Comic Sans MS" pitchFamily="66" charset="0"/>
              </a:rPr>
              <a:t>Kapalná biopaliva</a:t>
            </a:r>
          </a:p>
          <a:p>
            <a:pPr>
              <a:buFont typeface="Wingdings" pitchFamily="2" charset="2"/>
              <a:buChar char="§"/>
            </a:pPr>
            <a:r>
              <a:rPr lang="cs-CZ" sz="2000" dirty="0" smtClean="0">
                <a:latin typeface="Comic Sans MS" pitchFamily="66" charset="0"/>
              </a:rPr>
              <a:t>Plynná biopaliva</a:t>
            </a:r>
            <a:endParaRPr lang="en-US" sz="2000" dirty="0">
              <a:latin typeface="Comic Sans MS" pitchFamily="66" charset="0"/>
            </a:endParaRPr>
          </a:p>
        </p:txBody>
      </p:sp>
      <p:pic>
        <p:nvPicPr>
          <p:cNvPr id="8194" name="Picture 2" descr="Soubor:Špalek na štípání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868144" y="1628800"/>
            <a:ext cx="2699792" cy="2024844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latin typeface="Comic Sans MS" pitchFamily="66" charset="0"/>
              </a:rPr>
              <a:t>Biomasa</a:t>
            </a:r>
            <a:endParaRPr lang="en-US" b="1" dirty="0">
              <a:latin typeface="Comic Sans MS" pitchFamily="66" charset="0"/>
            </a:endParaRP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endParaRPr lang="cs-CZ" dirty="0" smtClean="0"/>
          </a:p>
          <a:p>
            <a:r>
              <a:rPr lang="cs-CZ" sz="2000" dirty="0" smtClean="0">
                <a:latin typeface="Comic Sans MS" pitchFamily="66" charset="0"/>
              </a:rPr>
              <a:t>Biomasa je téměř jakákoliv hmota organického původu. Jak rostlinného, tak živočišného.</a:t>
            </a:r>
          </a:p>
          <a:p>
            <a:pPr>
              <a:buNone/>
            </a:pPr>
            <a:endParaRPr lang="cs-CZ" sz="2000" dirty="0" smtClean="0">
              <a:latin typeface="Comic Sans MS" pitchFamily="66" charset="0"/>
            </a:endParaRPr>
          </a:p>
          <a:p>
            <a:r>
              <a:rPr lang="cs-CZ" sz="2000" dirty="0" smtClean="0">
                <a:latin typeface="Comic Sans MS" pitchFamily="66" charset="0"/>
              </a:rPr>
              <a:t>Podle energetických zdrojů se jedná o dřevní odpad, slámu a další zemědělské zbytky a odpad.</a:t>
            </a:r>
          </a:p>
          <a:p>
            <a:pPr>
              <a:buNone/>
            </a:pPr>
            <a:endParaRPr lang="cs-CZ" sz="2000" dirty="0" smtClean="0">
              <a:latin typeface="Comic Sans MS" pitchFamily="66" charset="0"/>
            </a:endParaRPr>
          </a:p>
          <a:p>
            <a:r>
              <a:rPr lang="cs-CZ" sz="2000" i="1" dirty="0" smtClean="0">
                <a:latin typeface="Comic Sans MS" pitchFamily="66" charset="0"/>
              </a:rPr>
              <a:t>Suchá biomasa </a:t>
            </a:r>
            <a:r>
              <a:rPr lang="cs-CZ" sz="2000" dirty="0" smtClean="0">
                <a:latin typeface="Comic Sans MS" pitchFamily="66" charset="0"/>
              </a:rPr>
              <a:t>je například dřevní a suchý rostlinný odpad, který se zpracovává suchými procesy, jako je spalování a zplyňování.</a:t>
            </a:r>
          </a:p>
          <a:p>
            <a:pPr>
              <a:buNone/>
            </a:pPr>
            <a:endParaRPr lang="cs-CZ" sz="2000" dirty="0" smtClean="0">
              <a:latin typeface="Comic Sans MS" pitchFamily="66" charset="0"/>
            </a:endParaRPr>
          </a:p>
          <a:p>
            <a:r>
              <a:rPr lang="cs-CZ" sz="2000" i="1" dirty="0" smtClean="0">
                <a:latin typeface="Comic Sans MS" pitchFamily="66" charset="0"/>
              </a:rPr>
              <a:t>Mokrá biomasa </a:t>
            </a:r>
            <a:r>
              <a:rPr lang="cs-CZ" sz="2000" dirty="0" smtClean="0">
                <a:latin typeface="Comic Sans MS" pitchFamily="66" charset="0"/>
              </a:rPr>
              <a:t>jsou výkaly hospodářských zvířat. Zpracovává se mokrými procesy v bioplynových stanicích.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en-US" dirty="0"/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latin typeface="Comic Sans MS" pitchFamily="66" charset="0"/>
              </a:rPr>
              <a:t>Biopaliva</a:t>
            </a:r>
            <a:endParaRPr lang="en-US" b="1" dirty="0">
              <a:latin typeface="Comic Sans MS" pitchFamily="66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endParaRPr lang="cs-CZ" sz="2000" dirty="0" smtClean="0">
              <a:latin typeface="Comic Sans MS" pitchFamily="66" charset="0"/>
            </a:endParaRPr>
          </a:p>
          <a:p>
            <a:r>
              <a:rPr lang="cs-CZ" sz="2000" dirty="0" smtClean="0">
                <a:latin typeface="Comic Sans MS" pitchFamily="66" charset="0"/>
              </a:rPr>
              <a:t>Vzniká cílenou výrobou nebo přípravou z biomasy. Představuje tedy jedno z možných využití biomasy.</a:t>
            </a:r>
          </a:p>
          <a:p>
            <a:pPr>
              <a:buNone/>
            </a:pPr>
            <a:endParaRPr lang="cs-CZ" sz="2000" dirty="0" smtClean="0">
              <a:latin typeface="Comic Sans MS" pitchFamily="66" charset="0"/>
            </a:endParaRPr>
          </a:p>
          <a:p>
            <a:r>
              <a:rPr lang="cs-CZ" sz="2000" dirty="0" smtClean="0">
                <a:latin typeface="Comic Sans MS" pitchFamily="66" charset="0"/>
              </a:rPr>
              <a:t>Rozdělení: </a:t>
            </a:r>
          </a:p>
          <a:p>
            <a:pPr>
              <a:buNone/>
            </a:pPr>
            <a:r>
              <a:rPr lang="cs-CZ" sz="2000" dirty="0" smtClean="0">
                <a:latin typeface="Comic Sans MS" pitchFamily="66" charset="0"/>
              </a:rPr>
              <a:t>    </a:t>
            </a:r>
            <a:r>
              <a:rPr lang="cs-CZ" sz="2000" b="1" dirty="0" smtClean="0">
                <a:latin typeface="Comic Sans MS" pitchFamily="66" charset="0"/>
              </a:rPr>
              <a:t> tuhá biopaliva</a:t>
            </a:r>
          </a:p>
          <a:p>
            <a:pPr>
              <a:buNone/>
            </a:pPr>
            <a:r>
              <a:rPr lang="cs-CZ" sz="2000" b="1" dirty="0" smtClean="0">
                <a:latin typeface="Comic Sans MS" pitchFamily="66" charset="0"/>
              </a:rPr>
              <a:t>    kapalná biopaliva</a:t>
            </a:r>
          </a:p>
          <a:p>
            <a:pPr>
              <a:buNone/>
            </a:pPr>
            <a:r>
              <a:rPr lang="cs-CZ" sz="2000" b="1" dirty="0" smtClean="0">
                <a:latin typeface="Comic Sans MS" pitchFamily="66" charset="0"/>
              </a:rPr>
              <a:t>    plynná </a:t>
            </a:r>
            <a:r>
              <a:rPr lang="cs-CZ" sz="2000" b="1" dirty="0" err="1" smtClean="0">
                <a:latin typeface="Comic Sans MS" pitchFamily="66" charset="0"/>
              </a:rPr>
              <a:t>biopaliva</a:t>
            </a:r>
            <a:r>
              <a:rPr lang="cs-CZ" sz="2000" b="1" dirty="0" smtClean="0">
                <a:latin typeface="Comic Sans MS" pitchFamily="66" charset="0"/>
              </a:rPr>
              <a:t>    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sz="1200" dirty="0" smtClean="0">
                <a:latin typeface="Comic Sans MS" pitchFamily="66" charset="0"/>
              </a:rPr>
              <a:t>                                                                         Bionafta vyrobena ze sojového oleje</a:t>
            </a:r>
            <a:endParaRPr lang="en-US" sz="1200" dirty="0">
              <a:latin typeface="Comic Sans MS" pitchFamily="66" charset="0"/>
            </a:endParaRPr>
          </a:p>
        </p:txBody>
      </p:sp>
      <p:pic>
        <p:nvPicPr>
          <p:cNvPr id="6146" name="Picture 2" descr="Soubor:Bequer-B100-SOJA-SOYBEAM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23928" y="2852936"/>
            <a:ext cx="2448272" cy="2790010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latin typeface="Comic Sans MS" pitchFamily="66" charset="0"/>
              </a:rPr>
              <a:t>Tuhá biopaliva</a:t>
            </a:r>
            <a:endParaRPr lang="en-US" b="1" dirty="0">
              <a:latin typeface="Comic Sans MS" pitchFamily="66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endParaRPr lang="cs-CZ" dirty="0" smtClean="0"/>
          </a:p>
          <a:p>
            <a:r>
              <a:rPr lang="cs-CZ" sz="2200" dirty="0" smtClean="0">
                <a:latin typeface="Comic Sans MS" pitchFamily="66" charset="0"/>
              </a:rPr>
              <a:t>Jsou to biopaliva, která se v podmínkách, při nichž jsou skladována, dopravována a připravována pro energetické využití, nachází v tuhém stavu.</a:t>
            </a:r>
          </a:p>
          <a:p>
            <a:r>
              <a:rPr lang="cs-CZ" sz="2200" dirty="0" smtClean="0">
                <a:latin typeface="Comic Sans MS" pitchFamily="66" charset="0"/>
              </a:rPr>
              <a:t>Mezi tuhá paliva patří:</a:t>
            </a:r>
          </a:p>
          <a:p>
            <a:pPr>
              <a:buNone/>
            </a:pPr>
            <a:r>
              <a:rPr lang="cs-CZ" sz="2200" dirty="0" smtClean="0">
                <a:latin typeface="Comic Sans MS" pitchFamily="66" charset="0"/>
              </a:rPr>
              <a:t>    - dřevo v různých formách:</a:t>
            </a:r>
          </a:p>
          <a:p>
            <a:pPr>
              <a:buNone/>
            </a:pPr>
            <a:r>
              <a:rPr lang="cs-CZ" sz="2200" dirty="0" smtClean="0">
                <a:latin typeface="Comic Sans MS" pitchFamily="66" charset="0"/>
              </a:rPr>
              <a:t>      polena</a:t>
            </a:r>
          </a:p>
          <a:p>
            <a:pPr>
              <a:buNone/>
            </a:pPr>
            <a:r>
              <a:rPr lang="cs-CZ" sz="2200" dirty="0" smtClean="0">
                <a:latin typeface="Comic Sans MS" pitchFamily="66" charset="0"/>
              </a:rPr>
              <a:t>      </a:t>
            </a:r>
            <a:r>
              <a:rPr lang="cs-CZ" sz="2200" dirty="0" err="1" smtClean="0">
                <a:latin typeface="Comic Sans MS" pitchFamily="66" charset="0"/>
              </a:rPr>
              <a:t>štěpka</a:t>
            </a:r>
            <a:endParaRPr lang="cs-CZ" sz="2200" dirty="0" smtClean="0">
              <a:latin typeface="Comic Sans MS" pitchFamily="66" charset="0"/>
            </a:endParaRPr>
          </a:p>
          <a:p>
            <a:pPr>
              <a:buNone/>
            </a:pPr>
            <a:r>
              <a:rPr lang="cs-CZ" sz="2200" dirty="0" smtClean="0">
                <a:latin typeface="Comic Sans MS" pitchFamily="66" charset="0"/>
              </a:rPr>
              <a:t>      brikety</a:t>
            </a:r>
          </a:p>
          <a:p>
            <a:pPr>
              <a:buNone/>
            </a:pPr>
            <a:r>
              <a:rPr lang="cs-CZ" sz="2200" dirty="0" smtClean="0">
                <a:latin typeface="Comic Sans MS" pitchFamily="66" charset="0"/>
              </a:rPr>
              <a:t>      pelety</a:t>
            </a:r>
          </a:p>
          <a:p>
            <a:pPr>
              <a:buNone/>
            </a:pPr>
            <a:r>
              <a:rPr lang="cs-CZ" sz="2200" dirty="0" smtClean="0">
                <a:latin typeface="Comic Sans MS" pitchFamily="66" charset="0"/>
              </a:rPr>
              <a:t>      piliny</a:t>
            </a:r>
          </a:p>
          <a:p>
            <a:pPr>
              <a:buNone/>
            </a:pPr>
            <a:r>
              <a:rPr lang="cs-CZ" sz="2200" dirty="0" smtClean="0">
                <a:latin typeface="Comic Sans MS" pitchFamily="66" charset="0"/>
              </a:rPr>
              <a:t>    - Sláma, která je i ve formě briket a </a:t>
            </a:r>
            <a:r>
              <a:rPr lang="cs-CZ" sz="2200" dirty="0" smtClean="0">
                <a:latin typeface="Comic Sans MS" pitchFamily="66" charset="0"/>
              </a:rPr>
              <a:t>pelet</a:t>
            </a:r>
            <a:endParaRPr lang="cs-CZ" sz="2200" dirty="0" smtClean="0">
              <a:latin typeface="Comic Sans MS" pitchFamily="66" charset="0"/>
            </a:endParaRPr>
          </a:p>
          <a:p>
            <a:pPr>
              <a:buNone/>
            </a:pPr>
            <a:r>
              <a:rPr lang="cs-CZ" sz="2200" dirty="0" smtClean="0">
                <a:latin typeface="Comic Sans MS" pitchFamily="66" charset="0"/>
              </a:rPr>
              <a:t>    - Seno, také ve formě briket a pelet</a:t>
            </a:r>
          </a:p>
          <a:p>
            <a:endParaRPr lang="cs-CZ" dirty="0" smtClean="0"/>
          </a:p>
          <a:p>
            <a:endParaRPr lang="en-US" dirty="0"/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Font typeface="Courier New" pitchFamily="49" charset="0"/>
              <a:buChar char="o"/>
            </a:pPr>
            <a:r>
              <a:rPr lang="cs-CZ" sz="2000" b="1" dirty="0" smtClean="0">
                <a:latin typeface="Comic Sans MS" pitchFamily="66" charset="0"/>
              </a:rPr>
              <a:t>Štěpky</a:t>
            </a:r>
            <a:r>
              <a:rPr lang="cs-CZ" sz="2000" dirty="0" smtClean="0">
                <a:latin typeface="Comic Sans MS" pitchFamily="66" charset="0"/>
              </a:rPr>
              <a:t>, nejčastěji dřevní </a:t>
            </a:r>
            <a:r>
              <a:rPr lang="cs-CZ" sz="2000" dirty="0" err="1" smtClean="0">
                <a:latin typeface="Comic Sans MS" pitchFamily="66" charset="0"/>
              </a:rPr>
              <a:t>štěpka</a:t>
            </a:r>
            <a:r>
              <a:rPr lang="cs-CZ" sz="2000" dirty="0" smtClean="0">
                <a:latin typeface="Comic Sans MS" pitchFamily="66" charset="0"/>
              </a:rPr>
              <a:t>, která vzniká jako odpad při zpracování dřeva nebo cíleným drcením dřevních částí. Slouží k výrobě tepla nebo kompostu.</a:t>
            </a:r>
          </a:p>
          <a:p>
            <a:pPr>
              <a:buNone/>
            </a:pPr>
            <a:endParaRPr lang="cs-CZ" sz="2000" dirty="0" smtClean="0">
              <a:latin typeface="Comic Sans MS" pitchFamily="66" charset="0"/>
            </a:endParaRPr>
          </a:p>
          <a:p>
            <a:r>
              <a:rPr lang="cs-CZ" sz="2000" b="1" dirty="0" smtClean="0">
                <a:latin typeface="Comic Sans MS" pitchFamily="66" charset="0"/>
              </a:rPr>
              <a:t>Briketa</a:t>
            </a:r>
            <a:r>
              <a:rPr lang="cs-CZ" sz="2000" dirty="0" smtClean="0">
                <a:latin typeface="Comic Sans MS" pitchFamily="66" charset="0"/>
              </a:rPr>
              <a:t> je mechanicky zhutněný drobný hořlavý materiál. Může mít formu válečku o různém průměru. Tvar brikety je pro proces spalování fakticky nepodstatný.</a:t>
            </a:r>
          </a:p>
          <a:p>
            <a:pPr>
              <a:buNone/>
            </a:pPr>
            <a:endParaRPr lang="cs-CZ" sz="2000" dirty="0" smtClean="0">
              <a:latin typeface="Comic Sans MS" pitchFamily="66" charset="0"/>
            </a:endParaRPr>
          </a:p>
          <a:p>
            <a:r>
              <a:rPr lang="cs-CZ" sz="2000" b="1" dirty="0" smtClean="0">
                <a:latin typeface="Comic Sans MS" pitchFamily="66" charset="0"/>
              </a:rPr>
              <a:t>Pelety</a:t>
            </a:r>
            <a:r>
              <a:rPr lang="cs-CZ" sz="2000" dirty="0" smtClean="0">
                <a:latin typeface="Comic Sans MS" pitchFamily="66" charset="0"/>
              </a:rPr>
              <a:t> jsou granule, které se získávají vysokotlakým lisováním dřevního odpadu. Tím se rozumí nejen piliny, ale i sláma nebo šťovík.Pelety jsou nenákladné a obnovitelné zdroje energie a proto se považují za palivo budoucnosti.</a:t>
            </a:r>
          </a:p>
          <a:p>
            <a:endParaRPr lang="cs-CZ" dirty="0" smtClean="0"/>
          </a:p>
          <a:p>
            <a:endParaRPr lang="cs-CZ" dirty="0" smtClean="0"/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latin typeface="Comic Sans MS" pitchFamily="66" charset="0"/>
              </a:rPr>
              <a:t>Kapalná biopaliva</a:t>
            </a:r>
            <a:endParaRPr lang="en-US" b="1" dirty="0">
              <a:latin typeface="Comic Sans MS" pitchFamily="66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Font typeface="Courier New" pitchFamily="49" charset="0"/>
              <a:buChar char="o"/>
            </a:pPr>
            <a:r>
              <a:rPr lang="cs-CZ" sz="2000" dirty="0" smtClean="0">
                <a:latin typeface="Comic Sans MS" pitchFamily="66" charset="0"/>
              </a:rPr>
              <a:t>Kapalná biopaliva jsou biopaliva, která se v podmínkách, při nichž jsou skladována, dopravována a připravována pro energetické využití, nachází se v kapalném stavu.</a:t>
            </a:r>
          </a:p>
          <a:p>
            <a:pPr>
              <a:buNone/>
            </a:pPr>
            <a:endParaRPr lang="cs-CZ" sz="2000" dirty="0" smtClean="0">
              <a:latin typeface="Comic Sans MS" pitchFamily="66" charset="0"/>
            </a:endParaRPr>
          </a:p>
          <a:p>
            <a:pPr>
              <a:buFont typeface="Courier New" pitchFamily="49" charset="0"/>
              <a:buChar char="o"/>
            </a:pPr>
            <a:r>
              <a:rPr lang="cs-CZ" sz="2000" dirty="0" smtClean="0">
                <a:latin typeface="Comic Sans MS" pitchFamily="66" charset="0"/>
              </a:rPr>
              <a:t>Mezi kapalná biopaliva patří:</a:t>
            </a:r>
          </a:p>
          <a:p>
            <a:pPr>
              <a:buNone/>
            </a:pPr>
            <a:r>
              <a:rPr lang="cs-CZ" sz="2000" dirty="0" smtClean="0">
                <a:latin typeface="Comic Sans MS" pitchFamily="66" charset="0"/>
              </a:rPr>
              <a:t>    - </a:t>
            </a:r>
            <a:r>
              <a:rPr lang="cs-CZ" sz="2000" b="1" dirty="0" smtClean="0">
                <a:latin typeface="Comic Sans MS" pitchFamily="66" charset="0"/>
              </a:rPr>
              <a:t>alkoholová biopaliva</a:t>
            </a:r>
          </a:p>
          <a:p>
            <a:pPr>
              <a:buNone/>
            </a:pPr>
            <a:r>
              <a:rPr lang="cs-CZ" sz="2000" dirty="0" smtClean="0">
                <a:latin typeface="Comic Sans MS" pitchFamily="66" charset="0"/>
              </a:rPr>
              <a:t>    -</a:t>
            </a:r>
            <a:r>
              <a:rPr lang="cs-CZ" sz="2000" b="1" dirty="0" smtClean="0">
                <a:latin typeface="Comic Sans MS" pitchFamily="66" charset="0"/>
              </a:rPr>
              <a:t> </a:t>
            </a:r>
            <a:r>
              <a:rPr lang="cs-CZ" sz="2000" b="1" dirty="0" err="1" smtClean="0">
                <a:latin typeface="Comic Sans MS" pitchFamily="66" charset="0"/>
              </a:rPr>
              <a:t>biooleje</a:t>
            </a:r>
            <a:r>
              <a:rPr lang="cs-CZ" sz="2000" dirty="0" smtClean="0">
                <a:latin typeface="Comic Sans MS" pitchFamily="66" charset="0"/>
              </a:rPr>
              <a:t>, používají se v naftových motorech:</a:t>
            </a:r>
          </a:p>
          <a:p>
            <a:pPr>
              <a:buNone/>
            </a:pPr>
            <a:r>
              <a:rPr lang="cs-CZ" sz="2000" dirty="0" smtClean="0">
                <a:latin typeface="Comic Sans MS" pitchFamily="66" charset="0"/>
              </a:rPr>
              <a:t>       - rostlinný olej</a:t>
            </a:r>
          </a:p>
          <a:p>
            <a:pPr>
              <a:buNone/>
            </a:pPr>
            <a:r>
              <a:rPr lang="cs-CZ" sz="2000" dirty="0" smtClean="0">
                <a:latin typeface="Comic Sans MS" pitchFamily="66" charset="0"/>
              </a:rPr>
              <a:t>       - použitý, např. Fritovací</a:t>
            </a:r>
          </a:p>
          <a:p>
            <a:pPr>
              <a:buNone/>
            </a:pPr>
            <a:r>
              <a:rPr lang="cs-CZ" sz="2000" dirty="0" smtClean="0">
                <a:latin typeface="Comic Sans MS" pitchFamily="66" charset="0"/>
              </a:rPr>
              <a:t>       - bionafta získávaná </a:t>
            </a:r>
            <a:r>
              <a:rPr lang="cs-CZ" sz="2000" dirty="0" err="1" smtClean="0">
                <a:latin typeface="Comic Sans MS" pitchFamily="66" charset="0"/>
              </a:rPr>
              <a:t>transesterifikací</a:t>
            </a:r>
            <a:r>
              <a:rPr lang="cs-CZ" sz="2000" dirty="0" smtClean="0">
                <a:latin typeface="Comic Sans MS" pitchFamily="66" charset="0"/>
              </a:rPr>
              <a:t> rostlinných olejů a                                                              živočišných tuků</a:t>
            </a:r>
          </a:p>
          <a:p>
            <a:pPr>
              <a:buNone/>
            </a:pPr>
            <a:r>
              <a:rPr lang="cs-CZ" sz="2000" dirty="0" smtClean="0">
                <a:latin typeface="Comic Sans MS" pitchFamily="66" charset="0"/>
              </a:rPr>
              <a:t>    - </a:t>
            </a:r>
            <a:r>
              <a:rPr lang="cs-CZ" sz="2000" b="1" dirty="0" smtClean="0">
                <a:latin typeface="Comic Sans MS" pitchFamily="66" charset="0"/>
              </a:rPr>
              <a:t>zkapalněná plynná biopaliva                               -odpadní produkty</a:t>
            </a:r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latin typeface="Comic Sans MS" pitchFamily="66" charset="0"/>
              </a:rPr>
              <a:t>Plynná biopaliva</a:t>
            </a:r>
            <a:endParaRPr lang="en-US" b="1" dirty="0">
              <a:latin typeface="Comic Sans MS" pitchFamily="66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endParaRPr lang="cs-CZ" sz="2000" dirty="0" smtClean="0">
              <a:latin typeface="Comic Sans MS" pitchFamily="66" charset="0"/>
            </a:endParaRPr>
          </a:p>
          <a:p>
            <a:r>
              <a:rPr lang="cs-CZ" sz="2000" dirty="0" smtClean="0">
                <a:latin typeface="Comic Sans MS" pitchFamily="66" charset="0"/>
              </a:rPr>
              <a:t>Plynná biopaliva jsou biopaliva, která se v podmínkách, při nichž jsou skladována, dopravována a připravována pro energetické využití, nachází se plynném stavu.</a:t>
            </a:r>
          </a:p>
          <a:p>
            <a:endParaRPr lang="cs-CZ" sz="2000" dirty="0" smtClean="0">
              <a:latin typeface="Comic Sans MS" pitchFamily="66" charset="0"/>
            </a:endParaRPr>
          </a:p>
          <a:p>
            <a:r>
              <a:rPr lang="cs-CZ" sz="2000" dirty="0" smtClean="0">
                <a:latin typeface="Comic Sans MS" pitchFamily="66" charset="0"/>
              </a:rPr>
              <a:t>Mezi plynná biopaliva patří:</a:t>
            </a:r>
          </a:p>
          <a:p>
            <a:pPr>
              <a:buNone/>
            </a:pPr>
            <a:r>
              <a:rPr lang="cs-CZ" sz="2000" dirty="0" smtClean="0">
                <a:latin typeface="Comic Sans MS" pitchFamily="66" charset="0"/>
              </a:rPr>
              <a:t>       </a:t>
            </a:r>
            <a:r>
              <a:rPr lang="cs-CZ" sz="2000" b="1" dirty="0" smtClean="0">
                <a:latin typeface="Comic Sans MS" pitchFamily="66" charset="0"/>
              </a:rPr>
              <a:t>bioplyn</a:t>
            </a:r>
          </a:p>
          <a:p>
            <a:pPr>
              <a:buNone/>
            </a:pPr>
            <a:r>
              <a:rPr lang="cs-CZ" sz="2000" b="1" dirty="0" smtClean="0">
                <a:latin typeface="Comic Sans MS" pitchFamily="66" charset="0"/>
              </a:rPr>
              <a:t>     dřevoplyn</a:t>
            </a:r>
          </a:p>
          <a:p>
            <a:pPr>
              <a:buNone/>
            </a:pPr>
            <a:r>
              <a:rPr lang="cs-CZ" sz="2000" b="1" dirty="0" smtClean="0">
                <a:latin typeface="Comic Sans MS" pitchFamily="66" charset="0"/>
              </a:rPr>
              <a:t>     vodík</a:t>
            </a:r>
          </a:p>
          <a:p>
            <a:endParaRPr lang="cs-CZ" dirty="0" smtClean="0"/>
          </a:p>
          <a:p>
            <a:endParaRPr lang="en-US" dirty="0"/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Bohatý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109</TotalTime>
  <Words>446</Words>
  <Application>Microsoft Office PowerPoint</Application>
  <PresentationFormat>Předvádění na obrazovce (4:3)</PresentationFormat>
  <Paragraphs>82</Paragraphs>
  <Slides>10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Arkýř</vt:lpstr>
      <vt:lpstr>VÝROBA PALIV Z ODPADŮ</vt:lpstr>
      <vt:lpstr>Palivo</vt:lpstr>
      <vt:lpstr>Rozdělení</vt:lpstr>
      <vt:lpstr>Biomasa</vt:lpstr>
      <vt:lpstr>Biopaliva</vt:lpstr>
      <vt:lpstr>Tuhá biopaliva</vt:lpstr>
      <vt:lpstr>Snímek 7</vt:lpstr>
      <vt:lpstr>Kapalná biopaliva</vt:lpstr>
      <vt:lpstr>Plynná biopaliva</vt:lpstr>
      <vt:lpstr>Děkujeme za pozornost…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VÝROBA PALIV Z ODPADŮ</dc:title>
  <dc:creator>Nikola Kubikova</dc:creator>
  <cp:lastModifiedBy>Nikola Kubikova</cp:lastModifiedBy>
  <cp:revision>14</cp:revision>
  <dcterms:created xsi:type="dcterms:W3CDTF">2011-10-25T12:19:27Z</dcterms:created>
  <dcterms:modified xsi:type="dcterms:W3CDTF">2011-10-26T06:51:15Z</dcterms:modified>
</cp:coreProperties>
</file>