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99"/>
    <a:srgbClr val="00CC99"/>
    <a:srgbClr val="009900"/>
    <a:srgbClr val="FCA03A"/>
    <a:srgbClr val="FFFF66"/>
    <a:srgbClr val="33CC33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3351B-A5E4-4F67-8D54-37DA127F3B8F}" type="datetimeFigureOut">
              <a:rPr lang="cs-CZ" smtClean="0"/>
              <a:pPr/>
              <a:t>12.10.2011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581CB-519C-4567-A569-54A64C27B7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581CB-519C-4567-A569-54A64C27B7D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13FE4-55E5-47F6-9DAF-DF22E785DFE5}" type="datetimeFigureOut">
              <a:rPr lang="cs-CZ" smtClean="0"/>
              <a:pPr/>
              <a:t>12.10.2011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54567-AC77-4D71-B04F-606D64C7DEB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sobenibarevnacloveka.estranky.cz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pc="300" dirty="0" smtClean="0">
                <a:solidFill>
                  <a:schemeClr val="bg1"/>
                </a:solidFill>
              </a:rPr>
              <a:t>Fyziologický význam barev</a:t>
            </a:r>
            <a:endParaRPr lang="cs-CZ" spc="3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Mirka </a:t>
            </a:r>
            <a:r>
              <a:rPr lang="cs-CZ" dirty="0"/>
              <a:t>K</a:t>
            </a:r>
            <a:r>
              <a:rPr lang="cs-CZ" dirty="0" smtClean="0"/>
              <a:t>ozáková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4664"/>
            <a:ext cx="8748464" cy="6239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Zajímavost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Když vstoupí nevidomý do místnosti, která je studeně modrá,</a:t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klesne jeho tělesná teplota. Pokud však vstoupí do červeně</a:t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natřené místnosti, teplota se mu zvýší, ačkoli je pokojová teplota v obou případech stejná.</a:t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/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Je to potvrzeno experimentálně. Energetické vyzařování barvy</a:t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vnímá lidské tělo zcela jasně. </a:t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/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Prof. Nils Finsek dokázal na základě provedených pokusů,</a:t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že barvy jsou samostatné síly, které nesmějí být zaměněny </a:t>
            </a:r>
            <a:b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cs-CZ" sz="2400" dirty="0" smtClean="0">
                <a:solidFill>
                  <a:schemeClr val="bg2">
                    <a:lumMod val="75000"/>
                  </a:schemeClr>
                </a:solidFill>
                <a:ea typeface="Calibri"/>
                <a:cs typeface="Times New Roman"/>
              </a:rPr>
              <a:t>se silami sugesce. Za své práce o působení světla a barev obdržel v roce 1903 Nobelovu cenu za medicínu.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>
                <a:alpha val="70000"/>
              </a:srgbClr>
            </a:gs>
            <a:gs pos="25000">
              <a:srgbClr val="FF6633">
                <a:alpha val="70000"/>
              </a:srgbClr>
            </a:gs>
            <a:gs pos="50000">
              <a:srgbClr val="FFFF00">
                <a:alpha val="70000"/>
              </a:srgbClr>
            </a:gs>
            <a:gs pos="75000">
              <a:srgbClr val="01A78F">
                <a:alpha val="70000"/>
              </a:srgbClr>
            </a:gs>
            <a:gs pos="100000">
              <a:srgbClr val="3366FF">
                <a:alpha val="70000"/>
              </a:srgb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1048668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tom jak barvy člověka ovlivňují svědčí časté barevné přirovnání:</a:t>
            </a:r>
          </a:p>
          <a:p>
            <a:r>
              <a:rPr lang="cs-CZ" sz="2400" dirty="0" smtClean="0"/>
              <a:t>- černé myšlenky</a:t>
            </a:r>
          </a:p>
          <a:p>
            <a:r>
              <a:rPr lang="cs-CZ" sz="2400" dirty="0" smtClean="0"/>
              <a:t>- vidíš to moc černě</a:t>
            </a:r>
          </a:p>
          <a:p>
            <a:r>
              <a:rPr lang="cs-CZ" sz="2400" dirty="0" smtClean="0"/>
              <a:t>- bílá jako smrt</a:t>
            </a:r>
          </a:p>
          <a:p>
            <a:r>
              <a:rPr lang="cs-CZ" sz="2400" dirty="0" smtClean="0"/>
              <a:t>- vidím rudě</a:t>
            </a:r>
          </a:p>
          <a:p>
            <a:r>
              <a:rPr lang="cs-CZ" sz="2400" dirty="0" smtClean="0"/>
              <a:t>- nosit růžové brýle</a:t>
            </a:r>
          </a:p>
          <a:p>
            <a:r>
              <a:rPr lang="cs-CZ" sz="2400" dirty="0" smtClean="0"/>
              <a:t>- šedá zóna ekonomiky</a:t>
            </a:r>
          </a:p>
          <a:p>
            <a:pPr>
              <a:buFontTx/>
              <a:buChar char="-"/>
            </a:pPr>
            <a:r>
              <a:rPr lang="cs-CZ" sz="2400" dirty="0" smtClean="0"/>
              <a:t> vidím to bledě</a:t>
            </a:r>
          </a:p>
          <a:p>
            <a:pPr>
              <a:buFontTx/>
              <a:buChar char="-"/>
            </a:pPr>
            <a:r>
              <a:rPr lang="cs-CZ" sz="2400" dirty="0" smtClean="0"/>
              <a:t> hraje všemi barvami</a:t>
            </a:r>
          </a:p>
          <a:p>
            <a:endParaRPr lang="cs-CZ" sz="2400" dirty="0" smtClean="0"/>
          </a:p>
          <a:p>
            <a:r>
              <a:rPr lang="cs-CZ" sz="2400" dirty="0" smtClean="0"/>
              <a:t>Rčení: </a:t>
            </a:r>
          </a:p>
          <a:p>
            <a:r>
              <a:rPr lang="cs-CZ" sz="2400" dirty="0" smtClean="0"/>
              <a:t>Po tmě jsou všechny kočky černé.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CC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983625"/>
            <a:ext cx="785343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Hlas barev</a:t>
            </a:r>
          </a:p>
          <a:p>
            <a:endParaRPr lang="cs-CZ" sz="2400" dirty="0" smtClean="0"/>
          </a:p>
          <a:p>
            <a:r>
              <a:rPr lang="cs-CZ" sz="2400" dirty="0" smtClean="0"/>
              <a:t>Barvy k nám nejen promlouvají, ale zároveň o nás něco </a:t>
            </a:r>
          </a:p>
          <a:p>
            <a:r>
              <a:rPr lang="cs-CZ" sz="2400" dirty="0" smtClean="0"/>
              <a:t>vypovídají. Podle naší oblíbené barvy se dá odhadnout, </a:t>
            </a:r>
          </a:p>
          <a:p>
            <a:r>
              <a:rPr lang="cs-CZ" sz="2400" dirty="0" smtClean="0"/>
              <a:t>jací jsme, protože každý člověk má své oblíbené barvy, </a:t>
            </a:r>
          </a:p>
          <a:p>
            <a:r>
              <a:rPr lang="cs-CZ" sz="2400" dirty="0" smtClean="0"/>
              <a:t>které upřednostňuje.</a:t>
            </a:r>
          </a:p>
          <a:p>
            <a:r>
              <a:rPr lang="cs-CZ" sz="2400" dirty="0" smtClean="0"/>
              <a:t>Vyjadřují náladu a navozují určitou atmosféru.</a:t>
            </a:r>
          </a:p>
          <a:p>
            <a:endParaRPr lang="cs-CZ" sz="2400" dirty="0" smtClean="0"/>
          </a:p>
          <a:p>
            <a:r>
              <a:rPr lang="cs-CZ" sz="2400" dirty="0" smtClean="0"/>
              <a:t>například</a:t>
            </a:r>
          </a:p>
          <a:p>
            <a:endParaRPr lang="cs-CZ" sz="2400" dirty="0" smtClean="0"/>
          </a:p>
          <a:p>
            <a:r>
              <a:rPr lang="cs-CZ" sz="2400" dirty="0" smtClean="0"/>
              <a:t>Růžová </a:t>
            </a:r>
          </a:p>
          <a:p>
            <a:r>
              <a:rPr lang="cs-CZ" sz="2400" dirty="0" smtClean="0"/>
              <a:t>Zklidňuje emoce, probouzí soucit, lásku. </a:t>
            </a:r>
          </a:p>
          <a:p>
            <a:r>
              <a:rPr lang="cs-CZ" sz="2400" dirty="0" smtClean="0"/>
              <a:t>Kdo má v oblibě růžovou je citlivý, vřelý a přátelský.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2628781"/>
            <a:ext cx="604867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Zdroje:</a:t>
            </a:r>
            <a:endParaRPr lang="cs-CZ" sz="2000" dirty="0" smtClean="0">
              <a:hlinkClick r:id="rId2"/>
            </a:endParaRPr>
          </a:p>
          <a:p>
            <a:r>
              <a:rPr lang="cs-CZ" sz="2000" dirty="0" smtClean="0"/>
              <a:t>http://www.pusobenibarevnacloveka.estranky.cz</a:t>
            </a:r>
          </a:p>
          <a:p>
            <a:r>
              <a:rPr lang="cs-CZ" sz="2000" dirty="0" smtClean="0"/>
              <a:t>http://www.zbynekmlcoch.cz</a:t>
            </a:r>
          </a:p>
          <a:p>
            <a:r>
              <a:rPr lang="cs-CZ" sz="2000" dirty="0" smtClean="0"/>
              <a:t>http://</a:t>
            </a:r>
            <a:r>
              <a:rPr lang="cs-CZ" sz="2000" dirty="0" smtClean="0"/>
              <a:t>cs.wikipedia.org</a:t>
            </a:r>
          </a:p>
          <a:p>
            <a:r>
              <a:rPr lang="cs-CZ" sz="2000" dirty="0" smtClean="0"/>
              <a:t>http://</a:t>
            </a:r>
            <a:r>
              <a:rPr lang="cs-CZ" sz="2000" dirty="0" smtClean="0"/>
              <a:t>www.atarot.cz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80" y="2967335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Díky za pozornost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>
            <a:alpha val="8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27584" y="1951673"/>
            <a:ext cx="74888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Goethe zkoumal podstatu působení barev na člověka </a:t>
            </a:r>
          </a:p>
          <a:p>
            <a:r>
              <a:rPr lang="cs-CZ" sz="2400" dirty="0" smtClean="0"/>
              <a:t>a v roce 1810 vydal dílo Nauka o barvách.</a:t>
            </a:r>
          </a:p>
          <a:p>
            <a:endParaRPr lang="cs-CZ" sz="2400" dirty="0" smtClean="0"/>
          </a:p>
          <a:p>
            <a:r>
              <a:rPr lang="cs-CZ" sz="2400" dirty="0" smtClean="0"/>
              <a:t>Také </a:t>
            </a:r>
            <a:r>
              <a:rPr lang="cs-CZ" sz="2400" dirty="0"/>
              <a:t>moderní věda zkoumala působení barev </a:t>
            </a:r>
            <a:endParaRPr lang="cs-CZ" sz="2400" dirty="0" smtClean="0"/>
          </a:p>
          <a:p>
            <a:r>
              <a:rPr lang="cs-CZ" sz="2400" dirty="0" smtClean="0"/>
              <a:t>na </a:t>
            </a:r>
            <a:r>
              <a:rPr lang="cs-CZ" sz="2400" dirty="0"/>
              <a:t>lidské </a:t>
            </a:r>
            <a:r>
              <a:rPr lang="cs-CZ" sz="2400" dirty="0" smtClean="0"/>
              <a:t>tělo a </a:t>
            </a:r>
            <a:r>
              <a:rPr lang="cs-CZ" sz="2400" dirty="0"/>
              <a:t>výsledkem byl poznatek, že barvy vyzařují </a:t>
            </a:r>
            <a:r>
              <a:rPr lang="cs-CZ" sz="2400" dirty="0" smtClean="0"/>
              <a:t>energie, které </a:t>
            </a:r>
            <a:r>
              <a:rPr lang="cs-CZ" sz="2400" dirty="0"/>
              <a:t>mohou při správném použití ovlivnit velmi </a:t>
            </a:r>
            <a:r>
              <a:rPr lang="cs-CZ" sz="2400" dirty="0" smtClean="0"/>
              <a:t>podstatně tělesné a </a:t>
            </a:r>
            <a:r>
              <a:rPr lang="cs-CZ" sz="2400" dirty="0"/>
              <a:t>duševní blaho člověka.</a:t>
            </a:r>
            <a:endParaRPr lang="cs-CZ" sz="2400" dirty="0" smtClean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5" y="625326"/>
            <a:ext cx="849694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Fyzikálně je barva směsí záření o různých vlnových délkách, </a:t>
            </a:r>
            <a:endParaRPr lang="cs-CZ" sz="2400" dirty="0" smtClean="0"/>
          </a:p>
          <a:p>
            <a:r>
              <a:rPr lang="cs-CZ" sz="2400" dirty="0" smtClean="0"/>
              <a:t>resp</a:t>
            </a:r>
            <a:r>
              <a:rPr lang="cs-CZ" sz="2400" dirty="0"/>
              <a:t>. jde o část spektra viditelného záření, </a:t>
            </a:r>
            <a:r>
              <a:rPr lang="cs-CZ" sz="2400" dirty="0" smtClean="0"/>
              <a:t>odraženého </a:t>
            </a:r>
          </a:p>
          <a:p>
            <a:r>
              <a:rPr lang="cs-CZ" sz="2400" dirty="0" smtClean="0"/>
              <a:t>předmětem</a:t>
            </a:r>
            <a:r>
              <a:rPr lang="cs-CZ" sz="2400" dirty="0"/>
              <a:t>, </a:t>
            </a:r>
            <a:r>
              <a:rPr lang="cs-CZ" sz="2400" dirty="0" smtClean="0"/>
              <a:t>jehož </a:t>
            </a:r>
            <a:r>
              <a:rPr lang="cs-CZ" sz="2400" dirty="0"/>
              <a:t>barvu posuzujeme okem pozorovatele. </a:t>
            </a:r>
            <a:endParaRPr lang="cs-CZ" sz="2400" dirty="0" smtClean="0"/>
          </a:p>
          <a:p>
            <a:r>
              <a:rPr lang="cs-CZ" sz="2400" dirty="0" smtClean="0"/>
              <a:t>Barva</a:t>
            </a:r>
            <a:r>
              <a:rPr lang="cs-CZ" sz="2400" dirty="0"/>
              <a:t>, přesněji řečeno to, co člověk jako barvu </a:t>
            </a:r>
            <a:r>
              <a:rPr lang="cs-CZ" sz="2400" dirty="0" smtClean="0"/>
              <a:t>vnímá</a:t>
            </a:r>
            <a:r>
              <a:rPr lang="cs-CZ" sz="2400" dirty="0"/>
              <a:t>,</a:t>
            </a:r>
            <a:endParaRPr lang="cs-CZ" sz="2400" dirty="0" smtClean="0"/>
          </a:p>
          <a:p>
            <a:r>
              <a:rPr lang="cs-CZ" sz="2400" dirty="0" smtClean="0"/>
              <a:t>závisí na podmínkách:</a:t>
            </a:r>
          </a:p>
          <a:p>
            <a:r>
              <a:rPr lang="cs-CZ" sz="2400" dirty="0" smtClean="0"/>
              <a:t>- spektrální složení dopadajícího světla</a:t>
            </a:r>
          </a:p>
          <a:p>
            <a:pPr>
              <a:buFontTx/>
              <a:buChar char="-"/>
            </a:pPr>
            <a:r>
              <a:rPr lang="cs-CZ" sz="2400" dirty="0" smtClean="0"/>
              <a:t> směr dopadu světla</a:t>
            </a:r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směr pohledu pozorovatele</a:t>
            </a:r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vlastnosti povrchu na které světlo dopadá</a:t>
            </a:r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přizpůsobení okolnímu světlu</a:t>
            </a:r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kvalita zraku a věk pozorovatele </a:t>
            </a:r>
          </a:p>
          <a:p>
            <a:endParaRPr lang="cs-CZ" dirty="0"/>
          </a:p>
          <a:p>
            <a:r>
              <a:rPr lang="cs-CZ" dirty="0" smtClean="0"/>
              <a:t>www.wikipedia.cz</a:t>
            </a:r>
          </a:p>
          <a:p>
            <a:r>
              <a:rPr lang="cs-CZ" dirty="0" smtClean="0"/>
              <a:t>Barva je vjem, který je vytvářen viditelným světlem dopadajícím na sítnici </a:t>
            </a:r>
          </a:p>
          <a:p>
            <a:r>
              <a:rPr lang="cs-CZ" dirty="0" smtClean="0"/>
              <a:t>lidského oka. Barevné vidění lidského oka zprostředkují receptory zvané čípky</a:t>
            </a:r>
          </a:p>
          <a:p>
            <a:r>
              <a:rPr lang="cs-CZ" dirty="0" smtClean="0"/>
              <a:t> – citlivé na tři základní barvy: červenou, zelenou a modrou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724198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Barva ovlivňuje lidský organismus.</a:t>
            </a:r>
          </a:p>
          <a:p>
            <a:r>
              <a:rPr lang="cs-CZ" sz="2400" dirty="0" smtClean="0"/>
              <a:t>To</a:t>
            </a:r>
            <a:r>
              <a:rPr lang="cs-CZ" sz="2400" dirty="0"/>
              <a:t>, které </a:t>
            </a:r>
            <a:r>
              <a:rPr lang="cs-CZ" sz="2400" dirty="0" smtClean="0"/>
              <a:t>tóny lidé používají, může odborníků pomoci </a:t>
            </a:r>
          </a:p>
          <a:p>
            <a:r>
              <a:rPr lang="cs-CZ" sz="2400" dirty="0" smtClean="0"/>
              <a:t>při stanovení diagnózy</a:t>
            </a:r>
            <a:r>
              <a:rPr lang="cs-CZ" sz="2400" dirty="0"/>
              <a:t>.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deprimované </a:t>
            </a:r>
            <a:r>
              <a:rPr lang="cs-CZ" sz="2400" dirty="0"/>
              <a:t>děti často kreslí </a:t>
            </a:r>
            <a:r>
              <a:rPr lang="cs-CZ" sz="2400" dirty="0" smtClean="0"/>
              <a:t>ve velkých plochách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pouze </a:t>
            </a:r>
            <a:r>
              <a:rPr lang="cs-CZ" sz="2400" dirty="0"/>
              <a:t>černou a </a:t>
            </a:r>
            <a:r>
              <a:rPr lang="cs-CZ" sz="2400" dirty="0" smtClean="0"/>
              <a:t>bílou </a:t>
            </a:r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chorobně </a:t>
            </a:r>
            <a:r>
              <a:rPr lang="cs-CZ" sz="2400" dirty="0"/>
              <a:t>úzkostní lidé si vůbec nedovolují použít </a:t>
            </a:r>
            <a:r>
              <a:rPr lang="cs-CZ" sz="2400" dirty="0" smtClean="0"/>
              <a:t>barvy</a:t>
            </a:r>
          </a:p>
          <a:p>
            <a:r>
              <a:rPr lang="cs-CZ" sz="2400" dirty="0" smtClean="0"/>
              <a:t> </a:t>
            </a:r>
          </a:p>
          <a:p>
            <a:pPr>
              <a:buFontTx/>
              <a:buChar char="-"/>
            </a:pPr>
            <a:r>
              <a:rPr lang="cs-CZ" sz="2400" dirty="0" smtClean="0"/>
              <a:t> neurotici </a:t>
            </a:r>
            <a:r>
              <a:rPr lang="cs-CZ" sz="2400" dirty="0"/>
              <a:t>mají zalíbení v tmavých </a:t>
            </a:r>
            <a:r>
              <a:rPr lang="cs-CZ" sz="2400" dirty="0" smtClean="0"/>
              <a:t>odstínech</a:t>
            </a:r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drogově závislí</a:t>
            </a:r>
            <a:r>
              <a:rPr lang="cs-CZ" sz="2400" dirty="0"/>
              <a:t> </a:t>
            </a:r>
            <a:r>
              <a:rPr lang="cs-CZ" sz="2400" dirty="0" smtClean="0"/>
              <a:t>se vyjadřují pomocí odstínu černé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908720"/>
            <a:ext cx="873309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Č</a:t>
            </a:r>
            <a:r>
              <a:rPr lang="cs-CZ" sz="2400" dirty="0" smtClean="0"/>
              <a:t>lověk subjektivně upřednostňuje barvy v závislosti na:</a:t>
            </a:r>
          </a:p>
          <a:p>
            <a:pPr>
              <a:buFontTx/>
              <a:buChar char="-"/>
            </a:pPr>
            <a:r>
              <a:rPr lang="cs-CZ" sz="2400" dirty="0" smtClean="0"/>
              <a:t>věku, pohlaví, kulturním prostředí, národnosti…</a:t>
            </a:r>
          </a:p>
          <a:p>
            <a:pPr>
              <a:buFontTx/>
              <a:buChar char="-"/>
            </a:pPr>
            <a:endParaRPr lang="cs-CZ" sz="2400" dirty="0"/>
          </a:p>
          <a:p>
            <a:r>
              <a:rPr lang="cs-CZ" sz="2400" dirty="0" smtClean="0"/>
              <a:t>Muži (XY) rozlišují barvy jinak, než ženy (XX). </a:t>
            </a:r>
          </a:p>
          <a:p>
            <a:r>
              <a:rPr lang="cs-CZ" sz="2400" dirty="0" smtClean="0"/>
              <a:t>Mohou za to chromozomy X, ve kterých se nachází genetická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ýbava pro čípky, a tak je žena schopna rozeznat více odstínů.</a:t>
            </a:r>
          </a:p>
          <a:p>
            <a:endParaRPr lang="cs-CZ" sz="2400" dirty="0"/>
          </a:p>
          <a:p>
            <a:r>
              <a:rPr lang="cs-CZ" sz="2400" dirty="0" smtClean="0"/>
              <a:t>Na kultuře je závislé chápání barev</a:t>
            </a:r>
          </a:p>
          <a:p>
            <a:pPr>
              <a:buFontTx/>
              <a:buChar char="-"/>
            </a:pPr>
            <a:r>
              <a:rPr lang="cs-CZ" sz="2400" dirty="0" smtClean="0"/>
              <a:t>bílá barva znamená v Evropě čistotu, sňatek a radost</a:t>
            </a:r>
          </a:p>
          <a:p>
            <a:pPr>
              <a:buFontTx/>
              <a:buChar char="-"/>
            </a:pPr>
            <a:r>
              <a:rPr lang="cs-CZ" sz="2400" dirty="0"/>
              <a:t>n</a:t>
            </a:r>
            <a:r>
              <a:rPr lang="cs-CZ" sz="2400" dirty="0" smtClean="0"/>
              <a:t>a dálném východě značí smutek a vážnost 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414483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Fyziologický význam barev</a:t>
            </a:r>
            <a:endParaRPr lang="cs-CZ" sz="2400" dirty="0">
              <a:solidFill>
                <a:schemeClr val="bg1"/>
              </a:solidFill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Fyziologicky </a:t>
            </a:r>
            <a:r>
              <a:rPr lang="cs-CZ" sz="2400" dirty="0">
                <a:solidFill>
                  <a:schemeClr val="bg1"/>
                </a:solidFill>
              </a:rPr>
              <a:t>ovlivňují barvy náš vegetativní systém. </a:t>
            </a:r>
            <a:endParaRPr lang="cs-CZ" sz="2400" dirty="0" smtClean="0">
              <a:solidFill>
                <a:schemeClr val="bg1"/>
              </a:solidFill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Teplé </a:t>
            </a:r>
            <a:r>
              <a:rPr lang="cs-CZ" sz="2400" dirty="0">
                <a:solidFill>
                  <a:schemeClr val="bg1"/>
                </a:solidFill>
              </a:rPr>
              <a:t>barvy podněcují zvýšenou činnost </a:t>
            </a:r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</a:rPr>
              <a:t>-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chemeClr val="bg1"/>
                </a:solidFill>
              </a:rPr>
              <a:t>vzroste krevní </a:t>
            </a:r>
            <a:r>
              <a:rPr lang="cs-CZ" sz="2400" dirty="0" smtClean="0">
                <a:solidFill>
                  <a:schemeClr val="bg1"/>
                </a:solidFill>
              </a:rPr>
              <a:t>tlak 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zrychlí </a:t>
            </a:r>
            <a:r>
              <a:rPr lang="cs-CZ" sz="2400" dirty="0">
                <a:solidFill>
                  <a:schemeClr val="bg1"/>
                </a:solidFill>
              </a:rPr>
              <a:t>puls a tím povzbuzují činnost vegetativního </a:t>
            </a:r>
            <a:r>
              <a:rPr lang="cs-CZ" sz="2400" dirty="0" smtClean="0">
                <a:solidFill>
                  <a:schemeClr val="bg1"/>
                </a:solidFill>
              </a:rPr>
              <a:t>svalstva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zvyšují </a:t>
            </a:r>
            <a:r>
              <a:rPr lang="cs-CZ" sz="2400" dirty="0">
                <a:solidFill>
                  <a:schemeClr val="bg1"/>
                </a:solidFill>
              </a:rPr>
              <a:t>svalové </a:t>
            </a:r>
            <a:r>
              <a:rPr lang="cs-CZ" sz="2400" dirty="0" smtClean="0">
                <a:solidFill>
                  <a:schemeClr val="bg1"/>
                </a:solidFill>
              </a:rPr>
              <a:t>napětí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dodávají energii 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navozují pocit tepla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roste </a:t>
            </a:r>
            <a:r>
              <a:rPr lang="cs-CZ" sz="2400" dirty="0">
                <a:solidFill>
                  <a:schemeClr val="bg1"/>
                </a:solidFill>
              </a:rPr>
              <a:t>chuť k </a:t>
            </a:r>
            <a:r>
              <a:rPr lang="cs-CZ" sz="2400" dirty="0" smtClean="0">
                <a:solidFill>
                  <a:schemeClr val="bg1"/>
                </a:solidFill>
              </a:rPr>
              <a:t>jídlu 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více </a:t>
            </a:r>
            <a:r>
              <a:rPr lang="cs-CZ" sz="2400" dirty="0">
                <a:solidFill>
                  <a:schemeClr val="bg1"/>
                </a:solidFill>
              </a:rPr>
              <a:t>vnímáme </a:t>
            </a:r>
            <a:r>
              <a:rPr lang="cs-CZ" sz="2400" dirty="0" smtClean="0">
                <a:solidFill>
                  <a:schemeClr val="bg1"/>
                </a:solidFill>
              </a:rPr>
              <a:t>hluk 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 čas </a:t>
            </a:r>
            <a:r>
              <a:rPr lang="cs-CZ" sz="2400" dirty="0">
                <a:solidFill>
                  <a:schemeClr val="bg1"/>
                </a:solidFill>
              </a:rPr>
              <a:t>nám ubíhá rychleji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716016" y="3789040"/>
            <a:ext cx="3168352" cy="1728192"/>
          </a:xfrm>
          <a:prstGeom prst="rect">
            <a:avLst/>
          </a:prstGeom>
          <a:solidFill>
            <a:srgbClr val="FCA03A"/>
          </a:solidFill>
          <a:scene3d>
            <a:camera prst="orthographicFront"/>
            <a:lightRig rig="threePt" dir="t"/>
          </a:scene3d>
          <a:sp3d contourW="12700" prstMaterial="matte">
            <a:bevelT/>
            <a:contourClr>
              <a:schemeClr val="bg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301273"/>
            <a:ext cx="7599709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Vědec </a:t>
            </a:r>
            <a:r>
              <a:rPr lang="cs-CZ" sz="2400" dirty="0"/>
              <a:t>Robert </a:t>
            </a:r>
            <a:r>
              <a:rPr lang="cs-CZ" sz="2400" dirty="0" smtClean="0"/>
              <a:t>Gerard zkoumal r. 1958 vliv barev na člověka. </a:t>
            </a:r>
          </a:p>
          <a:p>
            <a:endParaRPr lang="cs-CZ" sz="2400" dirty="0" smtClean="0"/>
          </a:p>
          <a:p>
            <a:r>
              <a:rPr lang="cs-CZ" sz="2400" dirty="0" smtClean="0"/>
              <a:t>Zjistil</a:t>
            </a:r>
            <a:r>
              <a:rPr lang="cs-CZ" sz="2400" dirty="0"/>
              <a:t>, že na červenou reagují pokusné osoby </a:t>
            </a:r>
            <a:endParaRPr lang="cs-CZ" sz="2400" dirty="0" smtClean="0"/>
          </a:p>
          <a:p>
            <a:r>
              <a:rPr lang="cs-CZ" sz="2400" dirty="0" smtClean="0"/>
              <a:t>- zvýšením </a:t>
            </a:r>
            <a:r>
              <a:rPr lang="cs-CZ" sz="2400" dirty="0"/>
              <a:t>krevního </a:t>
            </a:r>
            <a:r>
              <a:rPr lang="cs-CZ" sz="2400" dirty="0" smtClean="0"/>
              <a:t>tlaku</a:t>
            </a:r>
          </a:p>
          <a:p>
            <a:pPr>
              <a:buFontTx/>
              <a:buChar char="-"/>
            </a:pPr>
            <a:r>
              <a:rPr lang="cs-CZ" sz="2400" dirty="0" smtClean="0"/>
              <a:t> zrychleným dýcháním</a:t>
            </a:r>
          </a:p>
          <a:p>
            <a:pPr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/>
              <a:t>potí se jim </a:t>
            </a:r>
            <a:r>
              <a:rPr lang="cs-CZ" sz="2400" dirty="0" smtClean="0"/>
              <a:t>dlaně</a:t>
            </a:r>
          </a:p>
          <a:p>
            <a:pPr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/>
              <a:t>jsou </a:t>
            </a:r>
            <a:r>
              <a:rPr lang="cs-CZ" sz="2400" dirty="0" smtClean="0"/>
              <a:t>napjatí</a:t>
            </a:r>
          </a:p>
          <a:p>
            <a:pPr>
              <a:buFontTx/>
              <a:buChar char="-"/>
            </a:pPr>
            <a:r>
              <a:rPr lang="cs-CZ" sz="2400" dirty="0" smtClean="0"/>
              <a:t> úzkostní</a:t>
            </a:r>
          </a:p>
          <a:p>
            <a:pPr>
              <a:buFontTx/>
              <a:buChar char="-"/>
            </a:pPr>
            <a:r>
              <a:rPr lang="cs-CZ" sz="2400" dirty="0" smtClean="0"/>
              <a:t> rozčilení </a:t>
            </a:r>
          </a:p>
          <a:p>
            <a:endParaRPr lang="cs-CZ" sz="2400" dirty="0"/>
          </a:p>
          <a:p>
            <a:r>
              <a:rPr lang="cs-CZ" sz="2400" dirty="0" smtClean="0"/>
              <a:t>Naopak</a:t>
            </a:r>
            <a:r>
              <a:rPr lang="cs-CZ" sz="2400" dirty="0"/>
              <a:t>, modrá je dokázala uklidnit, stejně jako zelená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064925"/>
            <a:ext cx="78386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Studené barvy mají </a:t>
            </a:r>
            <a:r>
              <a:rPr lang="cs-CZ" sz="2400" dirty="0" smtClean="0"/>
              <a:t>totiž opačný vliv na člověka </a:t>
            </a:r>
          </a:p>
          <a:p>
            <a:pPr>
              <a:buFontTx/>
              <a:buChar char="-"/>
            </a:pPr>
            <a:r>
              <a:rPr lang="cs-CZ" sz="2400" dirty="0" smtClean="0"/>
              <a:t> působí klidně</a:t>
            </a:r>
          </a:p>
          <a:p>
            <a:pPr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/>
              <a:t>utlumují tělesné </a:t>
            </a:r>
            <a:r>
              <a:rPr lang="cs-CZ" sz="2400" dirty="0" smtClean="0"/>
              <a:t>funkce</a:t>
            </a:r>
          </a:p>
          <a:p>
            <a:endParaRPr lang="cs-CZ" sz="2400" dirty="0"/>
          </a:p>
          <a:p>
            <a:r>
              <a:rPr lang="cs-CZ" sz="2400" dirty="0" smtClean="0"/>
              <a:t>Zelená probouzí touhu a nutí k aktivitě. Při pohledu do zeleně</a:t>
            </a:r>
          </a:p>
          <a:p>
            <a:r>
              <a:rPr lang="cs-CZ" sz="2400" dirty="0" smtClean="0"/>
              <a:t>pociťujeme uspokojení a duševní rovnováhu, což je důležité </a:t>
            </a:r>
          </a:p>
          <a:p>
            <a:r>
              <a:rPr lang="cs-CZ" sz="2400" dirty="0" smtClean="0"/>
              <a:t>pro celý nervový systém.</a:t>
            </a:r>
          </a:p>
          <a:p>
            <a:endParaRPr lang="cs-CZ" sz="2400" dirty="0"/>
          </a:p>
          <a:p>
            <a:r>
              <a:rPr lang="cs-CZ" sz="2400" dirty="0" smtClean="0"/>
              <a:t>Modrá působí chladně a uklidňuje. Chladící a </a:t>
            </a:r>
            <a:r>
              <a:rPr lang="cs-CZ" sz="2400" dirty="0"/>
              <a:t>uklidňující </a:t>
            </a:r>
            <a:endParaRPr lang="cs-CZ" sz="2400" dirty="0" smtClean="0"/>
          </a:p>
          <a:p>
            <a:r>
              <a:rPr lang="cs-CZ" sz="2400" dirty="0" smtClean="0"/>
              <a:t>léčivé </a:t>
            </a:r>
            <a:r>
              <a:rPr lang="cs-CZ" sz="2400" dirty="0"/>
              <a:t>prostředky se </a:t>
            </a:r>
            <a:r>
              <a:rPr lang="cs-CZ" sz="2400" dirty="0" smtClean="0"/>
              <a:t>zpracovávají z </a:t>
            </a:r>
            <a:r>
              <a:rPr lang="cs-CZ" sz="2400" dirty="0"/>
              <a:t>modrých rostlin. </a:t>
            </a:r>
            <a:endParaRPr lang="cs-CZ" sz="2400" dirty="0" smtClean="0"/>
          </a:p>
          <a:p>
            <a:r>
              <a:rPr lang="cs-CZ" sz="2400" dirty="0" smtClean="0"/>
              <a:t>Tento </a:t>
            </a:r>
            <a:r>
              <a:rPr lang="cs-CZ" sz="2400" dirty="0"/>
              <a:t>poznatek se využívá v přírodním lékařství.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695593"/>
            <a:ext cx="879439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Prastarým zvykem </a:t>
            </a:r>
            <a:r>
              <a:rPr lang="cs-CZ" sz="2400" dirty="0"/>
              <a:t>v lidovém léčitelství </a:t>
            </a:r>
            <a:endParaRPr lang="cs-CZ" sz="2400" dirty="0" smtClean="0"/>
          </a:p>
          <a:p>
            <a:r>
              <a:rPr lang="cs-CZ" sz="2400" dirty="0" smtClean="0"/>
              <a:t>bylo </a:t>
            </a:r>
            <a:r>
              <a:rPr lang="cs-CZ" sz="2400" dirty="0"/>
              <a:t>zakrýt obklady modrým šátkem </a:t>
            </a:r>
            <a:endParaRPr lang="cs-CZ" sz="2400" dirty="0" smtClean="0"/>
          </a:p>
          <a:p>
            <a:r>
              <a:rPr lang="cs-CZ" sz="2400" dirty="0" smtClean="0"/>
              <a:t>- modrá </a:t>
            </a:r>
            <a:r>
              <a:rPr lang="cs-CZ" sz="2400" dirty="0"/>
              <a:t>barva má antiseptický, chladivý a stahující účinek.</a:t>
            </a:r>
          </a:p>
          <a:p>
            <a:r>
              <a:rPr lang="cs-CZ" sz="2400" dirty="0"/>
              <a:t> </a:t>
            </a:r>
          </a:p>
          <a:p>
            <a:r>
              <a:rPr lang="cs-CZ" sz="2400" dirty="0" smtClean="0"/>
              <a:t>Dříve </a:t>
            </a:r>
            <a:r>
              <a:rPr lang="cs-CZ" sz="2400" dirty="0"/>
              <a:t>nosili rolníci obilí určené k setbě v modré zástěře, </a:t>
            </a:r>
            <a:endParaRPr lang="cs-CZ" sz="2400" dirty="0" smtClean="0"/>
          </a:p>
          <a:p>
            <a:r>
              <a:rPr lang="cs-CZ" sz="2400" dirty="0" smtClean="0"/>
              <a:t>protože </a:t>
            </a:r>
            <a:r>
              <a:rPr lang="cs-CZ" sz="2400" dirty="0"/>
              <a:t>modrá barva podporuje vyklíčení semene a růst rostlin.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Barva indiga má značný vliv na nervový systém a na ducha, </a:t>
            </a:r>
            <a:endParaRPr lang="cs-CZ" sz="2400" dirty="0" smtClean="0"/>
          </a:p>
          <a:p>
            <a:r>
              <a:rPr lang="cs-CZ" sz="2400" dirty="0" smtClean="0"/>
              <a:t>zatímco </a:t>
            </a:r>
            <a:r>
              <a:rPr lang="cs-CZ" sz="2400" dirty="0"/>
              <a:t>vibrace fialové barvy jsou účinné zvláště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duchovní a spirituální oblasti.</a:t>
            </a:r>
          </a:p>
          <a:p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smtClean="0"/>
              <a:t>Duševně nemocní lidé pokládání za nevyléčitelné byli </a:t>
            </a:r>
          </a:p>
          <a:p>
            <a:r>
              <a:rPr lang="cs-CZ" sz="2400" dirty="0" smtClean="0"/>
              <a:t>uzdraveni </a:t>
            </a:r>
            <a:r>
              <a:rPr lang="cs-CZ" sz="2400" dirty="0"/>
              <a:t>pouze působením barev.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650</Words>
  <Application>Microsoft Office PowerPoint</Application>
  <PresentationFormat>Předvádění na obrazovce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Fyziologický význam barev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Fyziologický význam barev</dc:title>
  <dc:creator>xxx</dc:creator>
  <cp:lastModifiedBy>xxx</cp:lastModifiedBy>
  <cp:revision>30</cp:revision>
  <dcterms:created xsi:type="dcterms:W3CDTF">2011-10-09T08:08:52Z</dcterms:created>
  <dcterms:modified xsi:type="dcterms:W3CDTF">2011-10-12T09:25:46Z</dcterms:modified>
</cp:coreProperties>
</file>