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1" r:id="rId4"/>
    <p:sldId id="258" r:id="rId5"/>
    <p:sldId id="263" r:id="rId6"/>
    <p:sldId id="259" r:id="rId7"/>
    <p:sldId id="264" r:id="rId8"/>
    <p:sldId id="265" r:id="rId9"/>
    <p:sldId id="260" r:id="rId10"/>
    <p:sldId id="266" r:id="rId1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EABE5BE-6433-4189-AEC4-4A8BA1B0F3A5}" type="datetimeFigureOut">
              <a:rPr lang="cs-CZ" smtClean="0"/>
              <a:pPr/>
              <a:t>19.10.2011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45B7DF2-3C3E-480D-80A8-AEDF6F115651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533400" y="1052736"/>
            <a:ext cx="7851648" cy="2147664"/>
          </a:xfrm>
        </p:spPr>
        <p:txBody>
          <a:bodyPr>
            <a:normAutofit fontScale="90000"/>
          </a:bodyPr>
          <a:lstStyle/>
          <a:p>
            <a:r>
              <a:rPr lang="cs-CZ" dirty="0"/>
              <a:t>Termoregulační mechanismy člověka a zdravotní následky jejich selhání.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4293096"/>
            <a:ext cx="6400800" cy="1345704"/>
          </a:xfrm>
        </p:spPr>
        <p:txBody>
          <a:bodyPr/>
          <a:lstStyle/>
          <a:p>
            <a:pPr algn="ctr"/>
            <a:endParaRPr lang="cs-CZ" dirty="0" smtClean="0"/>
          </a:p>
          <a:p>
            <a:pPr algn="ctr"/>
            <a:r>
              <a:rPr lang="cs-CZ" dirty="0" smtClean="0"/>
              <a:t>Vypracovala</a:t>
            </a:r>
            <a:r>
              <a:rPr lang="cs-CZ" dirty="0" smtClean="0"/>
              <a:t>: Jana </a:t>
            </a:r>
            <a:r>
              <a:rPr lang="cs-CZ" dirty="0" err="1" smtClean="0"/>
              <a:t>Váleková</a:t>
            </a:r>
            <a:r>
              <a:rPr lang="cs-CZ" dirty="0" smtClean="0"/>
              <a:t>, 386370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ovéPole 1"/>
          <p:cNvSpPr txBox="1"/>
          <p:nvPr/>
        </p:nvSpPr>
        <p:spPr>
          <a:xfrm>
            <a:off x="1547664" y="2636912"/>
            <a:ext cx="640871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4800" dirty="0" smtClean="0"/>
              <a:t>Děkuji za pozornost</a:t>
            </a:r>
            <a:r>
              <a:rPr lang="cs-CZ" sz="4400" dirty="0" smtClean="0"/>
              <a:t>!!! </a:t>
            </a:r>
            <a:r>
              <a:rPr lang="cs-CZ" sz="4400" dirty="0" smtClean="0">
                <a:sym typeface="Wingdings" pitchFamily="2" charset="2"/>
              </a:rPr>
              <a:t></a:t>
            </a:r>
            <a:endParaRPr lang="cs-CZ" sz="4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Termoregulace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Schopnost organismu udržovat stálou tělesnou teplotu </a:t>
            </a:r>
          </a:p>
          <a:p>
            <a:r>
              <a:rPr lang="cs-CZ" dirty="0" smtClean="0"/>
              <a:t>Rovnováha TT je dána výsledkem mezi příjmem, produkcí a výdejem tepla</a:t>
            </a:r>
          </a:p>
          <a:p>
            <a:r>
              <a:rPr lang="cs-CZ" dirty="0" smtClean="0"/>
              <a:t>Centrum termoregulace je v hypotalamu </a:t>
            </a:r>
          </a:p>
          <a:p>
            <a:r>
              <a:rPr lang="cs-CZ" dirty="0" smtClean="0"/>
              <a:t>V CNS jsou termoreceptory ve středním mozku, prodloužené míše a míše</a:t>
            </a:r>
          </a:p>
          <a:p>
            <a:r>
              <a:rPr lang="cs-CZ" dirty="0" smtClean="0"/>
              <a:t>V kůži je více termoreceptorů na chlad než na teplo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143000"/>
          </a:xfrm>
        </p:spPr>
        <p:txBody>
          <a:bodyPr/>
          <a:lstStyle/>
          <a:p>
            <a:r>
              <a:rPr lang="cs-CZ" dirty="0" smtClean="0"/>
              <a:t>Produkce tepla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461128"/>
          </a:xfrm>
        </p:spPr>
        <p:txBody>
          <a:bodyPr>
            <a:normAutofit/>
          </a:bodyPr>
          <a:lstStyle/>
          <a:p>
            <a:r>
              <a:rPr lang="cs-CZ" dirty="0" smtClean="0"/>
              <a:t>Svalová aktivita</a:t>
            </a:r>
          </a:p>
          <a:p>
            <a:r>
              <a:rPr lang="cs-CZ" dirty="0" smtClean="0"/>
              <a:t>Bazální metabolismus</a:t>
            </a:r>
          </a:p>
          <a:p>
            <a:r>
              <a:rPr lang="cs-CZ" dirty="0" smtClean="0"/>
              <a:t>Hormony štítné žlázy, nadledvinek</a:t>
            </a:r>
          </a:p>
          <a:p>
            <a:r>
              <a:rPr lang="cs-CZ" dirty="0" err="1" smtClean="0"/>
              <a:t>Termogenní</a:t>
            </a:r>
            <a:r>
              <a:rPr lang="cs-CZ" dirty="0" smtClean="0"/>
              <a:t> efekty potravy</a:t>
            </a:r>
          </a:p>
          <a:p>
            <a:r>
              <a:rPr lang="cs-CZ" dirty="0" smtClean="0"/>
              <a:t>Metabolismus aktivovaný sympatikem </a:t>
            </a:r>
          </a:p>
          <a:p>
            <a:r>
              <a:rPr lang="cs-CZ" dirty="0" smtClean="0"/>
              <a:t>Termogeneze v hnědém tuku</a:t>
            </a:r>
          </a:p>
          <a:p>
            <a:r>
              <a:rPr lang="cs-CZ" dirty="0" smtClean="0"/>
              <a:t>Klesne-li teplota na 35°C tělo reaguje svalovým třesem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229600" cy="1199016"/>
          </a:xfrm>
        </p:spPr>
        <p:txBody>
          <a:bodyPr>
            <a:normAutofit/>
          </a:bodyPr>
          <a:lstStyle/>
          <a:p>
            <a:r>
              <a:rPr lang="cs-CZ" dirty="0" smtClean="0"/>
              <a:t>Ztráta tepla: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2348880"/>
            <a:ext cx="8229600" cy="3975720"/>
          </a:xfrm>
        </p:spPr>
        <p:txBody>
          <a:bodyPr/>
          <a:lstStyle/>
          <a:p>
            <a:r>
              <a:rPr lang="cs-CZ" dirty="0" smtClean="0"/>
              <a:t>Radiací (sáláním) – 55-60%</a:t>
            </a:r>
          </a:p>
          <a:p>
            <a:r>
              <a:rPr lang="cs-CZ" dirty="0" smtClean="0"/>
              <a:t>Konvekcí (prouděním) 15%</a:t>
            </a:r>
          </a:p>
          <a:p>
            <a:r>
              <a:rPr lang="cs-CZ" dirty="0" smtClean="0"/>
              <a:t>Evaporací (vypařování) 10%</a:t>
            </a:r>
          </a:p>
          <a:p>
            <a:r>
              <a:rPr lang="cs-CZ" dirty="0" smtClean="0"/>
              <a:t>Kondukce (vedení) 1%</a:t>
            </a:r>
          </a:p>
          <a:p>
            <a:r>
              <a:rPr lang="cs-CZ" dirty="0" smtClean="0"/>
              <a:t>Ostatní: dýchání, oč, stolice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Faktory ovlivňující TT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Věk</a:t>
            </a:r>
          </a:p>
          <a:p>
            <a:r>
              <a:rPr lang="cs-CZ" dirty="0" smtClean="0"/>
              <a:t>Denní doba</a:t>
            </a:r>
          </a:p>
          <a:p>
            <a:r>
              <a:rPr lang="cs-CZ" dirty="0" smtClean="0"/>
              <a:t>Tělesná aktivita</a:t>
            </a:r>
          </a:p>
          <a:p>
            <a:r>
              <a:rPr lang="cs-CZ" dirty="0" smtClean="0"/>
              <a:t>Hormony</a:t>
            </a:r>
          </a:p>
          <a:p>
            <a:r>
              <a:rPr lang="cs-CZ" dirty="0" smtClean="0"/>
              <a:t>Okolí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Hodnoty: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700808"/>
            <a:ext cx="8229600" cy="4752528"/>
          </a:xfrm>
        </p:spPr>
        <p:txBody>
          <a:bodyPr>
            <a:normAutofit lnSpcReduction="10000"/>
          </a:bodyPr>
          <a:lstStyle/>
          <a:p>
            <a:r>
              <a:rPr lang="cs-CZ" dirty="0" smtClean="0"/>
              <a:t>Smrt - Teplota nad 42°C</a:t>
            </a:r>
          </a:p>
          <a:p>
            <a:r>
              <a:rPr lang="cs-CZ" dirty="0" smtClean="0"/>
              <a:t>Hyperpyrexie = 40–41°C</a:t>
            </a:r>
          </a:p>
          <a:p>
            <a:r>
              <a:rPr lang="cs-CZ" dirty="0" err="1" smtClean="0"/>
              <a:t>Febris</a:t>
            </a:r>
            <a:r>
              <a:rPr lang="cs-CZ" dirty="0" smtClean="0"/>
              <a:t> (horečka) =nad 39°C</a:t>
            </a:r>
          </a:p>
          <a:p>
            <a:r>
              <a:rPr lang="cs-CZ" dirty="0" smtClean="0"/>
              <a:t>Hypertermie = nad 38°C</a:t>
            </a:r>
          </a:p>
          <a:p>
            <a:r>
              <a:rPr lang="cs-CZ" dirty="0" err="1" smtClean="0"/>
              <a:t>Subfebrilie</a:t>
            </a:r>
            <a:r>
              <a:rPr lang="cs-CZ" dirty="0" smtClean="0"/>
              <a:t> = 37–37,9°C</a:t>
            </a:r>
          </a:p>
          <a:p>
            <a:r>
              <a:rPr lang="cs-CZ" dirty="0" err="1" smtClean="0"/>
              <a:t>Normotermie</a:t>
            </a:r>
            <a:r>
              <a:rPr lang="cs-CZ" dirty="0" smtClean="0"/>
              <a:t> 36–36,9 °C</a:t>
            </a:r>
          </a:p>
          <a:p>
            <a:r>
              <a:rPr lang="cs-CZ" dirty="0" smtClean="0"/>
              <a:t>Hypotermie = pod 35°C</a:t>
            </a:r>
          </a:p>
          <a:p>
            <a:r>
              <a:rPr lang="cs-CZ" dirty="0" smtClean="0"/>
              <a:t>Smrt – teplota pod 34°C </a:t>
            </a:r>
          </a:p>
          <a:p>
            <a:r>
              <a:rPr lang="cs-CZ" dirty="0" smtClean="0"/>
              <a:t>Teplota v ústech – 36,6–37 °C</a:t>
            </a:r>
          </a:p>
          <a:p>
            <a:r>
              <a:rPr lang="cs-CZ" dirty="0" smtClean="0"/>
              <a:t>Teplota v </a:t>
            </a:r>
            <a:r>
              <a:rPr lang="cs-CZ" dirty="0" err="1" smtClean="0"/>
              <a:t>rectu</a:t>
            </a:r>
            <a:r>
              <a:rPr lang="cs-CZ" dirty="0" smtClean="0"/>
              <a:t> – o 0,6°C vyšší tedy 37,2°C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29600" cy="1143000"/>
          </a:xfrm>
        </p:spPr>
        <p:txBody>
          <a:bodyPr/>
          <a:lstStyle/>
          <a:p>
            <a:r>
              <a:rPr lang="cs-CZ" dirty="0" smtClean="0"/>
              <a:t>Přehřátí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67808"/>
          </a:xfrm>
        </p:spPr>
        <p:txBody>
          <a:bodyPr>
            <a:normAutofit/>
          </a:bodyPr>
          <a:lstStyle/>
          <a:p>
            <a:r>
              <a:rPr lang="cs-CZ" dirty="0" smtClean="0"/>
              <a:t>Nadměrné pocení:</a:t>
            </a:r>
          </a:p>
          <a:p>
            <a:r>
              <a:rPr lang="cs-CZ" dirty="0" smtClean="0"/>
              <a:t>Infekční nemoci</a:t>
            </a:r>
          </a:p>
          <a:p>
            <a:r>
              <a:rPr lang="cs-CZ" dirty="0" smtClean="0"/>
              <a:t>Neléčený Diabetes</a:t>
            </a:r>
          </a:p>
          <a:p>
            <a:r>
              <a:rPr lang="cs-CZ" dirty="0" smtClean="0"/>
              <a:t>Zvýšená činnost štítné žlázy</a:t>
            </a:r>
          </a:p>
          <a:p>
            <a:r>
              <a:rPr lang="cs-CZ" dirty="0" smtClean="0"/>
              <a:t>Problém vnitřních orgánů</a:t>
            </a:r>
          </a:p>
          <a:p>
            <a:r>
              <a:rPr lang="cs-CZ" dirty="0" smtClean="0"/>
              <a:t>Menopauza</a:t>
            </a:r>
          </a:p>
          <a:p>
            <a:r>
              <a:rPr lang="cs-CZ" dirty="0" smtClean="0"/>
              <a:t>Vysoký tlak</a:t>
            </a:r>
          </a:p>
          <a:p>
            <a:r>
              <a:rPr lang="cs-CZ" dirty="0" smtClean="0"/>
              <a:t>Stres, deprese, strach</a:t>
            </a:r>
          </a:p>
          <a:p>
            <a:r>
              <a:rPr lang="cs-CZ" dirty="0" smtClean="0"/>
              <a:t>Obezita</a:t>
            </a:r>
          </a:p>
          <a:p>
            <a:r>
              <a:rPr lang="cs-CZ" dirty="0" smtClean="0"/>
              <a:t>Špatná životospráva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Podchlazení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Působeni chladu: celkové, lokální</a:t>
            </a:r>
          </a:p>
          <a:p>
            <a:r>
              <a:rPr lang="cs-CZ" dirty="0" smtClean="0"/>
              <a:t>Omrzliny I. stupně</a:t>
            </a:r>
          </a:p>
          <a:p>
            <a:r>
              <a:rPr lang="cs-CZ" dirty="0" smtClean="0"/>
              <a:t>Omrzliny II. stupně</a:t>
            </a:r>
          </a:p>
          <a:p>
            <a:r>
              <a:rPr lang="cs-CZ" dirty="0" smtClean="0"/>
              <a:t>Omrzliny III. stupně</a:t>
            </a:r>
          </a:p>
          <a:p>
            <a:endParaRPr lang="cs-CZ" dirty="0" smtClean="0"/>
          </a:p>
          <a:p>
            <a:r>
              <a:rPr lang="cs-CZ" dirty="0" smtClean="0"/>
              <a:t>Léčba:</a:t>
            </a:r>
          </a:p>
          <a:p>
            <a:r>
              <a:rPr lang="cs-CZ" dirty="0" smtClean="0"/>
              <a:t>U lehké formy – teplé prostředí</a:t>
            </a:r>
          </a:p>
          <a:p>
            <a:r>
              <a:rPr lang="cs-CZ" dirty="0" smtClean="0"/>
              <a:t>U těžší formy – fyziologický roztok</a:t>
            </a:r>
          </a:p>
          <a:p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u="sng" dirty="0" smtClean="0"/>
              <a:t>Zdroje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www.</a:t>
            </a:r>
            <a:r>
              <a:rPr lang="cs-CZ" dirty="0" err="1" smtClean="0"/>
              <a:t>psychoweb.cz</a:t>
            </a:r>
            <a:endParaRPr lang="cs-CZ" dirty="0" smtClean="0"/>
          </a:p>
          <a:p>
            <a:r>
              <a:rPr lang="cs-CZ" dirty="0" smtClean="0"/>
              <a:t>www.</a:t>
            </a:r>
            <a:r>
              <a:rPr lang="cs-CZ" dirty="0" err="1" smtClean="0"/>
              <a:t>wikiskripta.eu</a:t>
            </a:r>
            <a:endParaRPr lang="cs-CZ" dirty="0" smtClean="0"/>
          </a:p>
          <a:p>
            <a:r>
              <a:rPr lang="cs-CZ" dirty="0" smtClean="0"/>
              <a:t>DYLEVSKÝ, I., </a:t>
            </a:r>
            <a:r>
              <a:rPr lang="cs-CZ" i="1" dirty="0" smtClean="0"/>
              <a:t>Somatologie</a:t>
            </a:r>
            <a:r>
              <a:rPr lang="cs-CZ" dirty="0" smtClean="0"/>
              <a:t>, Olomouc: </a:t>
            </a:r>
            <a:r>
              <a:rPr lang="cs-CZ" dirty="0" err="1" smtClean="0"/>
              <a:t>Epava</a:t>
            </a:r>
            <a:r>
              <a:rPr lang="cs-CZ" dirty="0" smtClean="0"/>
              <a:t>, 2000. s. 480, ISBN 80-86297-05-5</a:t>
            </a:r>
          </a:p>
          <a:p>
            <a:r>
              <a:rPr lang="cs-CZ" dirty="0" smtClean="0"/>
              <a:t>MIKŠOVÁ, Z., FROŇKOVÁ, M., HERMOVÁ, R., ZAJÍČKOVÁ M., Kapitoly z ošetřovatelské péče, Praha: </a:t>
            </a:r>
            <a:r>
              <a:rPr lang="cs-CZ" dirty="0" err="1" smtClean="0"/>
              <a:t>Grada</a:t>
            </a:r>
            <a:r>
              <a:rPr lang="cs-CZ" dirty="0" smtClean="0"/>
              <a:t> </a:t>
            </a:r>
            <a:r>
              <a:rPr lang="cs-CZ" dirty="0" err="1" smtClean="0"/>
              <a:t>Publishing</a:t>
            </a:r>
            <a:r>
              <a:rPr lang="cs-CZ" dirty="0" smtClean="0"/>
              <a:t>,a.s. 2006, s. 248, ISBN 80-247-1442-6</a:t>
            </a:r>
          </a:p>
          <a:p>
            <a:r>
              <a:rPr lang="cs-CZ" dirty="0" smtClean="0"/>
              <a:t>http://nemoci.</a:t>
            </a:r>
            <a:r>
              <a:rPr lang="cs-CZ" dirty="0" err="1" smtClean="0"/>
              <a:t>vitalion.cz</a:t>
            </a:r>
            <a:r>
              <a:rPr lang="cs-CZ" dirty="0" smtClean="0"/>
              <a:t>/omrzliny/</a:t>
            </a:r>
          </a:p>
          <a:p>
            <a:r>
              <a:rPr lang="cs-CZ" dirty="0" smtClean="0"/>
              <a:t>http://nadmerne-poceni.cz/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179</TotalTime>
  <Words>315</Words>
  <Application>Microsoft Office PowerPoint</Application>
  <PresentationFormat>Předvádění na obrazovce (4:3)</PresentationFormat>
  <Paragraphs>68</Paragraphs>
  <Slides>10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10</vt:i4>
      </vt:variant>
    </vt:vector>
  </HeadingPairs>
  <TitlesOfParts>
    <vt:vector size="11" baseType="lpstr">
      <vt:lpstr>Tok</vt:lpstr>
      <vt:lpstr>Termoregulační mechanismy člověka a zdravotní následky jejich selhání.</vt:lpstr>
      <vt:lpstr>Termoregulace</vt:lpstr>
      <vt:lpstr>Produkce tepla</vt:lpstr>
      <vt:lpstr>Ztráta tepla:</vt:lpstr>
      <vt:lpstr>Faktory ovlivňující TT</vt:lpstr>
      <vt:lpstr>Hodnoty:</vt:lpstr>
      <vt:lpstr>Přehřátí</vt:lpstr>
      <vt:lpstr>Podchlazení</vt:lpstr>
      <vt:lpstr>Zdroje:</vt:lpstr>
      <vt:lpstr>Snímek 10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Termoregulační mechanismy člověka a zdravotní následky jejich selhání.</dc:title>
  <dc:creator>Jája</dc:creator>
  <cp:lastModifiedBy>Jája</cp:lastModifiedBy>
  <cp:revision>22</cp:revision>
  <dcterms:created xsi:type="dcterms:W3CDTF">2011-10-13T07:13:56Z</dcterms:created>
  <dcterms:modified xsi:type="dcterms:W3CDTF">2011-10-19T08:12:23Z</dcterms:modified>
</cp:coreProperties>
</file>