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7" r:id="rId2"/>
    <p:sldId id="274" r:id="rId3"/>
    <p:sldId id="261" r:id="rId4"/>
    <p:sldId id="262" r:id="rId5"/>
    <p:sldId id="264" r:id="rId6"/>
    <p:sldId id="259" r:id="rId7"/>
    <p:sldId id="271" r:id="rId8"/>
    <p:sldId id="266" r:id="rId9"/>
    <p:sldId id="267" r:id="rId10"/>
    <p:sldId id="268" r:id="rId11"/>
    <p:sldId id="270" r:id="rId12"/>
    <p:sldId id="265" r:id="rId13"/>
    <p:sldId id="260" r:id="rId14"/>
    <p:sldId id="269" r:id="rId15"/>
    <p:sldId id="272" r:id="rId16"/>
    <p:sldId id="273" r:id="rId17"/>
    <p:sldId id="258" r:id="rId18"/>
    <p:sldId id="27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F49433B-D2ED-4C79-8A04-6552510F9906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F0B3693-825F-4CA4-AC26-A537288A711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Nest%C3%A1tn%C3%AD_neziskov%C3%A1_organizace" TargetMode="External"/><Relationship Id="rId2" Type="http://schemas.openxmlformats.org/officeDocument/2006/relationships/hyperlink" Target="http://www.agronavigator.cz/az/vis.aspx?id=7667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32. Mykotoxiny,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chemofobie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environmentální hysterie.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261938" indent="-261938">
              <a:buNone/>
            </a:pP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ámelové alkaloidy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produkovány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plísní paličkovice nachové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Claviceps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purpurea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- parazituje na obilovinách (zvláště na žitě) </a:t>
            </a:r>
          </a:p>
          <a:p>
            <a:pPr marL="363538" indent="-3635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infikovaných květenstvích se</a:t>
            </a:r>
          </a:p>
          <a:p>
            <a:pPr marL="363538" indent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objevují charakteristické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černé </a:t>
            </a:r>
          </a:p>
          <a:p>
            <a:pPr marL="363538" indent="0"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útvary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námel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-obsahují řadu </a:t>
            </a:r>
          </a:p>
          <a:p>
            <a:pPr marL="363538" indent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alkaloidů</a:t>
            </a:r>
          </a:p>
          <a:p>
            <a:pPr marL="363538" indent="-3635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zodpovědné za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ergotismus </a:t>
            </a:r>
          </a:p>
          <a:p>
            <a:pPr lvl="0" indent="0">
              <a:buClr>
                <a:srgbClr val="AD2E27"/>
              </a:buCl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(=otrava námelem)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8479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363538" lvl="0" indent="-363538">
              <a:buClr>
                <a:srgbClr val="AD2E27"/>
              </a:buClr>
            </a:pP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mykotoxiny námele vyvolávají </a:t>
            </a:r>
            <a:r>
              <a:rPr lang="cs-CZ" sz="3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halucinace</a:t>
            </a: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3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svalové křeče</a:t>
            </a: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3538" lvl="0" indent="-363538">
              <a:buClr>
                <a:srgbClr val="AD2E27"/>
              </a:buClr>
            </a:pP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Riziko onemocnění člověka ergotismem </a:t>
            </a:r>
            <a:r>
              <a:rPr lang="cs-CZ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je při </a:t>
            </a: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dodržování zásad správné zemědělské </a:t>
            </a:r>
            <a:r>
              <a:rPr lang="cs-CZ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praxe, </a:t>
            </a: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minimální. Může k němu však dojít při hrubém porušení správné zemědělské a technologické praxe během pěstování a zpracování obilovin. </a:t>
            </a:r>
          </a:p>
          <a:p>
            <a:pPr marL="363538" lvl="0" indent="-363538">
              <a:buClr>
                <a:srgbClr val="AD2E27"/>
              </a:buClr>
            </a:pP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íce </a:t>
            </a: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ohrožena jsou hospodářská zvířata, např. v hospodářstvích s nedostatečnou krmivovou základnou, kde jsou zkrmovány zbytky po čistění zrna, nebo při pastvě, kdy jsou traviny kontaminovány námelem.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0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95339">
                    <a:shade val="85000"/>
                    <a:satMod val="150000"/>
                  </a:srgbClr>
                </a:solidFill>
              </a:rPr>
              <a:t>Výskyt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lvl="0" indent="-363538">
              <a:buClr>
                <a:srgbClr val="AD2E27"/>
              </a:buClr>
            </a:pP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 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kontaminaci zemědělských produktů 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mykotoxiny nejčastěji dochází v důsledku – </a:t>
            </a:r>
            <a:r>
              <a:rPr lang="cs-CZ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nepříznivých teplot 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vlhkosti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při sklizni, skladování, přepravě a dalším zpracování.</a:t>
            </a:r>
          </a:p>
          <a:p>
            <a:pPr lvl="0">
              <a:buClr>
                <a:srgbClr val="AD2E27"/>
              </a:buClr>
            </a:pPr>
            <a:endParaRPr lang="cs-CZ" dirty="0">
              <a:solidFill>
                <a:prstClr val="black"/>
              </a:solidFill>
            </a:endParaRPr>
          </a:p>
          <a:p>
            <a:pPr lvl="0" indent="0">
              <a:buClr>
                <a:srgbClr val="AD2E27"/>
              </a:buClr>
              <a:buNone/>
            </a:pPr>
            <a:endParaRPr lang="cs-CZ" sz="2400" dirty="0">
              <a:solidFill>
                <a:prstClr val="black"/>
              </a:solidFill>
            </a:endParaRPr>
          </a:p>
          <a:p>
            <a:pPr lvl="0" indent="0">
              <a:buClr>
                <a:srgbClr val="AD2E27"/>
              </a:buClr>
              <a:buNone/>
            </a:pP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0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Preventivní opatření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lnSpcReduction="10000"/>
          </a:bodyPr>
          <a:lstStyle/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 snížení výskytu mykotoxinů v lidské potravě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přizpívají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prev.opatření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61938" indent="-261938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12800" indent="-188913">
              <a:buFont typeface="Wingdings" pitchFamily="2" charset="2"/>
              <a:buChar char="§"/>
            </a:pP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Omezení infekce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zemědělských plodin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toxinogenními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plísněmi v období růstu plodin</a:t>
            </a:r>
          </a:p>
          <a:p>
            <a:pPr marL="812800" indent="-188913">
              <a:buFont typeface="Wingdings" pitchFamily="2" charset="2"/>
              <a:buChar char="§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12800" indent="-188913">
              <a:buFont typeface="Wingdings" pitchFamily="2" charset="2"/>
              <a:buChar char="§"/>
            </a:pP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Rychlé a účinné vysušení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sklizených plodin a jejich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správné skladování</a:t>
            </a:r>
          </a:p>
          <a:p>
            <a:pPr marL="812800" indent="-188913">
              <a:buFont typeface="Wingdings" pitchFamily="2" charset="2"/>
              <a:buChar char="§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12800" indent="-188913">
              <a:buFont typeface="Wingdings" pitchFamily="2" charset="2"/>
              <a:buChar char="§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Použití účinných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chemických přípravků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proti rozvoji plísní v obou výše uvedených stupních zemědělské prvovýroby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4400" dirty="0" err="1" smtClean="0">
                <a:latin typeface="Times New Roman" pitchFamily="18" charset="0"/>
                <a:cs typeface="Times New Roman" pitchFamily="18" charset="0"/>
              </a:rPr>
              <a:t>hemofobie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261938" lvl="0" indent="-261938">
              <a:buClr>
                <a:srgbClr val="AD2E27"/>
              </a:buCl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strach z čehokoliv chemického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z chemikálií, z práce s chemickými látkami, tak i z přísad v potravinách nebo třeba chemie v oblečení…,                             což je 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dnešní době docela 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problém;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Většina obyvatel pokládá výrobky chemického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růmyslu za zdraví škodlivé a chemii za obor, který ohrožuje zdraví a životní prostředí.</a:t>
            </a:r>
          </a:p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Současná průmyslová společnost ale nemůže bez chemie, jako oboru existovat.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Environmentální hysterie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Environmentalistika </a:t>
            </a:r>
          </a:p>
          <a:p>
            <a:pPr marL="457200" indent="-195263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věda o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problematice </a:t>
            </a:r>
            <a:r>
              <a:rPr lang="cs-CZ" u="sng" dirty="0">
                <a:latin typeface="Times New Roman" pitchFamily="18" charset="0"/>
                <a:cs typeface="Times New Roman" pitchFamily="18" charset="0"/>
              </a:rPr>
              <a:t>životního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prostředí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tzn. zkoumá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vzájemné působení člověka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ekosystémů - zabývá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se tedy i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prevencí znečišťování životního prostředí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nápravou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vzniklých škod a nežádoucích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zásahů; </a:t>
            </a:r>
          </a:p>
          <a:p>
            <a:pPr marL="457200" indent="-195263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zahrnuje také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ochranu přírody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monitoring složek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životního prostředí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využívání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přírodních zdrojů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nakládání s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energiemi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péče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 zdraví lidské populace apod.</a:t>
            </a:r>
          </a:p>
        </p:txBody>
      </p:sp>
    </p:spTree>
    <p:extLst>
      <p:ext uri="{BB962C8B-B14F-4D97-AF65-F5344CB8AC3E}">
        <p14:creationId xmlns:p14="http://schemas.microsoft.com/office/powerpoint/2010/main" val="20170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261938" indent="-261938"/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 důsledku starostí lidí o životní prostředí vznikají různé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neziskové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ekologické organizace na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ochranu a zachování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životního prostředí, např.:</a:t>
            </a:r>
          </a:p>
          <a:p>
            <a:pPr marL="711200" indent="-261938">
              <a:buFont typeface="Wingdings" pitchFamily="2" charset="2"/>
              <a:buChar char="§"/>
            </a:pPr>
            <a:r>
              <a:rPr lang="cs-CZ" sz="3000" i="1" dirty="0" smtClean="0">
                <a:latin typeface="Times New Roman" pitchFamily="18" charset="0"/>
                <a:cs typeface="Times New Roman" pitchFamily="18" charset="0"/>
              </a:rPr>
              <a:t>Greenpeace –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snaží se svými kampaněmi upozornit na ekologické problémy (např. vybíjení mláďat tuleňů pro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jejich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kůži, problematika jaderných elektráren, ukládání radioaktivního odpadu do oceánu, kácení deštných pralesů, uvolňování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toxických látek do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život. </a:t>
            </a: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prostředí a mnoho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dalších)</a:t>
            </a:r>
          </a:p>
          <a:p>
            <a:pPr marL="711200" indent="-261938">
              <a:buFont typeface="Wingdings" pitchFamily="2" charset="2"/>
              <a:buChar char="§"/>
            </a:pPr>
            <a:r>
              <a:rPr lang="cs-CZ" sz="3000" i="1" dirty="0" smtClean="0">
                <a:latin typeface="Times New Roman" pitchFamily="18" charset="0"/>
                <a:cs typeface="Times New Roman" pitchFamily="18" charset="0"/>
              </a:rPr>
              <a:t>Hnutí Duha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– mezi nejznámější aktivitu patří kampaň proti kácení stromů v bezzásahových zónách Národního parku Šumava</a:t>
            </a:r>
          </a:p>
          <a:p>
            <a:pPr marL="711200" indent="-261938">
              <a:buFont typeface="Wingdings" pitchFamily="2" charset="2"/>
              <a:buChar char="§"/>
            </a:pPr>
            <a:r>
              <a:rPr lang="cs-CZ" sz="3000" i="1" dirty="0" smtClean="0">
                <a:latin typeface="Times New Roman" pitchFamily="18" charset="0"/>
                <a:cs typeface="Times New Roman" pitchFamily="18" charset="0"/>
              </a:rPr>
              <a:t>Děti Země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– dlouhodobě se věnuje problematice dopravy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8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Použité zdroje: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KOTULÁN, J. a kol.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Zdravotní nauky pro pedagogy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Brno : MU, 2005. 258s., ISBN 80-210-3844-6.</a:t>
            </a:r>
          </a:p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VELÍŠEK , J.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Chemie potravin 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Nakladatelství OSSIS, 2.vydání, 368s., ISBN 80-86659-02-X a 80-86659-03-8 (soubor)</a:t>
            </a:r>
          </a:p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[online] HORÁK, J., LINHART, I., KLUSOŇ, P.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Úvod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do toxikologie a ekologie pro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chemiky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Vydala: Vysoká škola chemicko-technologická v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Praze, 1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vydání, 2004, 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189s.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80-7080-548-X</a:t>
            </a:r>
          </a:p>
          <a:p>
            <a:pPr marL="261938" lvl="0" indent="-261938">
              <a:buClr>
                <a:srgbClr val="AD2E27"/>
              </a:buClr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http://www.agronavigator.cz/az/vis.aspx?id=76672</a:t>
            </a:r>
            <a:endParaRPr lang="cs-CZ" u="sng" dirty="0">
              <a:latin typeface="Times New Roman" pitchFamily="18" charset="0"/>
              <a:cs typeface="Times New Roman" pitchFamily="18" charset="0"/>
            </a:endParaRPr>
          </a:p>
          <a:p>
            <a:pPr marL="261938" lvl="0" indent="-261938">
              <a:buClr>
                <a:srgbClr val="AD2E27"/>
              </a:buClr>
            </a:pPr>
            <a:r>
              <a:rPr lang="cs-CZ" u="sng" dirty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http://cs.wikipedia.org/wiki/Nest%C3%A1tn%C3%AD_neziskov%C3%A1_organizace</a:t>
            </a:r>
            <a:endParaRPr lang="cs-CZ" u="sng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7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795339">
                    <a:shade val="85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Mykotoxiny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61938" lvl="0" indent="-261938">
              <a:buClr>
                <a:srgbClr val="AD2E27"/>
              </a:buClr>
              <a:buNone/>
            </a:pPr>
            <a:r>
              <a:rPr lang="cs-CZ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toxické</a:t>
            </a: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(jedovaté) </a:t>
            </a:r>
            <a:r>
              <a:rPr lang="cs-CZ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sekundární metabolity </a:t>
            </a: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některých </a:t>
            </a:r>
            <a:r>
              <a:rPr lang="cs-CZ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toxických plísní</a:t>
            </a: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neboli mikroskopických vláknitých hub,  které mohou kontaminovat široké spektrum potravin a krmiv</a:t>
            </a:r>
          </a:p>
          <a:p>
            <a:pPr lvl="0" indent="0">
              <a:buClr>
                <a:srgbClr val="AD2E27"/>
              </a:buClr>
              <a:buNone/>
            </a:pPr>
            <a:endParaRPr lang="cs-CZ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1938" lvl="0" indent="-261938">
              <a:buClr>
                <a:srgbClr val="AD2E27"/>
              </a:buClr>
              <a:buFontTx/>
              <a:buChar char="-"/>
            </a:pP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jedny z nejzávažnějších kontaminantů přírodního původu</a:t>
            </a:r>
          </a:p>
          <a:p>
            <a:pPr lvl="0">
              <a:buClr>
                <a:srgbClr val="AD2E27"/>
              </a:buClr>
              <a:buFontTx/>
              <a:buChar char="-"/>
            </a:pP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známo více než 300 druhů mykotoxinů</a:t>
            </a:r>
          </a:p>
          <a:p>
            <a:pPr lvl="0">
              <a:buClr>
                <a:srgbClr val="AD2E27"/>
              </a:buClr>
              <a:buFontTx/>
              <a:buChar char="-"/>
            </a:pP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mohou být karcinogenní nebo mutagenní </a:t>
            </a:r>
          </a:p>
          <a:p>
            <a:pPr lvl="0">
              <a:buClr>
                <a:srgbClr val="AD2E27"/>
              </a:buClr>
              <a:buFontTx/>
              <a:buChar char="-"/>
            </a:pP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nejpečlivěji jsou prostudovány </a:t>
            </a:r>
            <a:r>
              <a:rPr lang="cs-CZ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aflatoxiny</a:t>
            </a:r>
          </a:p>
          <a:p>
            <a:pPr marL="261938" lvl="0" indent="-261938">
              <a:buClr>
                <a:srgbClr val="AD2E27"/>
              </a:buClr>
              <a:buFontTx/>
              <a:buChar char="-"/>
            </a:pP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téměř všechny </a:t>
            </a:r>
            <a:r>
              <a:rPr lang="cs-CZ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poškozují játra</a:t>
            </a: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ledviny</a:t>
            </a:r>
            <a:r>
              <a:rPr lang="cs-C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negativně působí na imunitní systém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05475"/>
          </a:xfrm>
        </p:spPr>
        <p:txBody>
          <a:bodyPr>
            <a:normAutofit/>
          </a:bodyPr>
          <a:lstStyle/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Producenti těchto nebezpečných přírodních kontaminantů  (mykotoxinů) vyvolávají různé toxické syndromy  nazývané souhrnně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mykotoxikosy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 problémy vyplývajícími z konzumace plesnivých potravin se člověk setkává už od nepaměti, zejména od doby, kdy opustil kočovný způsob života a začal pěstovat zemědělské plodiny a jejich přebytky skladovat.</a:t>
            </a:r>
          </a:p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Nejstaršími popsanými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mykotoxikosami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jsou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ergotismus, alimentární toxická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aleukie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 onemocnění z tzv. červené rýže.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Klasifikace mykotoxinů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1938" indent="-261938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1. jsou často členěny na 3 základní skupiny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podle hlavních producentů,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kterými jsou plísně rodů:</a:t>
            </a:r>
          </a:p>
          <a:p>
            <a:pPr marL="449263" indent="261938">
              <a:buFont typeface="Wingdings" pitchFamily="2" charset="2"/>
              <a:buChar char="§"/>
            </a:pP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Aspergillus</a:t>
            </a:r>
            <a:endParaRPr lang="cs-C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261938">
              <a:buFont typeface="Wingdings" pitchFamily="2" charset="2"/>
              <a:buChar char="§"/>
            </a:pP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Penicillium</a:t>
            </a:r>
            <a:endParaRPr lang="cs-C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261938">
              <a:buFont typeface="Wingdings" pitchFamily="2" charset="2"/>
              <a:buChar char="§"/>
            </a:pP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Fusarium</a:t>
            </a:r>
            <a:endParaRPr lang="cs-C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261938">
              <a:buFont typeface="Wingdings" pitchFamily="2" charset="2"/>
              <a:buChar char="§"/>
            </a:pP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Některé mykotoxiny produkují též plísně rodů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Claviceps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Alternaria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Sordaria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6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podle struktury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k nejvýznamnějším skupinám mykotoxinů patří:</a:t>
            </a:r>
          </a:p>
          <a:p>
            <a:pPr marL="2598738" indent="361950">
              <a:buFont typeface="Wingdings" pitchFamily="2" charset="2"/>
              <a:buChar char="§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Aflatoxiny</a:t>
            </a:r>
          </a:p>
          <a:p>
            <a:pPr marL="2598738" indent="361950">
              <a:buFont typeface="Wingdings" pitchFamily="2" charset="2"/>
              <a:buChar char="§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Ochratoxiny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598738" indent="361950">
              <a:buFont typeface="Wingdings" pitchFamily="2" charset="2"/>
              <a:buChar char="§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Patulin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598738" indent="361950">
              <a:buFont typeface="Wingdings" pitchFamily="2" charset="2"/>
              <a:buChar char="§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Námelové alkaloidy</a:t>
            </a:r>
          </a:p>
          <a:p>
            <a:pPr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98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34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aflatoxiny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363538" indent="-363538"/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rodukované plísněmi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(především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A.flavus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A.parasiticus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3538" indent="-3635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nejčastěji v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arašídech, kukuřici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sóji, </a:t>
            </a:r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>
              <a:buNone/>
            </a:pP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fících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cereáliích,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ve skořápkových </a:t>
            </a:r>
          </a:p>
          <a:p>
            <a:pPr indent="363538">
              <a:buNone/>
            </a:pP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plodech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(pistácie, lískové ořechy a</a:t>
            </a:r>
          </a:p>
          <a:p>
            <a:pPr indent="363538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mandle) a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v koření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(pepř, chilli, </a:t>
            </a:r>
          </a:p>
          <a:p>
            <a:pPr indent="363538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muškátový oříšek), které jsou </a:t>
            </a:r>
          </a:p>
          <a:p>
            <a:pPr indent="363538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pěstované  a skladované v horkých </a:t>
            </a:r>
          </a:p>
          <a:p>
            <a:pPr indent="363538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vlhkých klimatických oblastech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362473" cy="399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9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lvl="0" indent="-363538">
              <a:buClr>
                <a:srgbClr val="AD2E27"/>
              </a:buClr>
            </a:pP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mohou se nacházet v živočišných potravinách, jestliže zplesnivěly (sušené mléko, sýry) nebo jestliže mykotoxiny pronikly do organismu prostřednictvím zplesnivělého krmiva; pak mohou být přítomny např. v mléce a mléčných 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výrobcích</a:t>
            </a:r>
          </a:p>
          <a:p>
            <a:pPr marL="363538" lvl="0" indent="-363538">
              <a:buClr>
                <a:srgbClr val="AD2E27"/>
              </a:buClr>
            </a:pPr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0" indent="-363538">
              <a:buClr>
                <a:srgbClr val="AD2E27"/>
              </a:buClr>
            </a:pPr>
            <a:r>
              <a:rPr lang="cs-CZ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poškozují játra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u zvířat byl při chronickém 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příjmu 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prokázán </a:t>
            </a:r>
            <a:r>
              <a:rPr lang="cs-CZ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karcinogenní účinek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9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latin typeface="Times New Roman" pitchFamily="18" charset="0"/>
                <a:cs typeface="Times New Roman" pitchFamily="18" charset="0"/>
              </a:rPr>
              <a:t>ochratoxiny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261938" indent="-261938"/>
            <a:r>
              <a:rPr lang="cs-CZ" dirty="0">
                <a:latin typeface="Times New Roman" pitchFamily="18" charset="0"/>
                <a:cs typeface="Times New Roman" pitchFamily="18" charset="0"/>
              </a:rPr>
              <a:t>produkovány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plísněmi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rodu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261938" indent="-261938"/>
            <a:r>
              <a:rPr lang="cs-CZ" dirty="0">
                <a:latin typeface="Times New Roman" pitchFamily="18" charset="0"/>
                <a:cs typeface="Times New Roman" pitchFamily="18" charset="0"/>
              </a:rPr>
              <a:t>zejména v ječmeni, žitě, ovsu, pšenici, rýži 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kukuřici</a:t>
            </a:r>
          </a:p>
          <a:p>
            <a:pPr marL="261938" indent="-261938"/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našich klimatických podmínkách se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nacházejí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poměrně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často</a:t>
            </a:r>
          </a:p>
          <a:p>
            <a:pPr marL="261938" indent="-261938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nejtoxičtější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ochratoxin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který způsobuje poškození cytoplasmatických organel, a přímo zasahuje do základních metabolických funkcí buněk jako jsou tvorba energie a syntéza proteinů. U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ochratoxinu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byly potvrzeny </a:t>
            </a:r>
            <a:r>
              <a:rPr lang="cs-CZ" u="sng" dirty="0" err="1">
                <a:latin typeface="Times New Roman" pitchFamily="18" charset="0"/>
                <a:cs typeface="Times New Roman" pitchFamily="18" charset="0"/>
              </a:rPr>
              <a:t>imunotoxické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u="sng" dirty="0">
                <a:latin typeface="Times New Roman" pitchFamily="18" charset="0"/>
                <a:cs typeface="Times New Roman" pitchFamily="18" charset="0"/>
              </a:rPr>
              <a:t>teratogenní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(vznik vrozených vývojových vad) a </a:t>
            </a:r>
            <a:r>
              <a:rPr lang="cs-CZ" u="sng" dirty="0">
                <a:latin typeface="Times New Roman" pitchFamily="18" charset="0"/>
                <a:cs typeface="Times New Roman" pitchFamily="18" charset="0"/>
              </a:rPr>
              <a:t>karcinogenní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účinky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1938" indent="-261938"/>
            <a:r>
              <a:rPr lang="cs-CZ" dirty="0">
                <a:latin typeface="Times New Roman" pitchFamily="18" charset="0"/>
                <a:cs typeface="Times New Roman" pitchFamily="18" charset="0"/>
              </a:rPr>
              <a:t>Resorbované mykotoxiny </a:t>
            </a:r>
            <a:r>
              <a:rPr lang="cs-CZ" u="sng" dirty="0">
                <a:latin typeface="Times New Roman" pitchFamily="18" charset="0"/>
                <a:cs typeface="Times New Roman" pitchFamily="18" charset="0"/>
              </a:rPr>
              <a:t>vyvolávají toxickou nefropatii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(poškození ledvin), která je provázena nechutenstvím, depresí, průjmy, horečkou, žíznivostí a častým a vydatným močením a postupnou dehydratací organismu.</a:t>
            </a:r>
          </a:p>
        </p:txBody>
      </p:sp>
    </p:spTree>
    <p:extLst>
      <p:ext uri="{BB962C8B-B14F-4D97-AF65-F5344CB8AC3E}">
        <p14:creationId xmlns:p14="http://schemas.microsoft.com/office/powerpoint/2010/main" val="38712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latin typeface="Times New Roman" pitchFamily="18" charset="0"/>
                <a:cs typeface="Times New Roman" pitchFamily="18" charset="0"/>
              </a:rPr>
              <a:t>patulin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261938" indent="-261938"/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produkují některé druhy plísní </a:t>
            </a:r>
            <a:r>
              <a:rPr lang="cs-CZ" sz="3300" b="1" i="1" dirty="0" err="1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300" b="1" i="1" dirty="0" err="1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3300" b="1" i="1" dirty="0" err="1">
                <a:latin typeface="Times New Roman" pitchFamily="18" charset="0"/>
                <a:cs typeface="Times New Roman" pitchFamily="18" charset="0"/>
              </a:rPr>
              <a:t>Byssochlamys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300" u="sng" dirty="0">
                <a:latin typeface="Times New Roman" pitchFamily="18" charset="0"/>
                <a:cs typeface="Times New Roman" pitchFamily="18" charset="0"/>
              </a:rPr>
              <a:t>rostoucí na ovoci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, např. </a:t>
            </a:r>
            <a:r>
              <a:rPr lang="cs-CZ" sz="3300" u="sng" dirty="0">
                <a:latin typeface="Times New Roman" pitchFamily="18" charset="0"/>
                <a:cs typeface="Times New Roman" pitchFamily="18" charset="0"/>
              </a:rPr>
              <a:t>jablkách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, hruškách, hroznovém vínu, které bylo poškozeno buď mechanicky nebo </a:t>
            </a:r>
            <a:r>
              <a:rPr lang="cs-CZ" sz="3300" dirty="0" smtClean="0">
                <a:latin typeface="Times New Roman" pitchFamily="18" charset="0"/>
                <a:cs typeface="Times New Roman" pitchFamily="18" charset="0"/>
              </a:rPr>
              <a:t>hmyzem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3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3300" u="sng" dirty="0" smtClean="0">
                <a:latin typeface="Times New Roman" pitchFamily="18" charset="0"/>
                <a:cs typeface="Times New Roman" pitchFamily="18" charset="0"/>
              </a:rPr>
              <a:t>výskyt nejčastěji </a:t>
            </a:r>
            <a:r>
              <a:rPr lang="cs-CZ" sz="3300" u="sng" dirty="0">
                <a:latin typeface="Times New Roman" pitchFamily="18" charset="0"/>
                <a:cs typeface="Times New Roman" pitchFamily="18" charset="0"/>
              </a:rPr>
              <a:t>v jablečných </a:t>
            </a:r>
            <a:r>
              <a:rPr lang="cs-CZ" sz="3300" u="sng" dirty="0" smtClean="0">
                <a:latin typeface="Times New Roman" pitchFamily="18" charset="0"/>
                <a:cs typeface="Times New Roman" pitchFamily="18" charset="0"/>
              </a:rPr>
              <a:t>šťávách </a:t>
            </a:r>
            <a:r>
              <a:rPr lang="cs-CZ" sz="33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jiných </a:t>
            </a:r>
            <a:r>
              <a:rPr lang="cs-CZ" sz="3300" u="sng" dirty="0">
                <a:latin typeface="Times New Roman" pitchFamily="18" charset="0"/>
                <a:cs typeface="Times New Roman" pitchFamily="18" charset="0"/>
              </a:rPr>
              <a:t>ovocných </a:t>
            </a:r>
            <a:r>
              <a:rPr lang="cs-CZ" sz="3300" u="sng" dirty="0" smtClean="0">
                <a:latin typeface="Times New Roman" pitchFamily="18" charset="0"/>
                <a:cs typeface="Times New Roman" pitchFamily="18" charset="0"/>
              </a:rPr>
              <a:t>výrobcích</a:t>
            </a:r>
          </a:p>
          <a:p>
            <a:pPr marL="261938" indent="-261938"/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3300" dirty="0" smtClean="0">
                <a:latin typeface="Times New Roman" pitchFamily="18" charset="0"/>
                <a:cs typeface="Times New Roman" pitchFamily="18" charset="0"/>
              </a:rPr>
              <a:t>drojem </a:t>
            </a:r>
            <a:r>
              <a:rPr lang="cs-CZ" sz="3300" dirty="0" err="1">
                <a:latin typeface="Times New Roman" pitchFamily="18" charset="0"/>
                <a:cs typeface="Times New Roman" pitchFamily="18" charset="0"/>
              </a:rPr>
              <a:t>patulinu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 však mohou být i jiné potraviny, např. zelenina, cereálie, uvádí se i </a:t>
            </a:r>
            <a:r>
              <a:rPr lang="cs-CZ" sz="3300" dirty="0" smtClean="0">
                <a:latin typeface="Times New Roman" pitchFamily="18" charset="0"/>
                <a:cs typeface="Times New Roman" pitchFamily="18" charset="0"/>
              </a:rPr>
              <a:t>sýr</a:t>
            </a:r>
          </a:p>
          <a:p>
            <a:pPr marL="261938" indent="-261938"/>
            <a:r>
              <a:rPr lang="cs-CZ" sz="3300" u="sng" dirty="0" smtClean="0">
                <a:latin typeface="Times New Roman" pitchFamily="18" charset="0"/>
                <a:cs typeface="Times New Roman" pitchFamily="18" charset="0"/>
              </a:rPr>
              <a:t>vykazuje antibiotické </a:t>
            </a:r>
            <a:r>
              <a:rPr lang="cs-CZ" sz="3300" u="sng" dirty="0">
                <a:latin typeface="Times New Roman" pitchFamily="18" charset="0"/>
                <a:cs typeface="Times New Roman" pitchFamily="18" charset="0"/>
              </a:rPr>
              <a:t>vlastnosti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, a proto se ověřovalo jeho možné využití k </a:t>
            </a:r>
            <a:r>
              <a:rPr lang="cs-CZ" sz="3300" dirty="0" smtClean="0">
                <a:latin typeface="Times New Roman" pitchFamily="18" charset="0"/>
                <a:cs typeface="Times New Roman" pitchFamily="18" charset="0"/>
              </a:rPr>
              <a:t>léčbě; v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 pokusech na myších se však zjistilo, že dráždí trávicí trakt </a:t>
            </a:r>
            <a:r>
              <a:rPr lang="cs-CZ" sz="3300" dirty="0" smtClean="0">
                <a:latin typeface="Times New Roman" pitchFamily="18" charset="0"/>
                <a:cs typeface="Times New Roman" pitchFamily="18" charset="0"/>
              </a:rPr>
              <a:t>a prokázaly 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se i jeho karcinogenní </a:t>
            </a:r>
            <a:r>
              <a:rPr lang="cs-CZ" sz="3300" dirty="0" smtClean="0">
                <a:latin typeface="Times New Roman" pitchFamily="18" charset="0"/>
                <a:cs typeface="Times New Roman" pitchFamily="18" charset="0"/>
              </a:rPr>
              <a:t>účinky</a:t>
            </a:r>
            <a:endParaRPr lang="cs-CZ" sz="3300" dirty="0">
              <a:solidFill>
                <a:srgbClr val="000000"/>
              </a:solidFill>
              <a:latin typeface="Times New Roman"/>
            </a:endParaRPr>
          </a:p>
          <a:p>
            <a:pPr marL="261938" indent="-261938"/>
            <a:r>
              <a:rPr lang="cs-CZ" sz="3300" dirty="0" err="1" smtClean="0">
                <a:solidFill>
                  <a:srgbClr val="000000"/>
                </a:solidFill>
                <a:latin typeface="Times New Roman"/>
              </a:rPr>
              <a:t>patulin</a:t>
            </a:r>
            <a:r>
              <a:rPr lang="cs-CZ" sz="33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3300" dirty="0">
                <a:solidFill>
                  <a:srgbClr val="000000"/>
                </a:solidFill>
                <a:latin typeface="Times New Roman"/>
              </a:rPr>
              <a:t>se ničí delším varem při teplotě nad 80 °C a částečně během alkoholového kvašení </a:t>
            </a:r>
          </a:p>
          <a:p>
            <a:pPr marL="261938" indent="-261938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7092280" y="250574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1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538</TotalTime>
  <Words>849</Words>
  <Application>Microsoft Office PowerPoint</Application>
  <PresentationFormat>Předvádění na obrazovce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Human</vt:lpstr>
      <vt:lpstr>32. Mykotoxiny, chemofobie a environmentální hysterie.</vt:lpstr>
      <vt:lpstr>Mykotoxiny</vt:lpstr>
      <vt:lpstr>Prezentace aplikace PowerPoint</vt:lpstr>
      <vt:lpstr>Klasifikace mykotoxinů</vt:lpstr>
      <vt:lpstr>Prezentace aplikace PowerPoint</vt:lpstr>
      <vt:lpstr>aflatoxiny</vt:lpstr>
      <vt:lpstr>Prezentace aplikace PowerPoint</vt:lpstr>
      <vt:lpstr>ochratoxiny</vt:lpstr>
      <vt:lpstr>patulin</vt:lpstr>
      <vt:lpstr>námelové alkaloidy</vt:lpstr>
      <vt:lpstr>Prezentace aplikace PowerPoint</vt:lpstr>
      <vt:lpstr>Výskyt</vt:lpstr>
      <vt:lpstr>Preventivní opatření</vt:lpstr>
      <vt:lpstr>Chemofobie</vt:lpstr>
      <vt:lpstr>Environmentální hysterie</vt:lpstr>
      <vt:lpstr>Prezentace aplikace PowerPoint</vt:lpstr>
      <vt:lpstr>Použité zdroje:</vt:lpstr>
      <vt:lpstr>Děkuji za pozornost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32. Mykotoxiny. Chemofóbie a enviromentální hysterie.</dc:title>
  <dc:creator>Pavlína</dc:creator>
  <cp:lastModifiedBy>Pavlína</cp:lastModifiedBy>
  <cp:revision>56</cp:revision>
  <dcterms:created xsi:type="dcterms:W3CDTF">2011-09-29T12:50:42Z</dcterms:created>
  <dcterms:modified xsi:type="dcterms:W3CDTF">2011-12-07T09:33:39Z</dcterms:modified>
</cp:coreProperties>
</file>