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113A9D2-9D6B-4929-AA2D-F23B5EE8CBE7}" styleName="Styl s motivem 2 – zvýraznění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7" name="Rovnoramenný trojúhelník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Nadpis 7"/>
          <p:cNvSpPr>
            <a:spLocks noGrp="1"/>
          </p:cNvSpPr>
          <p:nvPr>
            <p:ph type="ctrTitle"/>
          </p:nvPr>
        </p:nvSpPr>
        <p:spPr>
          <a:xfrm>
            <a:off x="540544" y="776288"/>
            <a:ext cx="8062912" cy="1470025"/>
          </a:xfrm>
        </p:spPr>
        <p:txBody>
          <a:bodyPr anchor="b">
            <a:normAutofit/>
          </a:bodyPr>
          <a:lstStyle>
            <a:lvl1pPr algn="r">
              <a:defRPr sz="4400"/>
            </a:lvl1pPr>
          </a:lstStyle>
          <a:p>
            <a:r>
              <a:rPr kumimoji="0" lang="cs-CZ" smtClean="0"/>
              <a:t>Klepnutím lze upravit styl předlohy nadpisů.</a:t>
            </a:r>
            <a:endParaRPr kumimoji="0" lang="en-US"/>
          </a:p>
        </p:txBody>
      </p:sp>
      <p:sp>
        <p:nvSpPr>
          <p:cNvPr id="9" name="Podnadpis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28" name="Zástupný symbol pro datum 27"/>
          <p:cNvSpPr>
            <a:spLocks noGrp="1"/>
          </p:cNvSpPr>
          <p:nvPr>
            <p:ph type="dt" sz="half" idx="10"/>
          </p:nvPr>
        </p:nvSpPr>
        <p:spPr>
          <a:xfrm>
            <a:off x="1371600" y="6012656"/>
            <a:ext cx="5791200" cy="365125"/>
          </a:xfrm>
        </p:spPr>
        <p:txBody>
          <a:bodyPr tIns="0" bIns="0" anchor="t"/>
          <a:lstStyle>
            <a:lvl1pPr algn="r">
              <a:defRPr sz="1000"/>
            </a:lvl1pPr>
          </a:lstStyle>
          <a:p>
            <a:fld id="{5AE86491-313B-4399-9667-8F9368AB6179}" type="datetimeFigureOut">
              <a:rPr lang="cs-CZ" smtClean="0"/>
              <a:t>5.12.2011</a:t>
            </a:fld>
            <a:endParaRPr lang="cs-CZ"/>
          </a:p>
        </p:txBody>
      </p:sp>
      <p:sp>
        <p:nvSpPr>
          <p:cNvPr id="17" name="Zástupný symbol pro zápatí 16"/>
          <p:cNvSpPr>
            <a:spLocks noGrp="1"/>
          </p:cNvSpPr>
          <p:nvPr>
            <p:ph type="ftr" sz="quarter" idx="11"/>
          </p:nvPr>
        </p:nvSpPr>
        <p:spPr>
          <a:xfrm>
            <a:off x="1371600" y="5650704"/>
            <a:ext cx="5791200" cy="365125"/>
          </a:xfrm>
        </p:spPr>
        <p:txBody>
          <a:bodyPr tIns="0" bIns="0" anchor="b"/>
          <a:lstStyle>
            <a:lvl1pPr algn="r">
              <a:defRPr sz="1100"/>
            </a:lvl1pPr>
          </a:lstStyle>
          <a:p>
            <a:endParaRPr lang="cs-CZ"/>
          </a:p>
        </p:txBody>
      </p:sp>
      <p:sp>
        <p:nvSpPr>
          <p:cNvPr id="29" name="Zástupný symbol pro číslo snímku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A87B448A-0BA6-48F1-85ED-52CFB48E118A}" type="slidenum">
              <a:rPr lang="cs-CZ" smtClean="0"/>
              <a:t>‹#›</a:t>
            </a:fld>
            <a:endParaRPr lang="cs-CZ"/>
          </a:p>
        </p:txBody>
      </p:sp>
    </p:spTree>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5AE86491-313B-4399-9667-8F9368AB6179}" type="datetimeFigureOut">
              <a:rPr lang="cs-CZ" smtClean="0"/>
              <a:t>5.12.2011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87B448A-0BA6-48F1-85ED-52CFB48E118A}" type="slidenum">
              <a:rPr lang="cs-CZ" smtClean="0"/>
              <a:t>‹#›</a:t>
            </a:fld>
            <a:endParaRPr lang="cs-CZ"/>
          </a:p>
        </p:txBody>
      </p:sp>
    </p:spTree>
  </p:cSld>
  <p:clrMapOvr>
    <a:masterClrMapping/>
  </p:clrMapOvr>
  <p:transition>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781800" y="381000"/>
            <a:ext cx="1905000" cy="5486400"/>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381000"/>
            <a:ext cx="6248400" cy="5486400"/>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5AE86491-313B-4399-9667-8F9368AB6179}" type="datetimeFigureOut">
              <a:rPr lang="cs-CZ" smtClean="0"/>
              <a:t>5.12.2011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87B448A-0BA6-48F1-85ED-52CFB48E118A}" type="slidenum">
              <a:rPr lang="cs-CZ" smtClean="0"/>
              <a:t>‹#›</a:t>
            </a:fld>
            <a:endParaRPr lang="cs-CZ"/>
          </a:p>
        </p:txBody>
      </p:sp>
    </p:spTree>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457200" y="267494"/>
            <a:ext cx="8229600" cy="1399032"/>
          </a:xfrm>
        </p:spPr>
        <p:txBody>
          <a:bodyPr/>
          <a:lstStyle/>
          <a:p>
            <a:r>
              <a:rPr kumimoji="0" lang="cs-CZ" smtClean="0"/>
              <a:t>Klepnutím lze upravit styl předlohy nadpisů.</a:t>
            </a:r>
            <a:endParaRPr kumimoji="0" lang="en-US"/>
          </a:p>
        </p:txBody>
      </p:sp>
      <p:sp>
        <p:nvSpPr>
          <p:cNvPr id="3" name="Zástupný symbol pro obsah 2"/>
          <p:cNvSpPr>
            <a:spLocks noGrp="1"/>
          </p:cNvSpPr>
          <p:nvPr>
            <p:ph idx="1"/>
          </p:nvPr>
        </p:nvSpPr>
        <p:spPr>
          <a:xfrm>
            <a:off x="457200" y="1882808"/>
            <a:ext cx="822960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a:xfrm>
            <a:off x="4791456" y="6480048"/>
            <a:ext cx="2133600" cy="301752"/>
          </a:xfrm>
        </p:spPr>
        <p:txBody>
          <a:bodyPr/>
          <a:lstStyle/>
          <a:p>
            <a:fld id="{5AE86491-313B-4399-9667-8F9368AB6179}" type="datetimeFigureOut">
              <a:rPr lang="cs-CZ" smtClean="0"/>
              <a:t>5.12.2011</a:t>
            </a:fld>
            <a:endParaRPr lang="cs-CZ"/>
          </a:p>
        </p:txBody>
      </p:sp>
      <p:sp>
        <p:nvSpPr>
          <p:cNvPr id="5" name="Zástupný symbol pro zápatí 4"/>
          <p:cNvSpPr>
            <a:spLocks noGrp="1"/>
          </p:cNvSpPr>
          <p:nvPr>
            <p:ph type="ftr" sz="quarter" idx="11"/>
          </p:nvPr>
        </p:nvSpPr>
        <p:spPr>
          <a:xfrm>
            <a:off x="457200" y="6480969"/>
            <a:ext cx="4260056" cy="300831"/>
          </a:xfrm>
        </p:spPr>
        <p:txBody>
          <a:bodyPr/>
          <a:lstStyle/>
          <a:p>
            <a:endParaRPr lang="cs-CZ"/>
          </a:p>
        </p:txBody>
      </p:sp>
      <p:sp>
        <p:nvSpPr>
          <p:cNvPr id="6" name="Zástupný symbol pro číslo snímku 5"/>
          <p:cNvSpPr>
            <a:spLocks noGrp="1"/>
          </p:cNvSpPr>
          <p:nvPr>
            <p:ph type="sldNum" sz="quarter" idx="12"/>
          </p:nvPr>
        </p:nvSpPr>
        <p:spPr/>
        <p:txBody>
          <a:bodyPr/>
          <a:lstStyle/>
          <a:p>
            <a:fld id="{A87B448A-0BA6-48F1-85ED-52CFB48E118A}" type="slidenum">
              <a:rPr lang="cs-CZ" smtClean="0"/>
              <a:t>‹#›</a:t>
            </a:fld>
            <a:endParaRPr lang="cs-CZ"/>
          </a:p>
        </p:txBody>
      </p:sp>
    </p:spTree>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2">
        <a:schemeClr val="bg1"/>
      </p:bgRef>
    </p:bg>
    <p:spTree>
      <p:nvGrpSpPr>
        <p:cNvPr id="1" name=""/>
        <p:cNvGrpSpPr/>
        <p:nvPr/>
      </p:nvGrpSpPr>
      <p:grpSpPr>
        <a:xfrm>
          <a:off x="0" y="0"/>
          <a:ext cx="0" cy="0"/>
          <a:chOff x="0" y="0"/>
          <a:chExt cx="0" cy="0"/>
        </a:xfrm>
      </p:grpSpPr>
      <p:sp>
        <p:nvSpPr>
          <p:cNvPr id="9" name="Pravoúhlý trojúhelník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Rovnoramenný trojúhelník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Zástupný symbol pro datum 3"/>
          <p:cNvSpPr>
            <a:spLocks noGrp="1"/>
          </p:cNvSpPr>
          <p:nvPr>
            <p:ph type="dt" sz="half" idx="10"/>
          </p:nvPr>
        </p:nvSpPr>
        <p:spPr>
          <a:xfrm>
            <a:off x="6955632" y="6477000"/>
            <a:ext cx="2133600" cy="304800"/>
          </a:xfrm>
        </p:spPr>
        <p:txBody>
          <a:bodyPr/>
          <a:lstStyle/>
          <a:p>
            <a:fld id="{5AE86491-313B-4399-9667-8F9368AB6179}" type="datetimeFigureOut">
              <a:rPr lang="cs-CZ" smtClean="0"/>
              <a:t>5.12.2011</a:t>
            </a:fld>
            <a:endParaRPr lang="cs-CZ"/>
          </a:p>
        </p:txBody>
      </p:sp>
      <p:sp>
        <p:nvSpPr>
          <p:cNvPr id="5" name="Zástupný symbol pro zápatí 4"/>
          <p:cNvSpPr>
            <a:spLocks noGrp="1"/>
          </p:cNvSpPr>
          <p:nvPr>
            <p:ph type="ftr" sz="quarter" idx="11"/>
          </p:nvPr>
        </p:nvSpPr>
        <p:spPr>
          <a:xfrm>
            <a:off x="2619376" y="6480969"/>
            <a:ext cx="4260056" cy="300831"/>
          </a:xfrm>
        </p:spPr>
        <p:txBody>
          <a:bodyPr/>
          <a:lstStyle/>
          <a:p>
            <a:endParaRPr lang="cs-CZ"/>
          </a:p>
        </p:txBody>
      </p:sp>
      <p:sp>
        <p:nvSpPr>
          <p:cNvPr id="6" name="Zástupný symbol pro číslo snímku 5"/>
          <p:cNvSpPr>
            <a:spLocks noGrp="1"/>
          </p:cNvSpPr>
          <p:nvPr>
            <p:ph type="sldNum" sz="quarter" idx="12"/>
          </p:nvPr>
        </p:nvSpPr>
        <p:spPr>
          <a:xfrm>
            <a:off x="8451056" y="809624"/>
            <a:ext cx="502920" cy="300831"/>
          </a:xfrm>
        </p:spPr>
        <p:txBody>
          <a:bodyPr/>
          <a:lstStyle/>
          <a:p>
            <a:fld id="{A87B448A-0BA6-48F1-85ED-52CFB48E118A}" type="slidenum">
              <a:rPr lang="cs-CZ" smtClean="0"/>
              <a:t>‹#›</a:t>
            </a:fld>
            <a:endParaRPr lang="cs-CZ"/>
          </a:p>
        </p:txBody>
      </p:sp>
      <p:cxnSp>
        <p:nvCxnSpPr>
          <p:cNvPr id="11" name="Přímá spojovací čára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Přímá spojovací čára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Nadpis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Tree>
  </p:cSld>
  <p:clrMapOvr>
    <a:overrideClrMapping bg1="dk1" tx1="lt1" bg2="dk2" tx2="lt2" accent1="accent1" accent2="accent2" accent3="accent3" accent4="accent4" accent5="accent5" accent6="accent6" hlink="hlink" folHlink="folHlink"/>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marL="0" algn="l">
              <a:defRPr/>
            </a:lvl1pPr>
          </a:lstStyle>
          <a:p>
            <a:r>
              <a:rPr kumimoji="0" lang="cs-CZ" smtClean="0"/>
              <a:t>Klepnutím lze upravit styl předlohy nadpisů.</a:t>
            </a:r>
            <a:endParaRPr kumimoji="0" lang="en-US"/>
          </a:p>
        </p:txBody>
      </p:sp>
      <p:sp>
        <p:nvSpPr>
          <p:cNvPr id="3" name="Zástupný symbol pro obsah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a:xfrm>
            <a:off x="4791456" y="6480969"/>
            <a:ext cx="2133600" cy="301752"/>
          </a:xfrm>
        </p:spPr>
        <p:txBody>
          <a:bodyPr/>
          <a:lstStyle/>
          <a:p>
            <a:fld id="{5AE86491-313B-4399-9667-8F9368AB6179}" type="datetimeFigureOut">
              <a:rPr lang="cs-CZ" smtClean="0"/>
              <a:t>5.12.2011</a:t>
            </a:fld>
            <a:endParaRPr lang="cs-CZ"/>
          </a:p>
        </p:txBody>
      </p:sp>
      <p:sp>
        <p:nvSpPr>
          <p:cNvPr id="6" name="Zástupný symbol pro zápatí 5"/>
          <p:cNvSpPr>
            <a:spLocks noGrp="1"/>
          </p:cNvSpPr>
          <p:nvPr>
            <p:ph type="ftr" sz="quarter" idx="11"/>
          </p:nvPr>
        </p:nvSpPr>
        <p:spPr>
          <a:xfrm>
            <a:off x="457200" y="6480969"/>
            <a:ext cx="4260056" cy="301752"/>
          </a:xfrm>
        </p:spPr>
        <p:txBody>
          <a:bodyPr/>
          <a:lstStyle/>
          <a:p>
            <a:endParaRPr lang="cs-CZ"/>
          </a:p>
        </p:txBody>
      </p:sp>
      <p:sp>
        <p:nvSpPr>
          <p:cNvPr id="7" name="Zástupný symbol pro číslo snímku 6"/>
          <p:cNvSpPr>
            <a:spLocks noGrp="1"/>
          </p:cNvSpPr>
          <p:nvPr>
            <p:ph type="sldNum" sz="quarter" idx="12"/>
          </p:nvPr>
        </p:nvSpPr>
        <p:spPr>
          <a:xfrm>
            <a:off x="7589520" y="6480969"/>
            <a:ext cx="502920" cy="301752"/>
          </a:xfrm>
        </p:spPr>
        <p:txBody>
          <a:bodyPr/>
          <a:lstStyle/>
          <a:p>
            <a:fld id="{A87B448A-0BA6-48F1-85ED-52CFB48E118A}" type="slidenum">
              <a:rPr lang="cs-CZ" smtClean="0"/>
              <a:t>‹#›</a:t>
            </a:fld>
            <a:endParaRPr lang="cs-CZ"/>
          </a:p>
        </p:txBody>
      </p:sp>
    </p:spTree>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bg>
      <p:bgRef idx="1002">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4" name="Zástupný symbol pro text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5" name="Zástupný symbol pro obsah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Zástupný symbol pro obsah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0"/>
          </p:nvPr>
        </p:nvSpPr>
        <p:spPr>
          <a:xfrm>
            <a:off x="4791456" y="6480969"/>
            <a:ext cx="2130552" cy="301752"/>
          </a:xfrm>
        </p:spPr>
        <p:txBody>
          <a:bodyPr/>
          <a:lstStyle/>
          <a:p>
            <a:fld id="{5AE86491-313B-4399-9667-8F9368AB6179}" type="datetimeFigureOut">
              <a:rPr lang="cs-CZ" smtClean="0"/>
              <a:t>5.12.2011</a:t>
            </a:fld>
            <a:endParaRPr lang="cs-CZ"/>
          </a:p>
        </p:txBody>
      </p:sp>
      <p:sp>
        <p:nvSpPr>
          <p:cNvPr id="8" name="Zástupný symbol pro zápatí 7"/>
          <p:cNvSpPr>
            <a:spLocks noGrp="1"/>
          </p:cNvSpPr>
          <p:nvPr>
            <p:ph type="ftr" sz="quarter" idx="11"/>
          </p:nvPr>
        </p:nvSpPr>
        <p:spPr>
          <a:xfrm>
            <a:off x="457200" y="6480969"/>
            <a:ext cx="4261104" cy="301752"/>
          </a:xfrm>
        </p:spPr>
        <p:txBody>
          <a:bodyPr/>
          <a:lstStyle/>
          <a:p>
            <a:endParaRPr lang="cs-CZ"/>
          </a:p>
        </p:txBody>
      </p:sp>
      <p:sp>
        <p:nvSpPr>
          <p:cNvPr id="9" name="Zástupný symbol pro číslo snímku 8"/>
          <p:cNvSpPr>
            <a:spLocks noGrp="1"/>
          </p:cNvSpPr>
          <p:nvPr>
            <p:ph type="sldNum" sz="quarter" idx="12"/>
          </p:nvPr>
        </p:nvSpPr>
        <p:spPr>
          <a:xfrm>
            <a:off x="7589520" y="6483096"/>
            <a:ext cx="502920" cy="301752"/>
          </a:xfrm>
        </p:spPr>
        <p:txBody>
          <a:bodyPr/>
          <a:lstStyle>
            <a:lvl1pPr algn="ctr">
              <a:defRPr/>
            </a:lvl1pPr>
          </a:lstStyle>
          <a:p>
            <a:fld id="{A87B448A-0BA6-48F1-85ED-52CFB48E118A}" type="slidenum">
              <a:rPr lang="cs-CZ" smtClean="0"/>
              <a:t>‹#›</a:t>
            </a:fld>
            <a:endParaRPr lang="cs-CZ"/>
          </a:p>
        </p:txBody>
      </p:sp>
    </p:spTree>
  </p:cSld>
  <p:clrMapOvr>
    <a:overrideClrMapping bg1="dk1" tx1="lt1" bg2="dk2" tx2="lt2" accent1="accent1" accent2="accent2" accent3="accent3" accent4="accent4" accent5="accent5" accent6="accent6" hlink="hlink" folHlink="folHlink"/>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b="0"/>
            </a:lvl1pPr>
          </a:lstStyle>
          <a:p>
            <a:r>
              <a:rPr kumimoji="0" lang="cs-CZ" smtClean="0"/>
              <a:t>Klepnutím lze upravit styl předlohy nadpisů.</a:t>
            </a:r>
            <a:endParaRPr kumimoji="0" lang="en-US"/>
          </a:p>
        </p:txBody>
      </p:sp>
      <p:sp>
        <p:nvSpPr>
          <p:cNvPr id="3" name="Zástupný symbol pro datum 2"/>
          <p:cNvSpPr>
            <a:spLocks noGrp="1"/>
          </p:cNvSpPr>
          <p:nvPr>
            <p:ph type="dt" sz="half" idx="10"/>
          </p:nvPr>
        </p:nvSpPr>
        <p:spPr/>
        <p:txBody>
          <a:bodyPr/>
          <a:lstStyle/>
          <a:p>
            <a:fld id="{5AE86491-313B-4399-9667-8F9368AB6179}" type="datetimeFigureOut">
              <a:rPr lang="cs-CZ" smtClean="0"/>
              <a:t>5.12.2011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A87B448A-0BA6-48F1-85ED-52CFB48E118A}" type="slidenum">
              <a:rPr lang="cs-CZ" smtClean="0"/>
              <a:t>‹#›</a:t>
            </a:fld>
            <a:endParaRPr lang="cs-CZ"/>
          </a:p>
        </p:txBody>
      </p:sp>
    </p:spTree>
  </p:cSld>
  <p:clrMapOvr>
    <a:masterClrMapping/>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a:xfrm>
            <a:off x="4791456" y="6480969"/>
            <a:ext cx="2133600" cy="301752"/>
          </a:xfrm>
        </p:spPr>
        <p:txBody>
          <a:bodyPr/>
          <a:lstStyle/>
          <a:p>
            <a:fld id="{5AE86491-313B-4399-9667-8F9368AB6179}" type="datetimeFigureOut">
              <a:rPr lang="cs-CZ" smtClean="0"/>
              <a:t>5.12.2011</a:t>
            </a:fld>
            <a:endParaRPr lang="cs-CZ"/>
          </a:p>
        </p:txBody>
      </p:sp>
      <p:sp>
        <p:nvSpPr>
          <p:cNvPr id="3" name="Zástupný symbol pro zápatí 2"/>
          <p:cNvSpPr>
            <a:spLocks noGrp="1"/>
          </p:cNvSpPr>
          <p:nvPr>
            <p:ph type="ftr" sz="quarter" idx="11"/>
          </p:nvPr>
        </p:nvSpPr>
        <p:spPr>
          <a:xfrm>
            <a:off x="457200" y="6481890"/>
            <a:ext cx="4260056" cy="300831"/>
          </a:xfrm>
        </p:spPr>
        <p:txBody>
          <a:bodyPr/>
          <a:lstStyle/>
          <a:p>
            <a:endParaRPr lang="cs-CZ"/>
          </a:p>
        </p:txBody>
      </p:sp>
      <p:sp>
        <p:nvSpPr>
          <p:cNvPr id="4" name="Zástupný symbol pro číslo snímku 3"/>
          <p:cNvSpPr>
            <a:spLocks noGrp="1"/>
          </p:cNvSpPr>
          <p:nvPr>
            <p:ph type="sldNum" sz="quarter" idx="12"/>
          </p:nvPr>
        </p:nvSpPr>
        <p:spPr>
          <a:xfrm>
            <a:off x="7589520" y="6480969"/>
            <a:ext cx="502920" cy="301752"/>
          </a:xfrm>
        </p:spPr>
        <p:txBody>
          <a:bodyPr/>
          <a:lstStyle/>
          <a:p>
            <a:fld id="{A87B448A-0BA6-48F1-85ED-52CFB48E118A}" type="slidenum">
              <a:rPr lang="cs-CZ" smtClean="0"/>
              <a:t>‹#›</a:t>
            </a:fld>
            <a:endParaRPr lang="cs-CZ"/>
          </a:p>
        </p:txBody>
      </p:sp>
    </p:spTree>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2">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cs-CZ" smtClean="0"/>
              <a:t>Klepnutím lze upravit styly předlohy textu.</a:t>
            </a:r>
          </a:p>
        </p:txBody>
      </p:sp>
      <p:sp>
        <p:nvSpPr>
          <p:cNvPr id="4" name="Zástupný symbol pro obsah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a:xfrm>
            <a:off x="6278976" y="6556248"/>
            <a:ext cx="2133600" cy="301752"/>
          </a:xfrm>
        </p:spPr>
        <p:txBody>
          <a:bodyPr/>
          <a:lstStyle>
            <a:lvl1pPr>
              <a:defRPr sz="900"/>
            </a:lvl1pPr>
          </a:lstStyle>
          <a:p>
            <a:fld id="{5AE86491-313B-4399-9667-8F9368AB6179}" type="datetimeFigureOut">
              <a:rPr lang="cs-CZ" smtClean="0"/>
              <a:t>5.12.2011</a:t>
            </a:fld>
            <a:endParaRPr lang="cs-CZ"/>
          </a:p>
        </p:txBody>
      </p:sp>
      <p:sp>
        <p:nvSpPr>
          <p:cNvPr id="6" name="Zástupný symbol pro zápatí 5"/>
          <p:cNvSpPr>
            <a:spLocks noGrp="1"/>
          </p:cNvSpPr>
          <p:nvPr>
            <p:ph type="ftr" sz="quarter" idx="11"/>
          </p:nvPr>
        </p:nvSpPr>
        <p:spPr>
          <a:xfrm>
            <a:off x="1135856" y="6556248"/>
            <a:ext cx="5143120" cy="301752"/>
          </a:xfrm>
        </p:spPr>
        <p:txBody>
          <a:bodyPr/>
          <a:lstStyle>
            <a:lvl1pPr>
              <a:defRPr sz="900"/>
            </a:lvl1pPr>
          </a:lstStyle>
          <a:p>
            <a:endParaRPr lang="cs-CZ"/>
          </a:p>
        </p:txBody>
      </p:sp>
      <p:sp>
        <p:nvSpPr>
          <p:cNvPr id="7" name="Zástupný symbol pro číslo snímku 6"/>
          <p:cNvSpPr>
            <a:spLocks noGrp="1"/>
          </p:cNvSpPr>
          <p:nvPr>
            <p:ph type="sldNum" sz="quarter" idx="12"/>
          </p:nvPr>
        </p:nvSpPr>
        <p:spPr>
          <a:xfrm>
            <a:off x="8410576" y="6556248"/>
            <a:ext cx="502920" cy="301752"/>
          </a:xfrm>
        </p:spPr>
        <p:txBody>
          <a:bodyPr/>
          <a:lstStyle>
            <a:lvl1pPr>
              <a:defRPr sz="900"/>
            </a:lvl1pPr>
          </a:lstStyle>
          <a:p>
            <a:fld id="{A87B448A-0BA6-48F1-85ED-52CFB48E118A}" type="slidenum">
              <a:rPr lang="cs-CZ" smtClean="0"/>
              <a:t>‹#›</a:t>
            </a:fld>
            <a:endParaRPr lang="cs-CZ"/>
          </a:p>
        </p:txBody>
      </p:sp>
    </p:spTree>
  </p:cSld>
  <p:clrMapOvr>
    <a:overrideClrMapping bg1="dk1" tx1="lt1" bg2="dk2" tx2="lt2" accent1="accent1" accent2="accent2" accent3="accent3" accent4="accent4" accent5="accent5" accent6="accent6" hlink="hlink" folHlink="folHlink"/>
  </p:clrMapOvr>
  <p:transitio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bg>
      <p:bgRef idx="1002">
        <a:schemeClr val="bg1"/>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cs-CZ" smtClean="0"/>
              <a:t>Klepnutím lze upravit styl předlohy nadpisů.</a:t>
            </a:r>
            <a:endParaRPr kumimoji="0" lang="en-US"/>
          </a:p>
        </p:txBody>
      </p:sp>
      <p:sp>
        <p:nvSpPr>
          <p:cNvPr id="3" name="Zástupný symbol pro obrázek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cs-CZ" smtClean="0"/>
              <a:t>Klepnutím na ikonu přidáte obrázek.</a:t>
            </a:r>
            <a:endParaRPr kumimoji="0" lang="en-US" dirty="0"/>
          </a:p>
        </p:txBody>
      </p:sp>
      <p:sp>
        <p:nvSpPr>
          <p:cNvPr id="4" name="Zástupný symbol pro text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
        <p:nvSpPr>
          <p:cNvPr id="5" name="Zástupný symbol pro datum 4"/>
          <p:cNvSpPr>
            <a:spLocks noGrp="1"/>
          </p:cNvSpPr>
          <p:nvPr>
            <p:ph type="dt" sz="half" idx="10"/>
          </p:nvPr>
        </p:nvSpPr>
        <p:spPr>
          <a:xfrm>
            <a:off x="6108192" y="6556248"/>
            <a:ext cx="2103120" cy="301752"/>
          </a:xfrm>
        </p:spPr>
        <p:txBody>
          <a:bodyPr/>
          <a:lstStyle>
            <a:lvl1pPr>
              <a:defRPr sz="900"/>
            </a:lvl1pPr>
          </a:lstStyle>
          <a:p>
            <a:fld id="{5AE86491-313B-4399-9667-8F9368AB6179}" type="datetimeFigureOut">
              <a:rPr lang="cs-CZ" smtClean="0"/>
              <a:t>5.12.2011</a:t>
            </a:fld>
            <a:endParaRPr lang="cs-CZ"/>
          </a:p>
        </p:txBody>
      </p:sp>
      <p:sp>
        <p:nvSpPr>
          <p:cNvPr id="6" name="Zástupný symbol pro zápatí 5"/>
          <p:cNvSpPr>
            <a:spLocks noGrp="1"/>
          </p:cNvSpPr>
          <p:nvPr>
            <p:ph type="ftr" sz="quarter" idx="11"/>
          </p:nvPr>
        </p:nvSpPr>
        <p:spPr>
          <a:xfrm>
            <a:off x="1170432" y="6557169"/>
            <a:ext cx="4948072" cy="301752"/>
          </a:xfrm>
        </p:spPr>
        <p:txBody>
          <a:bodyPr/>
          <a:lstStyle>
            <a:lvl1pPr>
              <a:defRPr sz="900"/>
            </a:lvl1pPr>
          </a:lstStyle>
          <a:p>
            <a:endParaRPr lang="cs-CZ"/>
          </a:p>
        </p:txBody>
      </p:sp>
      <p:sp>
        <p:nvSpPr>
          <p:cNvPr id="7" name="Zástupný symbol pro číslo snímku 6"/>
          <p:cNvSpPr>
            <a:spLocks noGrp="1"/>
          </p:cNvSpPr>
          <p:nvPr>
            <p:ph type="sldNum" sz="quarter" idx="12"/>
          </p:nvPr>
        </p:nvSpPr>
        <p:spPr>
          <a:xfrm>
            <a:off x="8217192" y="6556248"/>
            <a:ext cx="365760" cy="301752"/>
          </a:xfrm>
        </p:spPr>
        <p:txBody>
          <a:bodyPr/>
          <a:lstStyle>
            <a:lvl1pPr algn="ctr">
              <a:defRPr sz="900"/>
            </a:lvl1pPr>
          </a:lstStyle>
          <a:p>
            <a:fld id="{A87B448A-0BA6-48F1-85ED-52CFB48E118A}" type="slidenum">
              <a:rPr lang="cs-CZ" smtClean="0"/>
              <a:t>‹#›</a:t>
            </a:fld>
            <a:endParaRPr lang="cs-CZ"/>
          </a:p>
        </p:txBody>
      </p:sp>
    </p:spTree>
  </p:cSld>
  <p:clrMapOvr>
    <a:overrideClrMapping bg1="dk1" tx1="lt1" bg2="dk2" tx2="lt2" accent1="accent1" accent2="accent2" accent3="accent3" accent4="accent4" accent5="accent5" accent6="accent6" hlink="hlink" folHlink="folHlink"/>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Pravoúhlý trojúhelník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Přímá spojovací čára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Přímá spojovací čára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Zástupný symbol pro nadpis 21"/>
          <p:cNvSpPr>
            <a:spLocks noGrp="1"/>
          </p:cNvSpPr>
          <p:nvPr>
            <p:ph type="title"/>
          </p:nvPr>
        </p:nvSpPr>
        <p:spPr>
          <a:xfrm>
            <a:off x="457200" y="267494"/>
            <a:ext cx="8229600" cy="1399032"/>
          </a:xfrm>
          <a:prstGeom prst="rect">
            <a:avLst/>
          </a:prstGeom>
        </p:spPr>
        <p:txBody>
          <a:bodyPr vert="horz" anchor="ctr">
            <a:normAutofit/>
          </a:bodyPr>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5AE86491-313B-4399-9667-8F9368AB6179}" type="datetimeFigureOut">
              <a:rPr lang="cs-CZ" smtClean="0"/>
              <a:t>5.12.2011</a:t>
            </a:fld>
            <a:endParaRPr lang="cs-CZ"/>
          </a:p>
        </p:txBody>
      </p:sp>
      <p:sp>
        <p:nvSpPr>
          <p:cNvPr id="3" name="Zástupný symbol pro zápatí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cs-CZ"/>
          </a:p>
        </p:txBody>
      </p:sp>
      <p:sp>
        <p:nvSpPr>
          <p:cNvPr id="23" name="Zástupný symbol pro číslo snímku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A87B448A-0BA6-48F1-85ED-52CFB48E118A}" type="slidenum">
              <a:rPr lang="cs-CZ" smtClean="0"/>
              <a:t>‹#›</a:t>
            </a:fld>
            <a:endParaRPr lang="cs-CZ"/>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fade thruBlk="1"/>
  </p:transition>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osha.europa.eu/" TargetMode="External"/><Relationship Id="rId2" Type="http://schemas.openxmlformats.org/officeDocument/2006/relationships/hyperlink" Target="http://www.ipodnikatel.cz/"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540544" y="776288"/>
            <a:ext cx="8062912" cy="2004640"/>
          </a:xfrm>
        </p:spPr>
        <p:txBody>
          <a:bodyPr>
            <a:normAutofit fontScale="90000"/>
          </a:bodyPr>
          <a:lstStyle/>
          <a:p>
            <a:r>
              <a:rPr lang="cs-CZ" sz="6000" b="1" dirty="0" smtClean="0">
                <a:latin typeface="Bernard MT Condensed" pitchFamily="18" charset="0"/>
              </a:rPr>
              <a:t/>
            </a:r>
            <a:br>
              <a:rPr lang="cs-CZ" sz="6000" b="1" dirty="0" smtClean="0">
                <a:latin typeface="Bernard MT Condensed" pitchFamily="18" charset="0"/>
              </a:rPr>
            </a:br>
            <a:r>
              <a:rPr lang="cs-CZ" sz="6000" b="1" dirty="0" smtClean="0">
                <a:latin typeface="Bernard MT Condensed" pitchFamily="18" charset="0"/>
              </a:rPr>
              <a:t/>
            </a:r>
            <a:br>
              <a:rPr lang="cs-CZ" sz="6000" b="1" dirty="0" smtClean="0">
                <a:latin typeface="Bernard MT Condensed" pitchFamily="18" charset="0"/>
              </a:rPr>
            </a:br>
            <a:r>
              <a:rPr lang="cs-CZ" sz="6000" b="1" dirty="0" smtClean="0">
                <a:latin typeface="Bernard MT Condensed" pitchFamily="18" charset="0"/>
              </a:rPr>
              <a:t/>
            </a:r>
            <a:br>
              <a:rPr lang="cs-CZ" sz="6000" b="1" dirty="0" smtClean="0">
                <a:latin typeface="Bernard MT Condensed" pitchFamily="18" charset="0"/>
              </a:rPr>
            </a:br>
            <a:r>
              <a:rPr lang="cs-CZ" sz="6000" b="1" dirty="0" smtClean="0">
                <a:latin typeface="Bernard MT Condensed" pitchFamily="18" charset="0"/>
              </a:rPr>
              <a:t>Rizika na pracovišti a jak jim zamezit</a:t>
            </a:r>
            <a:endParaRPr lang="cs-CZ" sz="6000" b="1" dirty="0">
              <a:latin typeface="Bernard MT Condensed" pitchFamily="18" charset="0"/>
            </a:endParaRPr>
          </a:p>
        </p:txBody>
      </p:sp>
      <p:sp>
        <p:nvSpPr>
          <p:cNvPr id="3" name="Podnadpis 2"/>
          <p:cNvSpPr>
            <a:spLocks noGrp="1"/>
          </p:cNvSpPr>
          <p:nvPr>
            <p:ph type="subTitle" idx="1"/>
          </p:nvPr>
        </p:nvSpPr>
        <p:spPr>
          <a:xfrm>
            <a:off x="540544" y="2852936"/>
            <a:ext cx="8062912" cy="1149944"/>
          </a:xfrm>
        </p:spPr>
        <p:txBody>
          <a:bodyPr>
            <a:normAutofit/>
          </a:bodyPr>
          <a:lstStyle/>
          <a:p>
            <a:r>
              <a:rPr lang="cs-CZ" sz="3200" b="1" dirty="0" smtClean="0"/>
              <a:t>Jaroslava </a:t>
            </a:r>
            <a:r>
              <a:rPr lang="cs-CZ" sz="3200" b="1" dirty="0" err="1" smtClean="0"/>
              <a:t>Orolinová</a:t>
            </a:r>
            <a:endParaRPr lang="cs-CZ" sz="3200" b="1" dirty="0"/>
          </a:p>
        </p:txBody>
      </p:sp>
    </p:spTree>
  </p:cSld>
  <p:clrMapOvr>
    <a:masterClrMapping/>
  </p:clrMapOvr>
  <p:transition>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sz="6000" b="1" dirty="0" smtClean="0"/>
              <a:t>Děkuji za pozornost </a:t>
            </a:r>
            <a:endParaRPr lang="cs-CZ" sz="6000" b="1" dirty="0"/>
          </a:p>
        </p:txBody>
      </p:sp>
      <p:pic>
        <p:nvPicPr>
          <p:cNvPr id="4" name="Zástupný symbol pro obsah 3" descr="images.jpg"/>
          <p:cNvPicPr>
            <a:picLocks noGrp="1" noChangeAspect="1"/>
          </p:cNvPicPr>
          <p:nvPr>
            <p:ph idx="1"/>
          </p:nvPr>
        </p:nvPicPr>
        <p:blipFill>
          <a:blip r:embed="rId2" cstate="print"/>
          <a:stretch>
            <a:fillRect/>
          </a:stretch>
        </p:blipFill>
        <p:spPr>
          <a:xfrm>
            <a:off x="2555776" y="2348880"/>
            <a:ext cx="4037644" cy="3024336"/>
          </a:xfrm>
        </p:spPr>
      </p:pic>
    </p:spTree>
  </p:cSld>
  <p:clrMapOvr>
    <a:masterClrMapping/>
  </p:clrMapOvr>
  <p:transition>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Nadpis 7"/>
          <p:cNvSpPr>
            <a:spLocks noGrp="1"/>
          </p:cNvSpPr>
          <p:nvPr>
            <p:ph type="ctrTitle"/>
          </p:nvPr>
        </p:nvSpPr>
        <p:spPr>
          <a:xfrm flipV="1">
            <a:off x="540544" y="692697"/>
            <a:ext cx="8062912" cy="83592"/>
          </a:xfrm>
        </p:spPr>
        <p:txBody>
          <a:bodyPr>
            <a:normAutofit fontScale="90000"/>
          </a:bodyPr>
          <a:lstStyle/>
          <a:p>
            <a:endParaRPr lang="cs-CZ" dirty="0"/>
          </a:p>
        </p:txBody>
      </p:sp>
      <p:sp>
        <p:nvSpPr>
          <p:cNvPr id="9" name="Podnadpis 8"/>
          <p:cNvSpPr>
            <a:spLocks noGrp="1"/>
          </p:cNvSpPr>
          <p:nvPr>
            <p:ph type="subTitle" idx="1"/>
          </p:nvPr>
        </p:nvSpPr>
        <p:spPr>
          <a:xfrm>
            <a:off x="540544" y="692696"/>
            <a:ext cx="8062912" cy="5760640"/>
          </a:xfrm>
        </p:spPr>
        <p:txBody>
          <a:bodyPr/>
          <a:lstStyle/>
          <a:p>
            <a:pPr algn="l">
              <a:buFont typeface="Wingdings" pitchFamily="2" charset="2"/>
              <a:buChar char="v"/>
            </a:pPr>
            <a:r>
              <a:rPr lang="cs-CZ" b="1" dirty="0" smtClean="0"/>
              <a:t>Na </a:t>
            </a:r>
            <a:r>
              <a:rPr lang="cs-CZ" b="1" dirty="0" err="1" smtClean="0"/>
              <a:t>pracvištích</a:t>
            </a:r>
            <a:r>
              <a:rPr lang="cs-CZ" b="1" dirty="0" smtClean="0"/>
              <a:t> může dojít jak k rizikům mechanickým, tak chemickým, ale i biologickým.</a:t>
            </a:r>
          </a:p>
          <a:p>
            <a:pPr algn="l"/>
            <a:endParaRPr lang="cs-CZ" b="1" dirty="0" smtClean="0"/>
          </a:p>
          <a:p>
            <a:pPr algn="l"/>
            <a:r>
              <a:rPr lang="cs-CZ" b="1" dirty="0" smtClean="0">
                <a:solidFill>
                  <a:schemeClr val="accent2">
                    <a:lumMod val="60000"/>
                    <a:lumOff val="40000"/>
                  </a:schemeClr>
                </a:solidFill>
              </a:rPr>
              <a:t>Mechanická rizika </a:t>
            </a:r>
            <a:r>
              <a:rPr lang="cs-CZ" b="1" dirty="0" smtClean="0"/>
              <a:t>– úraz na stavbě</a:t>
            </a:r>
          </a:p>
          <a:p>
            <a:pPr algn="l"/>
            <a:endParaRPr lang="cs-CZ" b="1" dirty="0" smtClean="0"/>
          </a:p>
          <a:p>
            <a:pPr algn="l"/>
            <a:r>
              <a:rPr lang="cs-CZ" b="1" dirty="0" smtClean="0">
                <a:solidFill>
                  <a:schemeClr val="accent2">
                    <a:lumMod val="60000"/>
                    <a:lumOff val="40000"/>
                  </a:schemeClr>
                </a:solidFill>
              </a:rPr>
              <a:t>Chemická rizika </a:t>
            </a:r>
            <a:r>
              <a:rPr lang="cs-CZ" b="1" dirty="0" smtClean="0"/>
              <a:t>– popáleniny u prací s chemikáliemi</a:t>
            </a:r>
          </a:p>
          <a:p>
            <a:pPr algn="l"/>
            <a:endParaRPr lang="cs-CZ" b="1" dirty="0" smtClean="0"/>
          </a:p>
          <a:p>
            <a:pPr algn="l"/>
            <a:r>
              <a:rPr lang="cs-CZ" b="1" dirty="0" smtClean="0">
                <a:solidFill>
                  <a:schemeClr val="accent2">
                    <a:lumMod val="60000"/>
                    <a:lumOff val="40000"/>
                  </a:schemeClr>
                </a:solidFill>
              </a:rPr>
              <a:t>Biologická rizika </a:t>
            </a:r>
            <a:r>
              <a:rPr lang="cs-CZ" b="1" dirty="0" smtClean="0"/>
              <a:t>– špatná kvalita vnitřního ovzduší a plísně na pracovištích uvnitř budov</a:t>
            </a:r>
          </a:p>
          <a:p>
            <a:pPr algn="l"/>
            <a:endParaRPr lang="cs-CZ" b="1" dirty="0" smtClean="0"/>
          </a:p>
          <a:p>
            <a:pPr algn="l"/>
            <a:endParaRPr lang="cs-CZ" b="1" dirty="0"/>
          </a:p>
        </p:txBody>
      </p:sp>
    </p:spTree>
  </p:cSld>
  <p:clrMapOvr>
    <a:masterClrMapping/>
  </p:clrMapOvr>
  <p:transition>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normAutofit fontScale="90000"/>
          </a:bodyPr>
          <a:lstStyle/>
          <a:p>
            <a:r>
              <a:rPr lang="cs-CZ" b="1" i="1" dirty="0" smtClean="0"/>
              <a:t/>
            </a:r>
            <a:br>
              <a:rPr lang="cs-CZ" b="1" i="1" dirty="0" smtClean="0"/>
            </a:br>
            <a:r>
              <a:rPr lang="cs-CZ" b="1" i="1" dirty="0" smtClean="0"/>
              <a:t/>
            </a:r>
            <a:br>
              <a:rPr lang="cs-CZ" b="1" i="1" dirty="0" smtClean="0"/>
            </a:br>
            <a:r>
              <a:rPr lang="cs-CZ" b="1" i="1" dirty="0" smtClean="0"/>
              <a:t/>
            </a:r>
            <a:br>
              <a:rPr lang="cs-CZ" b="1" i="1" dirty="0" smtClean="0"/>
            </a:br>
            <a:r>
              <a:rPr lang="cs-CZ" b="1" i="1" dirty="0" smtClean="0"/>
              <a:t/>
            </a:r>
            <a:br>
              <a:rPr lang="cs-CZ" b="1" i="1" dirty="0" smtClean="0"/>
            </a:br>
            <a:r>
              <a:rPr lang="cs-CZ" b="1" i="1" dirty="0" smtClean="0"/>
              <a:t/>
            </a:r>
            <a:br>
              <a:rPr lang="cs-CZ" b="1" i="1" dirty="0" smtClean="0"/>
            </a:br>
            <a:r>
              <a:rPr lang="cs-CZ" b="1" i="1" dirty="0" smtClean="0"/>
              <a:t/>
            </a:r>
            <a:br>
              <a:rPr lang="cs-CZ" b="1" i="1" dirty="0" smtClean="0"/>
            </a:br>
            <a:r>
              <a:rPr lang="cs-CZ" b="1" i="1" dirty="0" smtClean="0"/>
              <a:t/>
            </a:r>
            <a:br>
              <a:rPr lang="cs-CZ" b="1" i="1" dirty="0" smtClean="0"/>
            </a:br>
            <a:r>
              <a:rPr lang="cs-CZ" b="1" i="1" dirty="0" smtClean="0"/>
              <a:t/>
            </a:r>
            <a:br>
              <a:rPr lang="cs-CZ" b="1" i="1" dirty="0" smtClean="0"/>
            </a:br>
            <a:r>
              <a:rPr lang="cs-CZ" b="1" i="1" dirty="0" smtClean="0"/>
              <a:t>Postup </a:t>
            </a:r>
            <a:r>
              <a:rPr lang="cs-CZ" b="1" i="1" dirty="0" smtClean="0"/>
              <a:t>pro hodnocení rizik spočívá v provedení následujících </a:t>
            </a:r>
            <a:r>
              <a:rPr lang="cs-CZ" b="1" i="1" dirty="0" smtClean="0"/>
              <a:t>kroků:</a:t>
            </a:r>
            <a:endParaRPr lang="cs-CZ" dirty="0"/>
          </a:p>
        </p:txBody>
      </p:sp>
    </p:spTree>
  </p:cSld>
  <p:clrMapOvr>
    <a:masterClrMapping/>
  </p:clrMapOvr>
  <p:transition>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ctrTitle"/>
          </p:nvPr>
        </p:nvSpPr>
        <p:spPr>
          <a:xfrm>
            <a:off x="540544" y="620688"/>
            <a:ext cx="8062912" cy="1625625"/>
          </a:xfrm>
        </p:spPr>
        <p:txBody>
          <a:bodyPr>
            <a:normAutofit fontScale="90000"/>
          </a:bodyPr>
          <a:lstStyle/>
          <a:p>
            <a:pPr algn="l"/>
            <a:r>
              <a:rPr lang="cs-CZ" b="1" dirty="0" smtClean="0"/>
              <a:t/>
            </a:r>
            <a:br>
              <a:rPr lang="cs-CZ" b="1" dirty="0" smtClean="0"/>
            </a:br>
            <a:r>
              <a:rPr lang="cs-CZ" b="1" dirty="0" smtClean="0"/>
              <a:t/>
            </a:r>
            <a:br>
              <a:rPr lang="cs-CZ" b="1" dirty="0" smtClean="0"/>
            </a:br>
            <a:r>
              <a:rPr lang="cs-CZ" b="1" dirty="0" smtClean="0"/>
              <a:t/>
            </a:r>
            <a:br>
              <a:rPr lang="cs-CZ" b="1" dirty="0" smtClean="0"/>
            </a:br>
            <a:r>
              <a:rPr lang="cs-CZ" b="1" dirty="0" smtClean="0"/>
              <a:t/>
            </a:r>
            <a:br>
              <a:rPr lang="cs-CZ" b="1" dirty="0" smtClean="0"/>
            </a:br>
            <a:r>
              <a:rPr lang="cs-CZ" b="1" dirty="0" smtClean="0"/>
              <a:t/>
            </a:r>
            <a:br>
              <a:rPr lang="cs-CZ" b="1" dirty="0" smtClean="0"/>
            </a:br>
            <a:r>
              <a:rPr lang="cs-CZ" b="1" dirty="0" smtClean="0"/>
              <a:t/>
            </a:r>
            <a:br>
              <a:rPr lang="cs-CZ" b="1" dirty="0" smtClean="0"/>
            </a:br>
            <a:r>
              <a:rPr lang="cs-CZ" sz="3600" b="1" dirty="0" smtClean="0"/>
              <a:t>1. Krok: </a:t>
            </a:r>
            <a:r>
              <a:rPr lang="cs-CZ" sz="3600" b="1" i="1" dirty="0" smtClean="0"/>
              <a:t>Vymezit pracovní systém a zpracovat seznam činností</a:t>
            </a:r>
            <a:r>
              <a:rPr lang="cs-CZ" b="1" i="1" dirty="0" smtClean="0"/>
              <a:t/>
            </a:r>
            <a:br>
              <a:rPr lang="cs-CZ" b="1" i="1" dirty="0" smtClean="0"/>
            </a:br>
            <a:endParaRPr lang="cs-CZ" b="1" dirty="0"/>
          </a:p>
        </p:txBody>
      </p:sp>
      <p:sp>
        <p:nvSpPr>
          <p:cNvPr id="4" name="Podnadpis 3"/>
          <p:cNvSpPr>
            <a:spLocks noGrp="1"/>
          </p:cNvSpPr>
          <p:nvPr>
            <p:ph type="subTitle" idx="1"/>
          </p:nvPr>
        </p:nvSpPr>
        <p:spPr>
          <a:xfrm>
            <a:off x="539552" y="2276872"/>
            <a:ext cx="8063904" cy="3672408"/>
          </a:xfrm>
        </p:spPr>
        <p:txBody>
          <a:bodyPr>
            <a:noAutofit/>
          </a:bodyPr>
          <a:lstStyle/>
          <a:p>
            <a:pPr algn="l">
              <a:buFont typeface="Wingdings" pitchFamily="2" charset="2"/>
              <a:buChar char="v"/>
            </a:pPr>
            <a:r>
              <a:rPr lang="cs-CZ" sz="2800" b="1" dirty="0" smtClean="0"/>
              <a:t>Pracovní </a:t>
            </a:r>
            <a:r>
              <a:rPr lang="cs-CZ" sz="2800" b="1" dirty="0" smtClean="0"/>
              <a:t>systém zahrnuje všechna zařízení, prostory, technologie, prostředí, zaměstnance a jiné osoby vyskytující se na pracovištích a všechny další vlivy, které je možno </a:t>
            </a:r>
            <a:r>
              <a:rPr lang="cs-CZ" sz="2800" b="1" dirty="0" smtClean="0"/>
              <a:t>předpokládat.</a:t>
            </a:r>
          </a:p>
          <a:p>
            <a:pPr algn="l">
              <a:buFont typeface="Wingdings" pitchFamily="2" charset="2"/>
              <a:buChar char="v"/>
            </a:pPr>
            <a:r>
              <a:rPr lang="cs-CZ" sz="2800" b="1" dirty="0" smtClean="0"/>
              <a:t>Proto je potřeba zpracovat pomocí tabulky seznam míst a prostorů v pracovním systému.</a:t>
            </a:r>
            <a:endParaRPr lang="cs-CZ" sz="2800" b="1" dirty="0"/>
          </a:p>
        </p:txBody>
      </p:sp>
    </p:spTree>
  </p:cSld>
  <p:clrMapOvr>
    <a:masterClrMapping/>
  </p:clrMapOvr>
  <p:transition>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600" b="1" i="1" dirty="0" smtClean="0"/>
              <a:t/>
            </a:r>
            <a:br>
              <a:rPr lang="cs-CZ" sz="3600" b="1" i="1" dirty="0" smtClean="0"/>
            </a:br>
            <a:r>
              <a:rPr lang="cs-CZ" sz="3600" b="1" i="1" dirty="0" smtClean="0"/>
              <a:t>2</a:t>
            </a:r>
            <a:r>
              <a:rPr lang="cs-CZ" sz="3600" b="1" i="1" dirty="0" smtClean="0"/>
              <a:t>. krok: Vyhledání (identifikace) nebezpečí</a:t>
            </a:r>
            <a:r>
              <a:rPr lang="cs-CZ" b="1" i="1" dirty="0" smtClean="0"/>
              <a:t/>
            </a:r>
            <a:br>
              <a:rPr lang="cs-CZ" b="1" i="1" dirty="0" smtClean="0"/>
            </a:br>
            <a:endParaRPr lang="cs-CZ" dirty="0"/>
          </a:p>
        </p:txBody>
      </p:sp>
      <p:sp>
        <p:nvSpPr>
          <p:cNvPr id="3" name="Zástupný symbol pro obsah 2"/>
          <p:cNvSpPr>
            <a:spLocks noGrp="1"/>
          </p:cNvSpPr>
          <p:nvPr>
            <p:ph idx="1"/>
          </p:nvPr>
        </p:nvSpPr>
        <p:spPr/>
        <p:txBody>
          <a:bodyPr>
            <a:normAutofit/>
          </a:bodyPr>
          <a:lstStyle/>
          <a:p>
            <a:pPr>
              <a:buFont typeface="Wingdings" pitchFamily="2" charset="2"/>
              <a:buChar char="v"/>
            </a:pPr>
            <a:r>
              <a:rPr lang="cs-CZ" sz="2800" b="1" dirty="0" smtClean="0"/>
              <a:t>Ke každému pracovnímu místu, případně činnosti, přiřadíme nebezpečí nebo nebezpečnou situaci, která může nastat. Vychází se přitom, například ze zkušenosti hodnotitelů, zaměstnanců, z výsledků šetření pracovních úrazů, nehod, případně z evidence drobných poranění a skoro nehod.</a:t>
            </a:r>
            <a:endParaRPr lang="cs-CZ" sz="2800" b="1" dirty="0"/>
          </a:p>
        </p:txBody>
      </p:sp>
    </p:spTree>
  </p:cSld>
  <p:clrMapOvr>
    <a:masterClrMapping/>
  </p:clrMapOvr>
  <p:transition>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pl-PL" b="1" i="1" dirty="0" smtClean="0"/>
              <a:t/>
            </a:r>
            <a:br>
              <a:rPr lang="pl-PL" b="1" i="1" dirty="0" smtClean="0"/>
            </a:br>
            <a:r>
              <a:rPr lang="pl-PL" sz="3600" b="1" i="1" dirty="0" smtClean="0"/>
              <a:t>3</a:t>
            </a:r>
            <a:r>
              <a:rPr lang="pl-PL" sz="3600" b="1" i="1" dirty="0" smtClean="0"/>
              <a:t>. krok: Stanovení a ocenění rizik</a:t>
            </a:r>
            <a:r>
              <a:rPr lang="pl-PL" b="1" i="1" dirty="0" smtClean="0"/>
              <a:t/>
            </a:r>
            <a:br>
              <a:rPr lang="pl-PL" b="1" i="1" dirty="0" smtClean="0"/>
            </a:br>
            <a:endParaRPr lang="cs-CZ" dirty="0"/>
          </a:p>
        </p:txBody>
      </p:sp>
      <p:sp>
        <p:nvSpPr>
          <p:cNvPr id="3" name="Zástupný symbol pro obsah 2"/>
          <p:cNvSpPr>
            <a:spLocks noGrp="1"/>
          </p:cNvSpPr>
          <p:nvPr>
            <p:ph idx="1"/>
          </p:nvPr>
        </p:nvSpPr>
        <p:spPr/>
        <p:txBody>
          <a:bodyPr>
            <a:normAutofit lnSpcReduction="10000"/>
          </a:bodyPr>
          <a:lstStyle/>
          <a:p>
            <a:pPr>
              <a:buFont typeface="Wingdings" pitchFamily="2" charset="2"/>
              <a:buChar char="v"/>
            </a:pPr>
            <a:r>
              <a:rPr lang="cs-CZ" sz="2800" b="1" dirty="0" smtClean="0"/>
              <a:t>Při oceňování rizik posuzujeme závažnost možného poškození a také pravděpodobnost, se kterou může dojít k poškození. Pro každou identifikovanou nebezpečnou situaci stanovíme nejzávažnější reálně možné poškození pomocí čtyř stupňů udávajících závažnost možného poranění (označovanou písmenem "Z</a:t>
            </a:r>
            <a:r>
              <a:rPr lang="cs-CZ" sz="2800" b="1" dirty="0" smtClean="0"/>
              <a:t>"):</a:t>
            </a:r>
          </a:p>
          <a:p>
            <a:pPr>
              <a:buFont typeface="Wingdings" pitchFamily="2" charset="2"/>
              <a:buChar char="v"/>
            </a:pPr>
            <a:r>
              <a:rPr lang="cs-CZ" sz="2800" b="1" dirty="0" smtClean="0"/>
              <a:t>Zanedbatelný, významný, kritický, katastrofický</a:t>
            </a:r>
            <a:endParaRPr lang="cs-CZ" sz="2800" b="1" dirty="0"/>
          </a:p>
        </p:txBody>
      </p:sp>
    </p:spTree>
  </p:cSld>
  <p:clrMapOvr>
    <a:masterClrMapping/>
  </p:clrMapOvr>
  <p:transition>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b="1" i="1" dirty="0" smtClean="0"/>
              <a:t>4. krok: Hodnocení rizik</a:t>
            </a:r>
            <a:br>
              <a:rPr lang="cs-CZ" sz="3200" b="1" i="1" dirty="0" smtClean="0"/>
            </a:br>
            <a:endParaRPr lang="cs-CZ" sz="3200" dirty="0"/>
          </a:p>
        </p:txBody>
      </p:sp>
      <p:graphicFrame>
        <p:nvGraphicFramePr>
          <p:cNvPr id="5" name="Zástupný symbol pro obsah 4"/>
          <p:cNvGraphicFramePr>
            <a:graphicFrameLocks noGrp="1"/>
          </p:cNvGraphicFramePr>
          <p:nvPr>
            <p:ph idx="1"/>
          </p:nvPr>
        </p:nvGraphicFramePr>
        <p:xfrm>
          <a:off x="457200" y="1882775"/>
          <a:ext cx="8229600" cy="1752600"/>
        </p:xfrm>
        <a:graphic>
          <a:graphicData uri="http://schemas.openxmlformats.org/drawingml/2006/table">
            <a:tbl>
              <a:tblPr firstRow="1" bandRow="1">
                <a:tableStyleId>{D113A9D2-9D6B-4929-AA2D-F23B5EE8CBE7}</a:tableStyleId>
              </a:tblPr>
              <a:tblGrid>
                <a:gridCol w="3322712"/>
                <a:gridCol w="4906888"/>
              </a:tblGrid>
              <a:tr h="370840">
                <a:tc>
                  <a:txBody>
                    <a:bodyPr/>
                    <a:lstStyle/>
                    <a:p>
                      <a:r>
                        <a:rPr lang="cs-CZ" b="1" dirty="0" smtClean="0"/>
                        <a:t>R větší než 150</a:t>
                      </a:r>
                      <a:endParaRPr lang="cs-CZ" b="1" dirty="0"/>
                    </a:p>
                  </a:txBody>
                  <a:tcPr/>
                </a:tc>
                <a:tc>
                  <a:txBody>
                    <a:bodyPr/>
                    <a:lstStyle/>
                    <a:p>
                      <a:r>
                        <a:rPr lang="cs-CZ" b="1" dirty="0" smtClean="0"/>
                        <a:t>Vyžaduje okamžité odstranění</a:t>
                      </a:r>
                      <a:endParaRPr lang="cs-CZ" b="1" dirty="0"/>
                    </a:p>
                  </a:txBody>
                  <a:tcPr/>
                </a:tc>
              </a:tr>
              <a:tr h="370840">
                <a:tc>
                  <a:txBody>
                    <a:bodyPr/>
                    <a:lstStyle/>
                    <a:p>
                      <a:r>
                        <a:rPr lang="cs-CZ" b="1" dirty="0" smtClean="0"/>
                        <a:t>R v rozsahu 75-150</a:t>
                      </a:r>
                      <a:endParaRPr lang="cs-CZ" b="1" dirty="0"/>
                    </a:p>
                  </a:txBody>
                  <a:tcPr/>
                </a:tc>
                <a:tc>
                  <a:txBody>
                    <a:bodyPr/>
                    <a:lstStyle/>
                    <a:p>
                      <a:r>
                        <a:rPr lang="cs-CZ" b="1" dirty="0" smtClean="0"/>
                        <a:t>Odstranění v termínu stanoveném podle charakteru nebezpečí </a:t>
                      </a:r>
                      <a:endParaRPr lang="cs-CZ" b="1" dirty="0"/>
                    </a:p>
                  </a:txBody>
                  <a:tcPr/>
                </a:tc>
              </a:tr>
              <a:tr h="370840">
                <a:tc>
                  <a:txBody>
                    <a:bodyPr/>
                    <a:lstStyle/>
                    <a:p>
                      <a:r>
                        <a:rPr lang="cs-CZ" b="1" dirty="0" smtClean="0"/>
                        <a:t>R v rozsahu 15-75</a:t>
                      </a:r>
                      <a:endParaRPr lang="cs-CZ" b="1" dirty="0"/>
                    </a:p>
                  </a:txBody>
                  <a:tcPr/>
                </a:tc>
                <a:tc>
                  <a:txBody>
                    <a:bodyPr/>
                    <a:lstStyle/>
                    <a:p>
                      <a:r>
                        <a:rPr lang="cs-CZ" b="1" dirty="0" smtClean="0"/>
                        <a:t>Vyžaduje zvýšenou </a:t>
                      </a:r>
                      <a:r>
                        <a:rPr lang="cs-CZ" b="1" dirty="0" err="1" smtClean="0"/>
                        <a:t>pozornot</a:t>
                      </a:r>
                      <a:endParaRPr lang="cs-CZ" b="1" dirty="0"/>
                    </a:p>
                  </a:txBody>
                  <a:tcPr/>
                </a:tc>
              </a:tr>
              <a:tr h="370840">
                <a:tc>
                  <a:txBody>
                    <a:bodyPr/>
                    <a:lstStyle/>
                    <a:p>
                      <a:r>
                        <a:rPr lang="cs-CZ" b="1" dirty="0" smtClean="0"/>
                        <a:t>R menší než 15</a:t>
                      </a:r>
                      <a:endParaRPr lang="cs-CZ" b="1" dirty="0"/>
                    </a:p>
                  </a:txBody>
                  <a:tcPr/>
                </a:tc>
                <a:tc>
                  <a:txBody>
                    <a:bodyPr/>
                    <a:lstStyle/>
                    <a:p>
                      <a:r>
                        <a:rPr lang="cs-CZ" b="1" dirty="0" smtClean="0"/>
                        <a:t>Přijatelná úroveň</a:t>
                      </a:r>
                      <a:endParaRPr lang="cs-CZ" b="1" dirty="0"/>
                    </a:p>
                  </a:txBody>
                  <a:tcPr/>
                </a:tc>
              </a:tr>
            </a:tbl>
          </a:graphicData>
        </a:graphic>
      </p:graphicFrame>
    </p:spTree>
  </p:cSld>
  <p:clrMapOvr>
    <a:masterClrMapping/>
  </p:clrMapOvr>
  <p:transition>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b="1" i="1" dirty="0" smtClean="0"/>
              <a:t>5. krok: Odstranění / omezení rizik</a:t>
            </a:r>
            <a:r>
              <a:rPr lang="cs-CZ" b="1" i="1" dirty="0" smtClean="0"/>
              <a:t/>
            </a:r>
            <a:br>
              <a:rPr lang="cs-CZ" b="1" i="1" dirty="0" smtClean="0"/>
            </a:br>
            <a:endParaRPr lang="cs-CZ" dirty="0"/>
          </a:p>
        </p:txBody>
      </p:sp>
      <p:sp>
        <p:nvSpPr>
          <p:cNvPr id="3" name="Zástupný symbol pro obsah 2"/>
          <p:cNvSpPr>
            <a:spLocks noGrp="1"/>
          </p:cNvSpPr>
          <p:nvPr>
            <p:ph idx="1"/>
          </p:nvPr>
        </p:nvSpPr>
        <p:spPr/>
        <p:txBody>
          <a:bodyPr>
            <a:noAutofit/>
          </a:bodyPr>
          <a:lstStyle/>
          <a:p>
            <a:pPr>
              <a:buFont typeface="Wingdings" pitchFamily="2" charset="2"/>
              <a:buChar char="v"/>
            </a:pPr>
            <a:r>
              <a:rPr lang="cs-CZ" sz="2800" b="1" dirty="0" smtClean="0"/>
              <a:t>Nejúčinnějším způsobem prevence je odstranění rizik, např. změnou technologií pracovního postupu, případně zvýšení vzdálenosti pracovníka od zdroje rizika. Důležité je však nepřipustit, aby se riziko nepřeneslo jinam, kde by jeho důsledky mohly být ještě závažnější. Možné řešení je např. umístit výstražné značky, značení rohů, schodů, umístění zábradlí, vyznačit komunikační cesty apod.</a:t>
            </a:r>
            <a:endParaRPr lang="cs-CZ" sz="2800" b="1" dirty="0"/>
          </a:p>
        </p:txBody>
      </p:sp>
    </p:spTree>
  </p:cSld>
  <p:clrMapOvr>
    <a:masterClrMapping/>
  </p:clrMapOvr>
  <p:transition>
    <p:fade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chemeClr val="accent2">
                    <a:lumMod val="60000"/>
                    <a:lumOff val="40000"/>
                  </a:schemeClr>
                </a:solidFill>
              </a:rPr>
              <a:t>Zdroje:</a:t>
            </a:r>
            <a:endParaRPr lang="cs-CZ" b="1" dirty="0">
              <a:solidFill>
                <a:schemeClr val="accent2">
                  <a:lumMod val="60000"/>
                  <a:lumOff val="40000"/>
                </a:schemeClr>
              </a:solidFill>
            </a:endParaRPr>
          </a:p>
        </p:txBody>
      </p:sp>
      <p:sp>
        <p:nvSpPr>
          <p:cNvPr id="3" name="Zástupný symbol pro obsah 2"/>
          <p:cNvSpPr>
            <a:spLocks noGrp="1"/>
          </p:cNvSpPr>
          <p:nvPr>
            <p:ph idx="1"/>
          </p:nvPr>
        </p:nvSpPr>
        <p:spPr/>
        <p:txBody>
          <a:bodyPr/>
          <a:lstStyle/>
          <a:p>
            <a:pPr>
              <a:buFont typeface="Wingdings" pitchFamily="2" charset="2"/>
              <a:buChar char="v"/>
            </a:pPr>
            <a:r>
              <a:rPr lang="cs-CZ" dirty="0" smtClean="0">
                <a:hlinkClick r:id="rId2"/>
              </a:rPr>
              <a:t>http://</a:t>
            </a:r>
            <a:r>
              <a:rPr lang="cs-CZ" dirty="0" smtClean="0">
                <a:hlinkClick r:id="rId2"/>
              </a:rPr>
              <a:t>www.</a:t>
            </a:r>
            <a:r>
              <a:rPr lang="cs-CZ" dirty="0" err="1" smtClean="0">
                <a:hlinkClick r:id="rId2"/>
              </a:rPr>
              <a:t>ipodnikatel.cz</a:t>
            </a:r>
            <a:endParaRPr lang="cs-CZ" dirty="0" smtClean="0"/>
          </a:p>
          <a:p>
            <a:pPr>
              <a:buFont typeface="Wingdings" pitchFamily="2" charset="2"/>
              <a:buChar char="v"/>
            </a:pPr>
            <a:endParaRPr lang="cs-CZ" dirty="0" smtClean="0"/>
          </a:p>
          <a:p>
            <a:pPr>
              <a:buFont typeface="Wingdings" pitchFamily="2" charset="2"/>
              <a:buChar char="v"/>
            </a:pPr>
            <a:r>
              <a:rPr lang="cs-CZ" dirty="0" smtClean="0">
                <a:hlinkClick r:id="rId3"/>
              </a:rPr>
              <a:t>http://osha.europa.eu</a:t>
            </a:r>
            <a:endParaRPr lang="cs-CZ" dirty="0" smtClean="0"/>
          </a:p>
          <a:p>
            <a:endParaRPr lang="cs-CZ" dirty="0"/>
          </a:p>
        </p:txBody>
      </p:sp>
    </p:spTree>
  </p:cSld>
  <p:clrMapOvr>
    <a:masterClrMapping/>
  </p:clrMapOvr>
  <p:transition>
    <p:fade thruBlk="1"/>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alent">
  <a:themeElements>
    <a:clrScheme name="Talent">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Talent">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Talent">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683</TotalTime>
  <Words>152</Words>
  <Application>Microsoft Office PowerPoint</Application>
  <PresentationFormat>Předvádění na obrazovce (4:3)</PresentationFormat>
  <Paragraphs>34</Paragraphs>
  <Slides>10</Slides>
  <Notes>0</Notes>
  <HiddenSlides>0</HiddenSlides>
  <MMClips>0</MMClips>
  <ScaleCrop>false</ScaleCrop>
  <HeadingPairs>
    <vt:vector size="4" baseType="variant">
      <vt:variant>
        <vt:lpstr>Motiv</vt:lpstr>
      </vt:variant>
      <vt:variant>
        <vt:i4>1</vt:i4>
      </vt:variant>
      <vt:variant>
        <vt:lpstr>Nadpisy snímků</vt:lpstr>
      </vt:variant>
      <vt:variant>
        <vt:i4>10</vt:i4>
      </vt:variant>
    </vt:vector>
  </HeadingPairs>
  <TitlesOfParts>
    <vt:vector size="11" baseType="lpstr">
      <vt:lpstr>Talent</vt:lpstr>
      <vt:lpstr>   Rizika na pracovišti a jak jim zamezit</vt:lpstr>
      <vt:lpstr>Snímek 2</vt:lpstr>
      <vt:lpstr>        Postup pro hodnocení rizik spočívá v provedení následujících kroků:</vt:lpstr>
      <vt:lpstr>      1. Krok: Vymezit pracovní systém a zpracovat seznam činností </vt:lpstr>
      <vt:lpstr> 2. krok: Vyhledání (identifikace) nebezpečí </vt:lpstr>
      <vt:lpstr> 3. krok: Stanovení a ocenění rizik </vt:lpstr>
      <vt:lpstr>4. krok: Hodnocení rizik </vt:lpstr>
      <vt:lpstr>5. krok: Odstranění / omezení rizik </vt:lpstr>
      <vt:lpstr>Zdroje:</vt:lpstr>
      <vt:lpstr>Děkuji za pozornost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Rizika na pracovišti</dc:title>
  <dc:creator>Jaja</dc:creator>
  <cp:lastModifiedBy>Jaja</cp:lastModifiedBy>
  <cp:revision>53</cp:revision>
  <dcterms:created xsi:type="dcterms:W3CDTF">2011-12-05T11:23:28Z</dcterms:created>
  <dcterms:modified xsi:type="dcterms:W3CDTF">2011-12-05T22:47:10Z</dcterms:modified>
</cp:coreProperties>
</file>