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57" r:id="rId4"/>
    <p:sldId id="259" r:id="rId5"/>
    <p:sldId id="258" r:id="rId6"/>
    <p:sldId id="267" r:id="rId7"/>
    <p:sldId id="269" r:id="rId8"/>
    <p:sldId id="260" r:id="rId9"/>
    <p:sldId id="261" r:id="rId10"/>
    <p:sldId id="262" r:id="rId11"/>
    <p:sldId id="263" r:id="rId12"/>
    <p:sldId id="266" r:id="rId13"/>
    <p:sldId id="265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E8D9D7-42EF-4557-B1BC-36F5B2E3BB6A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1B6A6C1-3278-4C08-B5CE-0D869BA18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akovaplice.cz/koureni_cigaret/kurak-a-koureni/" TargetMode="External"/><Relationship Id="rId2" Type="http://schemas.openxmlformats.org/officeDocument/2006/relationships/hyperlink" Target="http://radovan.bloger.cz/o-lidech-trendy/Vite-proc-kouri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80112" y="4941168"/>
            <a:ext cx="3563888" cy="1397824"/>
          </a:xfrm>
        </p:spPr>
        <p:txBody>
          <a:bodyPr>
            <a:normAutofit/>
          </a:bodyPr>
          <a:lstStyle/>
          <a:p>
            <a:r>
              <a:rPr lang="cs-CZ" sz="2800" b="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Vypracovaly: </a:t>
            </a:r>
            <a:br>
              <a:rPr lang="cs-CZ" sz="2800" b="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cs-CZ" sz="2800" b="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Petra Čapková</a:t>
            </a:r>
            <a:br>
              <a:rPr lang="cs-CZ" sz="2800" b="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cs-CZ" sz="2800" b="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Ludmila Dvořáková</a:t>
            </a:r>
            <a:endParaRPr lang="cs-CZ" sz="2800" b="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5508104" y="1196752"/>
            <a:ext cx="3341898" cy="2663482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KOUŘENÍ</a:t>
            </a:r>
            <a:endParaRPr lang="cs-CZ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1" name="Zástupný symbol pro obrázek 6" descr="1-355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764704"/>
            <a:ext cx="5183867" cy="47660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oureni2_origin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7973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ouření-cojevcigaretě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9066" y="0"/>
            <a:ext cx="916306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„Klady, pozitivní kouření“</a:t>
            </a:r>
            <a:b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sociální soudržnost, zařazení do společnosti ostatních </a:t>
            </a:r>
            <a:r>
              <a:rPr lang="cs-CZ" b="1" dirty="0" smtClean="0"/>
              <a:t>lidí</a:t>
            </a:r>
          </a:p>
          <a:p>
            <a:r>
              <a:rPr lang="cs-CZ" dirty="0"/>
              <a:t>lepší </a:t>
            </a:r>
            <a:r>
              <a:rPr lang="cs-CZ" b="1" dirty="0"/>
              <a:t>zvládání a zvládnutí </a:t>
            </a:r>
            <a:r>
              <a:rPr lang="cs-CZ" b="1" dirty="0" smtClean="0"/>
              <a:t>stresu</a:t>
            </a:r>
          </a:p>
          <a:p>
            <a:r>
              <a:rPr lang="cs-CZ" b="1" dirty="0"/>
              <a:t>nepřibírání na </a:t>
            </a:r>
            <a:r>
              <a:rPr lang="cs-CZ" b="1" dirty="0" smtClean="0"/>
              <a:t>váze</a:t>
            </a:r>
          </a:p>
          <a:p>
            <a:r>
              <a:rPr lang="cs-CZ" dirty="0"/>
              <a:t>kuřáci mají </a:t>
            </a:r>
            <a:r>
              <a:rPr lang="cs-CZ" b="1" dirty="0"/>
              <a:t>po dobu účinku nikotinu lepší </a:t>
            </a:r>
            <a:r>
              <a:rPr lang="cs-CZ" b="1" dirty="0" smtClean="0"/>
              <a:t>soustředění, </a:t>
            </a:r>
            <a:r>
              <a:rPr lang="cs-CZ" dirty="0"/>
              <a:t>zlepšení </a:t>
            </a:r>
            <a:r>
              <a:rPr lang="cs-CZ" dirty="0" smtClean="0"/>
              <a:t>paměti</a:t>
            </a:r>
          </a:p>
          <a:p>
            <a:r>
              <a:rPr lang="cs-CZ" dirty="0"/>
              <a:t>u žen kuřaček je </a:t>
            </a:r>
            <a:r>
              <a:rPr lang="cs-CZ" b="1" dirty="0"/>
              <a:t>menší výskyt rakoviny děložní výstelky </a:t>
            </a:r>
            <a:endParaRPr lang="cs-CZ" b="1" dirty="0" smtClean="0"/>
          </a:p>
          <a:p>
            <a:r>
              <a:rPr lang="cs-CZ" b="1" dirty="0"/>
              <a:t>zpožďuje </a:t>
            </a:r>
            <a:r>
              <a:rPr lang="cs-CZ" dirty="0"/>
              <a:t>(nebo uměle vylučuje)</a:t>
            </a:r>
            <a:r>
              <a:rPr lang="cs-CZ" b="1" dirty="0"/>
              <a:t> nástup Parkinsonovy choroby a Alzheimerovy </a:t>
            </a:r>
            <a:r>
              <a:rPr lang="cs-CZ" b="1" dirty="0" smtClean="0"/>
              <a:t>nemoci</a:t>
            </a:r>
          </a:p>
          <a:p>
            <a:r>
              <a:rPr lang="cs-CZ" b="1" dirty="0"/>
              <a:t>snižuje frekvenci výskytu nebo průběh </a:t>
            </a:r>
            <a:r>
              <a:rPr lang="cs-CZ" b="1" dirty="0" err="1"/>
              <a:t>ulcerozní</a:t>
            </a:r>
            <a:r>
              <a:rPr lang="cs-CZ" b="1" dirty="0"/>
              <a:t> kolitidy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551" y="116632"/>
            <a:ext cx="7467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Vodní dýmka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551" y="1268760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jedno </a:t>
            </a:r>
            <a:r>
              <a:rPr lang="cs-CZ" i="1" dirty="0"/>
              <a:t>vykouření vodní dýmky (cca 45 minut) odpovídá vykouření několika desítek </a:t>
            </a:r>
            <a:r>
              <a:rPr lang="cs-CZ" i="1" dirty="0" smtClean="0"/>
              <a:t>cigaret</a:t>
            </a:r>
          </a:p>
          <a:p>
            <a:r>
              <a:rPr lang="cs-CZ" i="1" dirty="0"/>
              <a:t>š</a:t>
            </a:r>
            <a:r>
              <a:rPr lang="cs-CZ" i="1" dirty="0" smtClean="0"/>
              <a:t>kodlivost </a:t>
            </a:r>
            <a:r>
              <a:rPr lang="cs-CZ" i="1" dirty="0"/>
              <a:t>vodní dýmky je výrazně větší než u klasických cigaret s </a:t>
            </a:r>
            <a:r>
              <a:rPr lang="cs-CZ" i="1" dirty="0" smtClean="0"/>
              <a:t>filtrem</a:t>
            </a:r>
          </a:p>
          <a:p>
            <a:r>
              <a:rPr lang="cs-CZ" dirty="0"/>
              <a:t>objem potažení je asi dvojnásobný v porovnání s cigaretou</a:t>
            </a:r>
            <a:r>
              <a:rPr lang="cs-CZ" dirty="0" smtClean="0"/>
              <a:t>.</a:t>
            </a:r>
          </a:p>
          <a:p>
            <a:r>
              <a:rPr lang="cs-CZ" dirty="0"/>
              <a:t>při vykouření jedné vodní dýmky tak vdechne kuřák až 100x více kouře než při vykouření jedné cigarety!</a:t>
            </a:r>
            <a:endParaRPr lang="cs-CZ" i="1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1737742" cy="173774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747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Vodní dýmka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54753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Tabák do vodních dýmek je často nekvalitní, dováží se z rozvojových zemí, může obsahovat ve vyšších koncentracích </a:t>
            </a:r>
            <a:r>
              <a:rPr lang="cs-CZ" dirty="0" smtClean="0"/>
              <a:t>hnojiva</a:t>
            </a:r>
          </a:p>
          <a:p>
            <a:r>
              <a:rPr lang="cs-CZ" dirty="0"/>
              <a:t>v kouři vodní dýmky více těžkých kovů, zejména arzenu, olova, chromu, niklu a </a:t>
            </a:r>
            <a:r>
              <a:rPr lang="cs-CZ" dirty="0" smtClean="0"/>
              <a:t>kobaltu</a:t>
            </a:r>
          </a:p>
          <a:p>
            <a:r>
              <a:rPr lang="cs-CZ" dirty="0"/>
              <a:t>Při použití malého </a:t>
            </a:r>
            <a:r>
              <a:rPr lang="cs-CZ" dirty="0" err="1"/>
              <a:t>rychlozápalného</a:t>
            </a:r>
            <a:r>
              <a:rPr lang="cs-CZ" dirty="0"/>
              <a:t> uhlíku je u vodní dýmky evropský limit pro dehet v cigaretách překročen 32x a pro oxid uhelnatý 17x.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1080120" cy="153812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198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7467600" cy="4525963"/>
          </a:xfrm>
        </p:spPr>
        <p:txBody>
          <a:bodyPr/>
          <a:lstStyle/>
          <a:p>
            <a:pPr marL="36576" indent="0" algn="ctr">
              <a:buNone/>
            </a:pPr>
            <a:endParaRPr lang="cs-CZ" b="1" dirty="0" smtClean="0"/>
          </a:p>
          <a:p>
            <a:pPr marL="36576" indent="0" algn="ctr">
              <a:buNone/>
            </a:pPr>
            <a:r>
              <a:rPr lang="cs-CZ" sz="3600" i="1" dirty="0" smtClean="0">
                <a:latin typeface="Calisto MT" pitchFamily="18" charset="0"/>
              </a:rPr>
              <a:t>Přestat </a:t>
            </a:r>
            <a:r>
              <a:rPr lang="cs-CZ" sz="3600" i="1" dirty="0">
                <a:latin typeface="Calisto MT" pitchFamily="18" charset="0"/>
              </a:rPr>
              <a:t>kouřit je velkým vítězstvím pro každého kuřáka. Pokud jste se rozhodli nekouřit, budete muset svést s cigaretou nelehký boj, ale výsledek stojí za to!!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64655"/>
            <a:ext cx="5112568" cy="225990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989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Zdroje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radovan.bloger.cz/o-lidech-trendy/Vite-proc-kourite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http://www.kurakovaplice.cz/koureni_cigaret/kurak-a-koureni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/>
              <a:t>SLEZÁK, Radovan ; RYŠKA, Aleš. Kouření a dutina ústní. 1.vydání. Praha : Česká stomatologická komora,  2006. 63 s. ISBN 80-903609-6-3.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8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Slovo psychologa: 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7467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cs-CZ" i="1" dirty="0" smtClean="0"/>
          </a:p>
          <a:p>
            <a:pPr marL="36576" indent="0">
              <a:buNone/>
            </a:pPr>
            <a:endParaRPr lang="cs-CZ" i="1" dirty="0" smtClean="0"/>
          </a:p>
          <a:p>
            <a:pPr marL="36576" indent="0" algn="ctr">
              <a:buNone/>
            </a:pPr>
            <a:r>
              <a:rPr lang="cs-CZ" sz="4800" i="1" dirty="0" smtClean="0">
                <a:latin typeface="Calisto MT" pitchFamily="18" charset="0"/>
              </a:rPr>
              <a:t>„</a:t>
            </a:r>
            <a:r>
              <a:rPr lang="cs-CZ" sz="4800" i="1" dirty="0">
                <a:latin typeface="Calisto MT" pitchFamily="18" charset="0"/>
              </a:rPr>
              <a:t>Lidé kouří nikoli proto, že chtějí kouřit, ale protože nemohou přestat.“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653136"/>
            <a:ext cx="1828800" cy="18242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4902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Jak kouření vzniklo?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Mořeplavec Kryštof Kolumbus objevil roku 1492 pro Evropu Nový svět. </a:t>
            </a:r>
          </a:p>
          <a:p>
            <a:r>
              <a:rPr lang="cs-CZ" dirty="0" smtClean="0"/>
              <a:t>Z Evropy domorodcům přivezl křesťanství, domů se vrátil s vysoce návykovou látkou s povzbudivými účinky - tabákem.</a:t>
            </a:r>
          </a:p>
          <a:p>
            <a:r>
              <a:rPr lang="cs-CZ" dirty="0" smtClean="0"/>
              <a:t>Tabák se zprvu kouřil z dýmek, v 18. století se hojně šňupal, v 19. století vznikly první manufaktury na stáčení cigaret. </a:t>
            </a:r>
          </a:p>
          <a:p>
            <a:r>
              <a:rPr lang="cs-CZ" dirty="0" smtClean="0"/>
              <a:t>Celosvětová tabáková pandemie vypukla.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Rostlina tabáku </a:t>
            </a:r>
            <a:b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Nicotiana</a:t>
            </a:r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Tabacum</a:t>
            </a:r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4788024" cy="5184576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Rostlina tabáku byla původně divokým keřem. Nyní se modifikuje tak, aby měla co možná nejvyšší obsah nikotinu. Sbírají se proto záměrně listy z nejokrajovějších částí </a:t>
            </a:r>
            <a:endParaRPr lang="cs-CZ" sz="2800" dirty="0"/>
          </a:p>
        </p:txBody>
      </p:sp>
      <p:pic>
        <p:nvPicPr>
          <p:cNvPr id="7" name="Obrázek 6" descr="rostlina_taba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628800"/>
            <a:ext cx="3816424" cy="504056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Proč vlastně kouříme?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7467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Kouření je závislost</a:t>
            </a:r>
          </a:p>
          <a:p>
            <a:r>
              <a:rPr lang="cs-CZ" dirty="0" smtClean="0"/>
              <a:t>Hlavní psychoaktivní látkou v tabáku je nikotin, který působí na nikotinové receptory v mozku, a tak vyvolává příjemné pocity.</a:t>
            </a:r>
          </a:p>
          <a:p>
            <a:r>
              <a:rPr lang="cs-CZ" sz="2200" dirty="0"/>
              <a:t>Dospívající: </a:t>
            </a:r>
            <a:r>
              <a:rPr lang="cs-CZ" sz="2200" dirty="0" smtClean="0"/>
              <a:t>„Teď kouřím, ale za pár let, až budu chtít, PROSTĚ PŘESTANU.“ </a:t>
            </a:r>
            <a:endParaRPr lang="cs-CZ" sz="2200" dirty="0"/>
          </a:p>
          <a:p>
            <a:r>
              <a:rPr lang="cs-CZ" sz="2200" dirty="0"/>
              <a:t>Dospělý: „Strašně chci přestat</a:t>
            </a:r>
            <a:r>
              <a:rPr lang="cs-CZ" sz="2200" dirty="0" smtClean="0"/>
              <a:t>, ale </a:t>
            </a:r>
            <a:r>
              <a:rPr lang="cs-CZ" sz="2200" dirty="0"/>
              <a:t>PROSTĚ NEMŮŽU!“ </a:t>
            </a:r>
          </a:p>
          <a:p>
            <a:pPr marL="36576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Proč vlastně kouříme?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Někdo kouří ze závislosti na nikotin</a:t>
            </a:r>
            <a:r>
              <a:rPr lang="cs-CZ" dirty="0" smtClean="0"/>
              <a:t>, někdo </a:t>
            </a:r>
            <a:r>
              <a:rPr lang="cs-CZ" dirty="0"/>
              <a:t>zase z podvědomého nutkání něco stále dělat s rukama</a:t>
            </a:r>
            <a:r>
              <a:rPr lang="cs-CZ" dirty="0" smtClean="0"/>
              <a:t>.</a:t>
            </a:r>
          </a:p>
          <a:p>
            <a:r>
              <a:rPr lang="cs-CZ" dirty="0"/>
              <a:t>NERVOZITA,DEPKA,STRES </a:t>
            </a:r>
            <a:endParaRPr lang="cs-CZ" dirty="0" smtClean="0"/>
          </a:p>
          <a:p>
            <a:r>
              <a:rPr lang="cs-CZ" dirty="0"/>
              <a:t>spěcháte</a:t>
            </a:r>
            <a:r>
              <a:rPr lang="cs-CZ" dirty="0" smtClean="0"/>
              <a:t>, bojíte </a:t>
            </a:r>
            <a:r>
              <a:rPr lang="cs-CZ" dirty="0"/>
              <a:t>se že něco nestihnete nebo nezvládnete, </a:t>
            </a:r>
            <a:r>
              <a:rPr lang="cs-CZ" dirty="0" smtClean="0"/>
              <a:t>jste </a:t>
            </a:r>
            <a:r>
              <a:rPr lang="cs-CZ" dirty="0"/>
              <a:t>pod tlakem, máte smůlu</a:t>
            </a:r>
            <a:r>
              <a:rPr lang="cs-CZ" dirty="0" smtClean="0"/>
              <a:t>, zažili </a:t>
            </a:r>
            <a:r>
              <a:rPr lang="cs-CZ" dirty="0"/>
              <a:t>jste </a:t>
            </a:r>
            <a:r>
              <a:rPr lang="cs-CZ" dirty="0" smtClean="0"/>
              <a:t>nějaké neštěstí, nehoda, krize</a:t>
            </a:r>
            <a:r>
              <a:rPr lang="cs-CZ" dirty="0"/>
              <a:t>, ... zase si </a:t>
            </a:r>
            <a:r>
              <a:rPr lang="cs-CZ" dirty="0" smtClean="0"/>
              <a:t>zapálíte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55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4 omyly kouření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i="1" dirty="0" smtClean="0"/>
              <a:t>	1. </a:t>
            </a:r>
            <a:r>
              <a:rPr lang="cs-CZ" i="1" dirty="0"/>
              <a:t>Cigarety mi chutnají</a:t>
            </a:r>
            <a:r>
              <a:rPr lang="cs-CZ" i="1" dirty="0" smtClean="0"/>
              <a:t>!</a:t>
            </a:r>
          </a:p>
          <a:p>
            <a:pPr marL="36576" indent="0">
              <a:buNone/>
            </a:pPr>
            <a:endParaRPr lang="cs-CZ" i="1" dirty="0" smtClean="0"/>
          </a:p>
          <a:p>
            <a:pPr marL="36576" indent="0">
              <a:buNone/>
            </a:pPr>
            <a:r>
              <a:rPr lang="cs-CZ" i="1" dirty="0" smtClean="0"/>
              <a:t>	2. </a:t>
            </a:r>
            <a:r>
              <a:rPr lang="cs-CZ" i="1" dirty="0"/>
              <a:t>Kouření mě </a:t>
            </a:r>
            <a:r>
              <a:rPr lang="cs-CZ" i="1" dirty="0" smtClean="0"/>
              <a:t>uklidňuje!</a:t>
            </a:r>
          </a:p>
          <a:p>
            <a:pPr marL="36576" indent="0">
              <a:buNone/>
            </a:pPr>
            <a:endParaRPr lang="cs-CZ" i="1" dirty="0" smtClean="0"/>
          </a:p>
          <a:p>
            <a:pPr marL="36576" indent="0">
              <a:buNone/>
            </a:pPr>
            <a:r>
              <a:rPr lang="cs-CZ" i="1" dirty="0" smtClean="0"/>
              <a:t>	3. Varovné </a:t>
            </a:r>
            <a:r>
              <a:rPr lang="cs-CZ" i="1" dirty="0"/>
              <a:t>nápisy </a:t>
            </a:r>
            <a:r>
              <a:rPr lang="cs-CZ" i="1" dirty="0" smtClean="0"/>
              <a:t>odrazují!</a:t>
            </a:r>
          </a:p>
          <a:p>
            <a:pPr marL="36576" indent="0">
              <a:buNone/>
            </a:pPr>
            <a:endParaRPr lang="cs-CZ" i="1" dirty="0" smtClean="0"/>
          </a:p>
          <a:p>
            <a:pPr marL="36576" indent="0">
              <a:buNone/>
            </a:pPr>
            <a:r>
              <a:rPr lang="cs-CZ" i="1" dirty="0" smtClean="0"/>
              <a:t>	4</a:t>
            </a:r>
            <a:r>
              <a:rPr lang="cs-CZ" i="1" dirty="0"/>
              <a:t>. Kdo přestal kouřit, ztloustl!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2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Zajímavosti</a:t>
            </a:r>
            <a:endParaRPr lang="cs-CZ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každých 6 sekund na naší planetě zemře jeden člověk na nemoci z kouření</a:t>
            </a:r>
          </a:p>
          <a:p>
            <a:r>
              <a:rPr lang="cs-CZ" dirty="0" smtClean="0"/>
              <a:t>kouřím-li 30 let, organismus je zatížen 1,5 kg nikotinu, tj. 15.000 smrtelných dávek (smrtelná dávka 50 mg)</a:t>
            </a:r>
          </a:p>
          <a:p>
            <a:r>
              <a:rPr lang="cs-CZ" dirty="0" smtClean="0"/>
              <a:t>tři cigarety denně je dávka, u níž nebyla prokázána výrazná zdravotní rizika</a:t>
            </a:r>
          </a:p>
          <a:p>
            <a:r>
              <a:rPr lang="cs-CZ" dirty="0" smtClean="0"/>
              <a:t>schopnost zvládat stres je u kuřáků bez nikotinu snížena, u nekuřáků je fyziologická</a:t>
            </a:r>
          </a:p>
          <a:p>
            <a:r>
              <a:rPr lang="cs-CZ" dirty="0" smtClean="0"/>
              <a:t>v cigaretách je asi 103 kancerogenů (látek vyvolávajících rakovinu)</a:t>
            </a:r>
          </a:p>
          <a:p>
            <a:r>
              <a:rPr lang="cs-CZ" dirty="0" smtClean="0"/>
              <a:t>statistiky udávají, že kuřáci mnohem častěji podléhají i kávě a alkoholu</a:t>
            </a:r>
          </a:p>
          <a:p>
            <a:r>
              <a:rPr lang="cs-CZ" dirty="0" smtClean="0"/>
              <a:t>při "sátí" je teplota cigarety 700 °C. V klidu na okraji 400 °C a ve středu "ohniska" pak 580°C</a:t>
            </a:r>
          </a:p>
          <a:p>
            <a:r>
              <a:rPr lang="sv-SE" dirty="0" smtClean="0"/>
              <a:t>denně se utratí za cigarety 16 miliard korun!!!</a:t>
            </a:r>
            <a:endParaRPr lang="cs-CZ" dirty="0" smtClean="0"/>
          </a:p>
          <a:p>
            <a:r>
              <a:rPr lang="cs-CZ" dirty="0" smtClean="0"/>
              <a:t>paradoxem je, že kouří 1/3 lékařů a 2/5 zdrav. sester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divka-kurac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5343" cy="6669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202</TotalTime>
  <Words>602</Words>
  <Application>Microsoft Office PowerPoint</Application>
  <PresentationFormat>Předvádění na obrazovce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Technický</vt:lpstr>
      <vt:lpstr>Vypracovaly:  Petra Čapková Ludmila Dvořáková</vt:lpstr>
      <vt:lpstr>Slovo psychologa: </vt:lpstr>
      <vt:lpstr>Jak kouření vzniklo?</vt:lpstr>
      <vt:lpstr>Rostlina tabáku  (Nicotiana Tabacum)</vt:lpstr>
      <vt:lpstr>Proč vlastně kouříme?</vt:lpstr>
      <vt:lpstr>Proč vlastně kouříme?</vt:lpstr>
      <vt:lpstr>       4 omyly kouření</vt:lpstr>
      <vt:lpstr>Zajímavosti</vt:lpstr>
      <vt:lpstr>Prezentace aplikace PowerPoint</vt:lpstr>
      <vt:lpstr>Prezentace aplikace PowerPoint</vt:lpstr>
      <vt:lpstr>Prezentace aplikace PowerPoint</vt:lpstr>
      <vt:lpstr>„Klady, pozitivní kouření“ </vt:lpstr>
      <vt:lpstr>Vodní dýmka</vt:lpstr>
      <vt:lpstr>Vodní dýmka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Vypracovala:  Petra Čapková Ludmila Dvořáková</dc:title>
  <dc:creator>Petra Čapková</dc:creator>
  <cp:lastModifiedBy>Lída </cp:lastModifiedBy>
  <cp:revision>21</cp:revision>
  <dcterms:created xsi:type="dcterms:W3CDTF">2011-09-27T06:49:45Z</dcterms:created>
  <dcterms:modified xsi:type="dcterms:W3CDTF">2011-09-29T08:02:16Z</dcterms:modified>
</cp:coreProperties>
</file>