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EEC9D-E6ED-4685-827E-F074E14FBDA2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4A65725-8C29-407A-B15A-748613A7C4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630CE-17B0-4162-B815-2C382A6EB357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A0E98-8CB9-4ACC-B311-7676B383E6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7C2A5-FE48-4A39-91DA-A173547AAE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4E681-42A4-4415-A9CD-B27EC09276AF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0E668-398A-4F1F-A182-9CE1751C8E35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1A17A-A2A0-4E9D-9795-214D705BE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6C2E2-3844-48C8-ACF4-9EB4CF60E113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D88C20B-6E14-48B4-AC99-A0327E8094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34CC3-B55E-40D7-8475-3787448E6A35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4204B-6F9C-4906-A8EB-A2FA7F7EA0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98D15-334E-4625-824F-BD6155D2BF42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9F0EF56-0AC6-480D-B167-2C8385142E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AEA91-3644-4318-AD21-BC6FCB668FBF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0FC48-CAFA-4C69-BA5F-D542EFF383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25D39-677E-41A7-8482-A3AD606630BB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1DF80C-68A2-49AF-B727-96DDF036FA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2678007-7723-4141-A7BE-724AF70015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45035-3529-41AA-B2F0-F47DB9548A6E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1CFFE-AB3C-43B0-A7A6-51903870AB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C5AAD-0BC2-4D04-BE50-4AA1EB8CD232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1B5F64F-9418-499D-9412-1C69058ECEF0}" type="datetimeFigureOut">
              <a:rPr lang="cs-CZ"/>
              <a:pPr>
                <a:defRPr/>
              </a:pPr>
              <a:t>17.10.2011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9C597F-F84B-420B-A99F-AD1ACF7D90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625"/>
            <a:ext cx="6400800" cy="172720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„V jakém stavu </a:t>
            </a:r>
            <a:b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máme CÉVY a Srdce ,</a:t>
            </a:r>
            <a:b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takové je i naše </a:t>
            </a:r>
            <a:b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ZDRAVÍ</a:t>
            </a:r>
            <a:r>
              <a:rPr lang="cs-CZ" sz="2400" i="1" dirty="0" smtClean="0"/>
              <a:t>“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400" i="1" dirty="0" smtClean="0"/>
          </a:p>
          <a:p>
            <a:pPr algn="r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000" i="1" dirty="0" smtClean="0"/>
              <a:t>Mgr. Jana Gajdošová</a:t>
            </a:r>
            <a:endParaRPr lang="cs-CZ" sz="2000" i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420938"/>
            <a:ext cx="7772400" cy="19446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Kardiovaskulární onemocnění </a:t>
            </a:r>
            <a:r>
              <a:rPr lang="cs-CZ" sz="3200" dirty="0" smtClean="0"/>
              <a:t>(KVO)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Cardiovascular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disease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3200" dirty="0" smtClean="0"/>
              <a:t>(CVD)</a:t>
            </a:r>
            <a:endParaRPr lang="cs-CZ" sz="3200" dirty="0"/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0"/>
            <a:ext cx="4752975" cy="2133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Srdce 4"/>
          <p:cNvSpPr/>
          <p:nvPr/>
        </p:nvSpPr>
        <p:spPr>
          <a:xfrm>
            <a:off x="7308850" y="1052513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Srdce 5"/>
          <p:cNvSpPr/>
          <p:nvPr/>
        </p:nvSpPr>
        <p:spPr>
          <a:xfrm>
            <a:off x="971550" y="1125538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486275"/>
            <a:ext cx="23717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ISCHEMICKÁ CHOROBA SRDEČNÍ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Ischemie je označení pro stav, kdy nějaký orgán není dostatečně zásobován kyslíkem a v důsledku toho je omezena jeho funkčnost nebo je nedostatkem přímo poškozen. </a:t>
            </a: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r>
              <a:rPr lang="cs-CZ" b="1" smtClean="0"/>
              <a:t>ICHS</a:t>
            </a:r>
            <a:r>
              <a:rPr lang="cs-CZ" smtClean="0"/>
              <a:t> je souborné označení pro skupinu chorob, u kterých dochází z různých příčin k nedostatečnému okysličování srdečního svalu a ten je tak poškozován.</a:t>
            </a:r>
          </a:p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CÉVNÍ MOZKOVÁ PŘÍHODA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Nejčastěji se jedná o náhlé nedokrvení některé části mozku, kdy krevní sraženina zcela nebo částečně zablokuje průtok krve, a tedy i přísun nezbytné dodávky kyslíku a živin do mozku. </a:t>
            </a:r>
          </a:p>
          <a:p>
            <a:pPr eaLnBrk="1" hangingPunct="1"/>
            <a:endParaRPr lang="cs-CZ" smtClean="0"/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3357563"/>
            <a:ext cx="49688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HYPERTENZE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Hypertenze je označení pro vysoký krevní tlak. Jeho počáteční stádia probíhají bez jakýchkoli projevů. Později se objevují bolesti hlavy, poškození tepen a tělesných orgánů.</a:t>
            </a:r>
            <a:endParaRPr lang="cs-CZ" smtClean="0">
              <a:latin typeface="Arial" charset="0"/>
            </a:endParaRP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>
                <a:latin typeface="Arial" charset="0"/>
              </a:rPr>
              <a:t>Onemocnění se projevuje</a:t>
            </a:r>
          </a:p>
          <a:p>
            <a:pPr eaLnBrk="1" hangingPunct="1"/>
            <a:r>
              <a:rPr lang="cs-CZ" smtClean="0">
                <a:latin typeface="Arial" charset="0"/>
              </a:rPr>
              <a:t>zvýšeným krevním tlakem</a:t>
            </a:r>
          </a:p>
          <a:p>
            <a:pPr eaLnBrk="1" hangingPunct="1"/>
            <a:r>
              <a:rPr lang="cs-CZ" b="1" smtClean="0">
                <a:latin typeface="Arial" charset="0"/>
              </a:rPr>
              <a:t>Nad 140/90 mm Hg</a:t>
            </a:r>
            <a:r>
              <a:rPr lang="cs-CZ" smtClean="0">
                <a:latin typeface="Arial" charset="0"/>
              </a:rPr>
              <a:t> </a:t>
            </a:r>
          </a:p>
          <a:p>
            <a:pPr eaLnBrk="1" hangingPunct="1"/>
            <a:r>
              <a:rPr lang="cs-CZ" smtClean="0">
                <a:latin typeface="Arial" charset="0"/>
              </a:rPr>
              <a:t>(závislost na pohlaví a věku)</a:t>
            </a:r>
            <a:r>
              <a:rPr lang="cs-CZ" smtClean="0"/>
              <a:t> 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3933825"/>
            <a:ext cx="22860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Prevence kardiovaskulárních chorob: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z="2300" smtClean="0"/>
              <a:t>Snížit příjem cholesterolu – omezení tučných jídel, omezení příjmu živočišného tuku</a:t>
            </a:r>
            <a:endParaRPr lang="cs-CZ" sz="2300" smtClean="0">
              <a:latin typeface="Arial" charset="0"/>
            </a:endParaRPr>
          </a:p>
          <a:p>
            <a:pPr eaLnBrk="1" hangingPunct="1"/>
            <a:endParaRPr lang="cs-CZ" sz="2300" smtClean="0">
              <a:latin typeface="Arial" charset="0"/>
            </a:endParaRPr>
          </a:p>
          <a:p>
            <a:pPr eaLnBrk="1" hangingPunct="1"/>
            <a:r>
              <a:rPr lang="cs-CZ" sz="2300" smtClean="0"/>
              <a:t>Pravidelný pohyb – nejlépe 3x týdně, alespoň 30 minut, stačí i pravidelná chůze</a:t>
            </a:r>
            <a:endParaRPr lang="cs-CZ" sz="2300" smtClean="0">
              <a:latin typeface="Arial" charset="0"/>
            </a:endParaRPr>
          </a:p>
          <a:p>
            <a:pPr eaLnBrk="1" hangingPunct="1"/>
            <a:endParaRPr lang="cs-CZ" sz="2300" smtClean="0">
              <a:latin typeface="Arial" charset="0"/>
            </a:endParaRPr>
          </a:p>
          <a:p>
            <a:pPr eaLnBrk="1" hangingPunct="1"/>
            <a:r>
              <a:rPr lang="cs-CZ" sz="2300" smtClean="0"/>
              <a:t>Vyvarovat se stresu</a:t>
            </a:r>
            <a:endParaRPr lang="cs-CZ" sz="2300" smtClean="0">
              <a:latin typeface="Arial" charset="0"/>
            </a:endParaRPr>
          </a:p>
          <a:p>
            <a:pPr eaLnBrk="1" hangingPunct="1"/>
            <a:endParaRPr lang="cs-CZ" sz="2300" smtClean="0">
              <a:latin typeface="Arial" charset="0"/>
            </a:endParaRPr>
          </a:p>
          <a:p>
            <a:pPr eaLnBrk="1" hangingPunct="1"/>
            <a:r>
              <a:rPr lang="cs-CZ" sz="2300" smtClean="0"/>
              <a:t>Vyvarovat se dalším rizikovým faktorům: nadměrná konzumace alkoholu, kouření</a:t>
            </a:r>
            <a:endParaRPr lang="cs-CZ" sz="2300" smtClean="0">
              <a:latin typeface="Arial" charset="0"/>
            </a:endParaRPr>
          </a:p>
          <a:p>
            <a:pPr eaLnBrk="1" hangingPunct="1"/>
            <a:r>
              <a:rPr lang="cs-CZ" sz="2300" smtClean="0">
                <a:latin typeface="Arial" charset="0"/>
              </a:rPr>
              <a:t>Dále viz. Prevence KVO</a:t>
            </a:r>
          </a:p>
          <a:p>
            <a:pPr eaLnBrk="1" hangingPunct="1"/>
            <a:endParaRPr lang="cs-CZ" sz="2300" smtClean="0">
              <a:latin typeface="Arial" charset="0"/>
            </a:endParaRPr>
          </a:p>
          <a:p>
            <a:pPr eaLnBrk="1" hangingPunct="1"/>
            <a:endParaRPr lang="cs-CZ" sz="23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B9899"/>
                </a:solidFill>
              </a:rPr>
              <a:t>KVO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Skupina zdravotních problémů, které postihují  srdce a cévy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8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 </a:t>
            </a:r>
            <a:r>
              <a:rPr lang="cs-CZ" sz="2800" b="1" u="sng" dirty="0" smtClean="0"/>
              <a:t>Onemocnění srdce a oběhového systému jsou nejrozšířenější příčinou úmrtí v EU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8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Mortalita na kardiovaskulární choroby je v České republice se zhruba 600 úmrtími ročně na 100 000 obyvatel stále významně vyšší než v zemích západní Evropy.  Na tyto choroby u nás připadá více než 50 % úmrtí.</a:t>
            </a:r>
            <a:r>
              <a:rPr lang="cs-CZ" sz="2800" dirty="0" smtClean="0"/>
              <a:t> </a:t>
            </a:r>
            <a:endParaRPr lang="cs-CZ" dirty="0"/>
          </a:p>
        </p:txBody>
      </p:sp>
      <p:sp>
        <p:nvSpPr>
          <p:cNvPr id="4" name="Srdce 3"/>
          <p:cNvSpPr/>
          <p:nvPr/>
        </p:nvSpPr>
        <p:spPr>
          <a:xfrm>
            <a:off x="5148263" y="404813"/>
            <a:ext cx="719137" cy="62547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B9899"/>
                </a:solidFill>
              </a:rPr>
              <a:t>KVO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b="1" smtClean="0"/>
              <a:t>Kardiovaskulární nemoci jsou všechny </a:t>
            </a:r>
            <a:r>
              <a:rPr lang="cs-CZ" b="1" u="sng" smtClean="0"/>
              <a:t>vrozené </a:t>
            </a:r>
            <a:r>
              <a:rPr lang="cs-CZ" b="1" smtClean="0"/>
              <a:t>či </a:t>
            </a:r>
            <a:r>
              <a:rPr lang="cs-CZ" b="1" u="sng" smtClean="0"/>
              <a:t>získané </a:t>
            </a:r>
            <a:r>
              <a:rPr lang="cs-CZ" b="1" smtClean="0"/>
              <a:t>choroby srdce, srdečního svalu a cév.</a:t>
            </a:r>
          </a:p>
          <a:p>
            <a:pPr eaLnBrk="1" hangingPunct="1"/>
            <a:endParaRPr lang="cs-CZ" b="1" smtClean="0"/>
          </a:p>
          <a:p>
            <a:pPr eaLnBrk="1" hangingPunct="1"/>
            <a:r>
              <a:rPr lang="cs-CZ" smtClean="0"/>
              <a:t>Většinu </a:t>
            </a:r>
            <a:r>
              <a:rPr lang="cs-CZ" b="1" u="sng" smtClean="0"/>
              <a:t>získaných kardiovaskulárních onemocnění </a:t>
            </a:r>
            <a:r>
              <a:rPr lang="cs-CZ" smtClean="0"/>
              <a:t>způsobuje</a:t>
            </a:r>
            <a:r>
              <a:rPr lang="cs-CZ" b="1" smtClean="0"/>
              <a:t> </a:t>
            </a:r>
            <a:r>
              <a:rPr lang="cs-CZ" b="1" u="sng" smtClean="0"/>
              <a:t>ateroskleróza</a:t>
            </a:r>
            <a:r>
              <a:rPr lang="cs-CZ" smtClean="0"/>
              <a:t>. 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Jedná se o dlouhodobě probíhající onemocnění cévní stěny. Toto </a:t>
            </a:r>
            <a:r>
              <a:rPr lang="cs-CZ" b="1" smtClean="0"/>
              <a:t>onemocnění se může projevit po několika letech v podobě různých komplikac</a:t>
            </a:r>
            <a:r>
              <a:rPr lang="cs-CZ" smtClean="0"/>
              <a:t>í.</a:t>
            </a:r>
            <a:endParaRPr lang="cs-CZ" b="1" smtClean="0"/>
          </a:p>
          <a:p>
            <a:pPr eaLnBrk="1" hangingPunct="1"/>
            <a:endParaRPr lang="cs-CZ" smtClean="0"/>
          </a:p>
        </p:txBody>
      </p:sp>
      <p:sp>
        <p:nvSpPr>
          <p:cNvPr id="4" name="Srdce 3"/>
          <p:cNvSpPr/>
          <p:nvPr/>
        </p:nvSpPr>
        <p:spPr>
          <a:xfrm>
            <a:off x="3132138" y="333375"/>
            <a:ext cx="719137" cy="69691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398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Do kardiovaskulárních chorob se řadí většinou tyto diagnostické jednotky: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5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Arteriální hypertenze</a:t>
            </a:r>
            <a:r>
              <a:rPr lang="cs-CZ" sz="25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500" smtClean="0"/>
              <a:t>(vysoký krevní tlak)</a:t>
            </a:r>
            <a:endParaRPr lang="cs-CZ" sz="25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5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5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Ateroskleróza</a:t>
            </a:r>
            <a:r>
              <a:rPr lang="cs-CZ" sz="2500" smtClean="0"/>
              <a:t> – hlavní příčina ischemické choroby srdeční, ICH dolních končetin a tepenných aneurysma</a:t>
            </a:r>
            <a:endParaRPr lang="cs-CZ" sz="25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5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5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Srdeční onemocnění</a:t>
            </a:r>
            <a:r>
              <a:rPr lang="cs-CZ" sz="25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500" smtClean="0"/>
              <a:t>–ischemická choroba srdeční (chronická a akutní forma) , srdeční selhání, kardiomyopatie, myokarditidy, onemocnění perikardu, vrozené vývojové srdeční vady</a:t>
            </a:r>
            <a:endParaRPr lang="cs-CZ" sz="25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5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5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Cerebrovaskulární onemocnění</a:t>
            </a:r>
            <a:r>
              <a:rPr lang="cs-CZ" sz="25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500" smtClean="0"/>
              <a:t>– aterosklerotické postižení tepen zásobujících mozek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B9899"/>
                </a:solidFill>
              </a:rPr>
              <a:t>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Aneurysmata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velkých tepen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Chronická žilní insuficience </a:t>
            </a:r>
            <a:r>
              <a:rPr lang="cs-CZ" dirty="0" smtClean="0"/>
              <a:t>– vede ke vzniku otoků a bércových vředů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Ischemická choroba dolních končetin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Žilní trombóza,  záněty povrchových žil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4221163"/>
            <a:ext cx="316865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solidFill>
                  <a:srgbClr val="7B9899"/>
                </a:solidFill>
              </a:rPr>
              <a:t>Rizikové faktory KVO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2"/>
                </a:solidFill>
              </a:rPr>
              <a:t>Neovlivnitelné: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cs-CZ" sz="2800" b="1" dirty="0" smtClean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Pohlaví – mužské pohlaví  (muži ve všech věkových skupinách – výskyt KVO více, než ženy)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Věk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Genetická predispozice - rodinná zátěž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1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4724400"/>
            <a:ext cx="18732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14128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Rizikové faktory KVO II.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77500" lnSpcReduction="2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2"/>
                </a:solidFill>
              </a:rPr>
              <a:t>Ovlivnitelné: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b="1" dirty="0" smtClean="0">
              <a:solidFill>
                <a:schemeClr val="accent2"/>
              </a:solidFill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Ateroskleróza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Hypertenze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Výživový stav – nadváha,obezita centrálního typu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Nevhodné složení stravy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>
                <a:cs typeface="Times New Roman" pitchFamily="18" charset="0"/>
              </a:rPr>
              <a:t>Vysoká koncentrace cholesterolu a dalších  tuků </a:t>
            </a:r>
            <a:endParaRPr lang="cs-CZ" sz="2800" b="1" dirty="0" smtClean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/>
              <a:t>         </a:t>
            </a:r>
            <a:r>
              <a:rPr lang="cs-CZ" sz="2800" b="1" dirty="0" smtClean="0">
                <a:cs typeface="Times New Roman" pitchFamily="18" charset="0"/>
              </a:rPr>
              <a:t>v krvi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Nízká koncentrace HDL cholesterolu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Diabetes </a:t>
            </a:r>
            <a:r>
              <a:rPr lang="cs-CZ" sz="2800" b="1" dirty="0" err="1" smtClean="0"/>
              <a:t>mellitus</a:t>
            </a:r>
            <a:endParaRPr lang="cs-CZ" sz="2800" b="1" dirty="0" smtClean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Kouření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Zvýšený příjem alkoholu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Nedostatek pohybové aktivity - sedavý způsob života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Dlouhodobý stres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b="1" dirty="0" smtClean="0"/>
              <a:t>Jiné faktory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B9899"/>
                </a:solidFill>
              </a:rPr>
              <a:t>ATEROSKLERÓZA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mtClean="0"/>
              <a:t>Chronické progresivní onemocnění cévní stěny</a:t>
            </a:r>
          </a:p>
          <a:p>
            <a:pPr eaLnBrk="1" hangingPunct="1"/>
            <a:r>
              <a:rPr lang="cs-CZ" smtClean="0"/>
              <a:t>Ukládání aterogenních látek, především lipidů  (tuků) ve stěně tepny. Postupné zdrsnění stěny cévy a  pokračující ukládání  at. látek způsobí </a:t>
            </a:r>
            <a:r>
              <a:rPr lang="cs-CZ" b="1" smtClean="0"/>
              <a:t>snížení průsvitu cévy nebo dokonce její uzávěr.</a:t>
            </a:r>
          </a:p>
          <a:p>
            <a:pPr eaLnBrk="1" hangingPunct="1"/>
            <a:r>
              <a:rPr lang="cs-CZ" smtClean="0"/>
              <a:t>Při zúžení průsvitu cévy,  dochází k její snížené průchodnosti až neprůchodnosti,  je omezen přítok krve k orgánům,  </a:t>
            </a:r>
            <a:r>
              <a:rPr lang="cs-CZ" b="1" smtClean="0"/>
              <a:t>orgány trpí nedostatkem kyslíku </a:t>
            </a:r>
            <a:r>
              <a:rPr lang="cs-CZ" smtClean="0"/>
              <a:t>a může tak postupně dojít i k </a:t>
            </a:r>
            <a:r>
              <a:rPr lang="cs-CZ" b="1" smtClean="0"/>
              <a:t>ischemii </a:t>
            </a:r>
          </a:p>
          <a:p>
            <a:pPr eaLnBrk="1" hangingPunct="1"/>
            <a:endParaRPr lang="cs-CZ" smtClean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5373688"/>
            <a:ext cx="3276600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0" y="260350"/>
            <a:ext cx="8893175" cy="758825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7B9899"/>
                </a:solidFill>
              </a:rPr>
              <a:t>PŘÍZNAKY A PROJEVY ATEROSKLERÓZY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mtClean="0"/>
              <a:t>V počátečních stádiích bez příznaků</a:t>
            </a:r>
            <a:endParaRPr lang="cs-CZ" smtClean="0">
              <a:latin typeface="Arial" charset="0"/>
            </a:endParaRP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/>
              <a:t>Projevy mohou být velmi rozmanité a závisí na oblasti, ve které se postižená céva vyskytuje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144</TotalTime>
  <Words>507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13</vt:i4>
      </vt:variant>
    </vt:vector>
  </HeadingPairs>
  <TitlesOfParts>
    <vt:vector size="31" baseType="lpstr">
      <vt:lpstr>Arial</vt:lpstr>
      <vt:lpstr>Georgia</vt:lpstr>
      <vt:lpstr>Wingdings 2</vt:lpstr>
      <vt:lpstr>Wingdings</vt:lpstr>
      <vt:lpstr>Calibri</vt:lpstr>
      <vt:lpstr>Times New Roman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Kardiovaskulární onemocnění (KVO) Cardiovascular disease  (CVD)</vt:lpstr>
      <vt:lpstr>KVO</vt:lpstr>
      <vt:lpstr>KVO</vt:lpstr>
      <vt:lpstr>Do kardiovaskulárních chorob se řadí většinou tyto diagnostické jednotky:</vt:lpstr>
      <vt:lpstr>II.</vt:lpstr>
      <vt:lpstr>Rizikové faktory KVO I.</vt:lpstr>
      <vt:lpstr>   Rizikové faktory KVO II. </vt:lpstr>
      <vt:lpstr>ATEROSKLERÓZA</vt:lpstr>
      <vt:lpstr>PŘÍZNAKY A PROJEVY ATEROSKLERÓZY</vt:lpstr>
      <vt:lpstr>ISCHEMICKÁ CHOROBA SRDEČNÍ</vt:lpstr>
      <vt:lpstr>CÉVNÍ MOZKOVÁ PŘÍHODA</vt:lpstr>
      <vt:lpstr>HYPERTENZE</vt:lpstr>
      <vt:lpstr>Prevence kardiovaskulárních chorob: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Kardiovaskulární onemocnění Cardiovascular disease  (CVD)</dc:title>
  <dc:creator>Your User Name</dc:creator>
  <cp:lastModifiedBy>reissmannova</cp:lastModifiedBy>
  <cp:revision>17</cp:revision>
  <dcterms:created xsi:type="dcterms:W3CDTF">2011-10-15T19:22:55Z</dcterms:created>
  <dcterms:modified xsi:type="dcterms:W3CDTF">2011-10-17T13:10:57Z</dcterms:modified>
</cp:coreProperties>
</file>