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92" autoAdjust="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9D4-C951-40C4-A5E3-7DBF8F2B040F}" type="datetimeFigureOut">
              <a:rPr lang="cs-CZ" smtClean="0"/>
              <a:t>28.10.2011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C602-43F5-43BE-AADC-94B3BB37AF7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9D4-C951-40C4-A5E3-7DBF8F2B040F}" type="datetimeFigureOut">
              <a:rPr lang="cs-CZ" smtClean="0"/>
              <a:t>28.10.2011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C602-43F5-43BE-AADC-94B3BB37AF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9D4-C951-40C4-A5E3-7DBF8F2B040F}" type="datetimeFigureOut">
              <a:rPr lang="cs-CZ" smtClean="0"/>
              <a:t>28.10.2011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C602-43F5-43BE-AADC-94B3BB37AF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9D4-C951-40C4-A5E3-7DBF8F2B040F}" type="datetimeFigureOut">
              <a:rPr lang="cs-CZ" smtClean="0"/>
              <a:t>28.10.2011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C602-43F5-43BE-AADC-94B3BB37AF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9D4-C951-40C4-A5E3-7DBF8F2B040F}" type="datetimeFigureOut">
              <a:rPr lang="cs-CZ" smtClean="0"/>
              <a:t>28.10.2011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C602-43F5-43BE-AADC-94B3BB37AF7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9D4-C951-40C4-A5E3-7DBF8F2B040F}" type="datetimeFigureOut">
              <a:rPr lang="cs-CZ" smtClean="0"/>
              <a:t>28.10.2011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C602-43F5-43BE-AADC-94B3BB37AF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9D4-C951-40C4-A5E3-7DBF8F2B040F}" type="datetimeFigureOut">
              <a:rPr lang="cs-CZ" smtClean="0"/>
              <a:t>28.10.2011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C602-43F5-43BE-AADC-94B3BB37AF76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9D4-C951-40C4-A5E3-7DBF8F2B040F}" type="datetimeFigureOut">
              <a:rPr lang="cs-CZ" smtClean="0"/>
              <a:t>28.10.2011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C602-43F5-43BE-AADC-94B3BB37AF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9D4-C951-40C4-A5E3-7DBF8F2B040F}" type="datetimeFigureOut">
              <a:rPr lang="cs-CZ" smtClean="0"/>
              <a:t>28.10.2011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C602-43F5-43BE-AADC-94B3BB37AF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9D4-C951-40C4-A5E3-7DBF8F2B040F}" type="datetimeFigureOut">
              <a:rPr lang="cs-CZ" smtClean="0"/>
              <a:t>28.10.2011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C602-43F5-43BE-AADC-94B3BB37AF76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9D4-C951-40C4-A5E3-7DBF8F2B040F}" type="datetimeFigureOut">
              <a:rPr lang="cs-CZ" smtClean="0"/>
              <a:t>28.10.2011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C602-43F5-43BE-AADC-94B3BB37AF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801579D4-C951-40C4-A5E3-7DBF8F2B040F}" type="datetimeFigureOut">
              <a:rPr lang="cs-CZ" smtClean="0"/>
              <a:t>28.10.2011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08DC602-43F5-43BE-AADC-94B3BB37AF7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ivysilani/1097181328-udalosti/210411000100601/obsah/116451-jak-s-detmi-mluvit-o-smrti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porady/1128654162-rodina-a-ja/208572230640015-rodina-skola-a-ja/video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15616" y="1340768"/>
            <a:ext cx="7543800" cy="1524000"/>
          </a:xfrm>
        </p:spPr>
        <p:txBody>
          <a:bodyPr/>
          <a:lstStyle/>
          <a:p>
            <a:r>
              <a:rPr lang="cs-CZ" dirty="0" smtClean="0"/>
              <a:t>Úmrtí člena rodiny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Situace ztráty člena rodiny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782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205" y="548680"/>
            <a:ext cx="4806280" cy="447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691680" y="5026581"/>
            <a:ext cx="55873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 smtClean="0"/>
              <a:t>Knížka se nenásilně dotýká všech zásadních problémů, na které nejen děti, ale i my dospělí v této tabuizované oblasti narážíme a neumíme je řešit.</a:t>
            </a:r>
            <a:endParaRPr lang="cs-CZ" sz="2000" b="1" dirty="0"/>
          </a:p>
        </p:txBody>
      </p:sp>
      <p:sp>
        <p:nvSpPr>
          <p:cNvPr id="3" name="Obdélník 2"/>
          <p:cNvSpPr/>
          <p:nvPr/>
        </p:nvSpPr>
        <p:spPr>
          <a:xfrm>
            <a:off x="4243627" y="1628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video</a:t>
            </a:r>
            <a:endParaRPr lang="cs-CZ" u="sng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232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427984" y="548680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800" i="1" dirty="0"/>
              <a:t>Smrti já se vůbec nebojím. Akorát mě štve, že je to </a:t>
            </a:r>
            <a:r>
              <a:rPr lang="cs-CZ" sz="2800" i="1" dirty="0" err="1"/>
              <a:t>nafurt</a:t>
            </a:r>
            <a:r>
              <a:rPr lang="cs-CZ" sz="2800" i="1" dirty="0"/>
              <a:t>.</a:t>
            </a:r>
          </a:p>
          <a:p>
            <a:endParaRPr lang="cs-CZ" i="1" dirty="0" smtClean="0"/>
          </a:p>
          <a:p>
            <a:endParaRPr lang="cs-CZ" i="1" dirty="0"/>
          </a:p>
          <a:p>
            <a:pPr algn="r"/>
            <a:r>
              <a:rPr lang="cs-CZ" i="1" dirty="0" smtClean="0"/>
              <a:t>Jiří </a:t>
            </a:r>
            <a:r>
              <a:rPr lang="cs-CZ" i="1" dirty="0"/>
              <a:t>Sovák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11560" y="2924944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Děkujeme za Vaši pozornost  při tomto tématu a věříme, že vždy budete mít dost sil na řešení těžké situace</a:t>
            </a:r>
            <a:r>
              <a:rPr lang="cs-CZ" dirty="0" smtClean="0"/>
              <a:t>. </a:t>
            </a:r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43608" y="4672989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i="1" dirty="0" smtClean="0"/>
              <a:t>Káťa a Jiřina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34183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1520" y="476672"/>
            <a:ext cx="842621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Malé Julii byly tři roky, čtyři měsíce a sedmnáct dní, když jí tragicky zahynul otec.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Obdélníkový popisek 2"/>
          <p:cNvSpPr/>
          <p:nvPr/>
        </p:nvSpPr>
        <p:spPr>
          <a:xfrm>
            <a:off x="395536" y="1073388"/>
            <a:ext cx="4392488" cy="2448272"/>
          </a:xfrm>
          <a:prstGeom prst="wedgeRectCallout">
            <a:avLst/>
          </a:prstGeom>
          <a:solidFill>
            <a:srgbClr val="0070C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13538" y="1281861"/>
            <a:ext cx="435648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"Od začátku jsem jí popravdě říkala, že tatínka už nikdy neuvidíme,"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vzpomíná dva roky po nešťastné události její matka Lada Jirásková.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13538" y="4370621"/>
            <a:ext cx="840693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"Kloním se k co největší otevřenosti," říká dětská psycholožka Iva </a:t>
            </a:r>
            <a:r>
              <a:rPr kumimoji="0" 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Jungwirthová</a:t>
            </a: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Její kolegyně Alena Vávrová dodává: "Dospělí by určitě neměli sahat po lžích nebo zavádějících výrazech." Stejný názor propagoval i nedávno zesnulý nestor dětské psychologie Zdeněk Matějček. </a:t>
            </a:r>
          </a:p>
        </p:txBody>
      </p:sp>
    </p:spTree>
    <p:extLst>
      <p:ext uri="{BB962C8B-B14F-4D97-AF65-F5344CB8AC3E}">
        <p14:creationId xmlns:p14="http://schemas.microsoft.com/office/powerpoint/2010/main" val="90361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71446" y="543163"/>
            <a:ext cx="7272808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Na téma umírání a smrt by měli rodiče s dětmi komunikovat pravdivě už od útlého věku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lang="cs-CZ" dirty="0">
              <a:latin typeface="Arial" charset="0"/>
              <a:cs typeface="Arial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vhodným jazykem a s využitím slov, které potomek zná, přičemž je možné vypomoci si třeba mrtvým zvířetem či uhynulou květinou.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Nikdy se dětem nesmí říkat, že zesnulý někam odjel, stejně tak by se nemělo používat sloveso spát, které je velice zavádějící.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24944"/>
            <a:ext cx="2364029" cy="363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80721" y="3153554"/>
            <a:ext cx="586154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"Dítě čeká, že se mrtvý probudí," vysvětluje psycholožka </a:t>
            </a:r>
            <a:r>
              <a:rPr kumimoji="0" 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Jungwirthová</a:t>
            </a: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Navíc by se mohlo bát chodit do </a:t>
            </a:r>
            <a:r>
              <a:rPr kumimoji="0" lang="cs-CZ" sz="1800" b="0" i="0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postele</a:t>
            </a: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6203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ový popisek 1"/>
          <p:cNvSpPr/>
          <p:nvPr/>
        </p:nvSpPr>
        <p:spPr>
          <a:xfrm>
            <a:off x="4482226" y="620688"/>
            <a:ext cx="4464496" cy="2736304"/>
          </a:xfrm>
          <a:prstGeom prst="wedgeRoundRect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44008" y="1034732"/>
            <a:ext cx="4176464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"Mému dvouletému vnoučkovi maminka vysvětlila smrt prababičky povídáním, v němž se z ní stala hvězdička na nebi, která jim večer svítí na cestu,"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9552" y="4062264"/>
            <a:ext cx="723629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"Takhle malé dítě to bere ještě jako normální koloběh života. Nepochopil to dodnes tak, jak to chápeme my. Ale žije s tím. Naučili jsme se s tím žít přes tu pravdu," svěřuje se žena, které rodiče před lety zatajili, že zemřela babička. Dodnes to cítí jako křivdu.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23" y="1665388"/>
            <a:ext cx="3172503" cy="2376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22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álný popisek 2"/>
          <p:cNvSpPr/>
          <p:nvPr/>
        </p:nvSpPr>
        <p:spPr>
          <a:xfrm>
            <a:off x="323528" y="548680"/>
            <a:ext cx="6120680" cy="2808312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75656" y="836712"/>
            <a:ext cx="399593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"Porozumění smrti a jejímu místu v životě se u dětí vyvíjí v závislosti na jejich úrovni myšlení, prožívání a na tom, jaký světonázor, systém víry a celkový pohled na svět jim jako rodiče předáváme,"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771800" y="5877272"/>
            <a:ext cx="3760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objasňuje psycholožka Alena Vávrová. 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31" y="3759513"/>
            <a:ext cx="238125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81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7544" y="413500"/>
            <a:ext cx="7200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latin typeface="Arial" charset="0"/>
                <a:cs typeface="Arial" charset="0"/>
              </a:rPr>
              <a:t>Z</a:t>
            </a: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hruba do dvou let děti smrt nevnímají nijak, berou ji jako každou momentální nepřítomnost blízké osoby.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233548" y="1196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dirty="0" smtClean="0"/>
              <a:t>"Musíme si koupit novou babičku a dát do ní baterky,"</a:t>
            </a:r>
            <a:endParaRPr lang="cs-CZ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2492896"/>
            <a:ext cx="83920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Už tříleté děti však z reakcí okolí vnímají, že se děje něco vážného a smutného. </a:t>
            </a:r>
          </a:p>
        </p:txBody>
      </p:sp>
      <p:sp>
        <p:nvSpPr>
          <p:cNvPr id="5" name="Obdélník 4"/>
          <p:cNvSpPr/>
          <p:nvPr/>
        </p:nvSpPr>
        <p:spPr>
          <a:xfrm>
            <a:off x="2380769" y="3059668"/>
            <a:ext cx="4331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"Nemluvte na mě, stýská se mi po babičce." </a:t>
            </a:r>
            <a:endParaRPr lang="cs-CZ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67120" y="3728066"/>
            <a:ext cx="770485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latin typeface="Arial" charset="0"/>
                <a:cs typeface="Arial" charset="0"/>
              </a:rPr>
              <a:t>S</a:t>
            </a: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mrt si přitom představuje abstraktně a typicky pro tento věk: šlápnul na ni obrovský vlk.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dirty="0"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Zapojení fantazie a pohádkových bytostí (smrtka s kosou) je typické zejména pro předškoláky, kteří pomalu začínají chápat, že smrt je nezvratná. Zároveň se v tomto věku mohou často trápit mylnou domněnkou, že dotyčný zemřel kvůli nim. </a:t>
            </a:r>
          </a:p>
        </p:txBody>
      </p:sp>
    </p:spTree>
    <p:extLst>
      <p:ext uri="{BB962C8B-B14F-4D97-AF65-F5344CB8AC3E}">
        <p14:creationId xmlns:p14="http://schemas.microsoft.com/office/powerpoint/2010/main" val="278914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1520" y="404664"/>
            <a:ext cx="87129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Definitivní chápání umírání se posléze postupně vyvíjí až do devíti, deseti let, kdy člověk přijme konec života coby nevyhnutelnou záležitost i u sebe sama.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47664" y="1115726"/>
            <a:ext cx="655272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 právě v tomto věku přišla Lucie Procházková naráz o oba rodiče a příbuzní s ní jednali, jako by neexistovala. Bylo to to nejhorší, co mohli v tragických dnech udělat. </a:t>
            </a:r>
          </a:p>
        </p:txBody>
      </p:sp>
      <p:sp>
        <p:nvSpPr>
          <p:cNvPr id="4" name="Zaoblený obdélníkový popisek 3"/>
          <p:cNvSpPr/>
          <p:nvPr/>
        </p:nvSpPr>
        <p:spPr>
          <a:xfrm>
            <a:off x="3203848" y="2132856"/>
            <a:ext cx="5760640" cy="3240360"/>
          </a:xfrm>
          <a:prstGeom prst="wedgeRoundRect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51920" y="2230706"/>
            <a:ext cx="460800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"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Já chápala a cítila mnohé. Tu jejich nejistotu, ty jejich pohledy,"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417375" y="2494494"/>
            <a:ext cx="5333586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000" b="1" dirty="0" smtClean="0">
              <a:latin typeface="Arial" charset="0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Před dětmi by se rovněž neměly odstraňovat důkazy o existenci zemřelých, mělo by se na ně naopak hodně vzpomínat. "Třeba fotografie jsou kouzelným pomocníkem," říká žena.</a:t>
            </a:r>
            <a:r>
              <a:rPr kumimoji="0" lang="cs-CZ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Přirozené je také nosit květiny a svíčky na hrob.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4158"/>
            <a:ext cx="3059832" cy="2193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23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láček 3"/>
          <p:cNvSpPr/>
          <p:nvPr/>
        </p:nvSpPr>
        <p:spPr>
          <a:xfrm>
            <a:off x="1043608" y="620688"/>
            <a:ext cx="6840760" cy="4608512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63688" y="1700808"/>
            <a:ext cx="590465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"Smrt manžela, otce, matky i dítěte je tématem, které bylo a je v dnešní společnosti a zejména při výchově dětí tabu," říká Jaroslava Paštiková. A když je smrt v rodině tabu u dospělých, zůstane tomu tak podle psychologů i u dětí.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940152" y="55480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u="sng" dirty="0" smtClean="0">
                <a:hlinkClick r:id="rId2"/>
              </a:rPr>
              <a:t>video</a:t>
            </a:r>
            <a:endParaRPr lang="cs-CZ" u="sng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880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69132" y="-243408"/>
            <a:ext cx="6781800" cy="1600200"/>
          </a:xfrm>
        </p:spPr>
        <p:txBody>
          <a:bodyPr/>
          <a:lstStyle/>
          <a:p>
            <a:r>
              <a:rPr lang="cs-CZ" dirty="0" smtClean="0"/>
              <a:t>POMOCI MŮŽE KNIHA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83567" y="2780928"/>
            <a:ext cx="3032753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Když dinosaurům někdo umře</a:t>
            </a:r>
            <a:endParaRPr lang="cs-CZ" dirty="0"/>
          </a:p>
          <a:p>
            <a:endParaRPr lang="cs-CZ" dirty="0" smtClean="0"/>
          </a:p>
          <a:p>
            <a:r>
              <a:rPr lang="cs-CZ" b="1" dirty="0" smtClean="0"/>
              <a:t>Jak se rodí bráškové</a:t>
            </a:r>
          </a:p>
          <a:p>
            <a:endParaRPr lang="cs-CZ" b="1" dirty="0"/>
          </a:p>
          <a:p>
            <a:r>
              <a:rPr lang="cs-CZ" b="1" dirty="0" smtClean="0"/>
              <a:t>Neplač, muchomůrko</a:t>
            </a:r>
            <a:r>
              <a:rPr lang="cs-CZ" dirty="0" smtClean="0"/>
              <a:t>. </a:t>
            </a:r>
          </a:p>
          <a:p>
            <a:endParaRPr lang="cs-CZ" dirty="0"/>
          </a:p>
          <a:p>
            <a:r>
              <a:rPr lang="cs-CZ" b="1" dirty="0" smtClean="0"/>
              <a:t>Usnula jsem</a:t>
            </a:r>
          </a:p>
          <a:p>
            <a:endParaRPr lang="cs-CZ" b="1" dirty="0"/>
          </a:p>
          <a:p>
            <a:r>
              <a:rPr lang="cs-CZ" b="1" dirty="0" smtClean="0"/>
              <a:t>Myši patří do</a:t>
            </a:r>
            <a:r>
              <a:rPr lang="cs-CZ" dirty="0" smtClean="0"/>
              <a:t> </a:t>
            </a:r>
            <a:r>
              <a:rPr lang="cs-CZ" b="1" dirty="0" smtClean="0"/>
              <a:t>nebe</a:t>
            </a:r>
          </a:p>
          <a:p>
            <a:endParaRPr lang="cs-CZ" b="1" dirty="0"/>
          </a:p>
          <a:p>
            <a:r>
              <a:rPr lang="cs-CZ" b="1" dirty="0" smtClean="0"/>
              <a:t>Bratři Lví srdce</a:t>
            </a:r>
            <a:r>
              <a:rPr lang="cs-CZ" dirty="0" smtClean="0"/>
              <a:t>.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27584" y="148478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 děti …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436096" y="148478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 dospělé …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860032" y="2748808"/>
            <a:ext cx="3690306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Krizové situace v rodině očima dítěte</a:t>
            </a:r>
          </a:p>
          <a:p>
            <a:endParaRPr lang="cs-CZ" b="1" dirty="0"/>
          </a:p>
          <a:p>
            <a:r>
              <a:rPr lang="cs-CZ" b="1" dirty="0" smtClean="0"/>
              <a:t>Rodiče určují hranice</a:t>
            </a:r>
            <a:r>
              <a:rPr lang="cs-CZ" dirty="0" smtClean="0"/>
              <a:t>. </a:t>
            </a:r>
          </a:p>
          <a:p>
            <a:endParaRPr lang="cs-CZ" dirty="0"/>
          </a:p>
          <a:p>
            <a:r>
              <a:rPr lang="cs-CZ" dirty="0" smtClean="0"/>
              <a:t>esej </a:t>
            </a:r>
            <a:r>
              <a:rPr lang="cs-CZ" b="1" dirty="0" smtClean="0"/>
              <a:t>Umírání pro začátečníky</a:t>
            </a:r>
          </a:p>
          <a:p>
            <a:endParaRPr lang="cs-CZ" b="1" dirty="0"/>
          </a:p>
          <a:p>
            <a:r>
              <a:rPr lang="cs-CZ" b="1" dirty="0" smtClean="0"/>
              <a:t>Drž tátu za ruku</a:t>
            </a:r>
          </a:p>
          <a:p>
            <a:endParaRPr lang="cs-CZ" b="1" dirty="0"/>
          </a:p>
          <a:p>
            <a:r>
              <a:rPr lang="cs-CZ" b="1" dirty="0" smtClean="0"/>
              <a:t>Život střídá smrt</a:t>
            </a:r>
          </a:p>
          <a:p>
            <a:endParaRPr lang="cs-CZ" b="1" dirty="0"/>
          </a:p>
          <a:p>
            <a:r>
              <a:rPr lang="cs-CZ" b="1" dirty="0" smtClean="0"/>
              <a:t>Od začátku do konce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508104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71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99</TotalTime>
  <Words>715</Words>
  <Application>Microsoft Office PowerPoint</Application>
  <PresentationFormat>Předvádění na obrazovce (4:3)</PresentationFormat>
  <Paragraphs>70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NewsPrint</vt:lpstr>
      <vt:lpstr>Úmrtí člena rodiny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POMOCI MŮŽE KNIHA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Úmrtí člena rodiny</dc:title>
  <dc:creator>Jiřka</dc:creator>
  <cp:lastModifiedBy>Jiřka</cp:lastModifiedBy>
  <cp:revision>8</cp:revision>
  <dcterms:created xsi:type="dcterms:W3CDTF">2011-10-28T17:13:26Z</dcterms:created>
  <dcterms:modified xsi:type="dcterms:W3CDTF">2011-10-28T18:52:50Z</dcterms:modified>
</cp:coreProperties>
</file>