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7AD6308-E91B-4CA5-9538-B7AD09355B96}"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772BB6-0DEE-43F7-AC3D-E6CCFD48A74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D6308-E91B-4CA5-9538-B7AD09355B96}" type="datetimeFigureOut">
              <a:rPr lang="cs-CZ" smtClean="0"/>
              <a:pPr/>
              <a:t>14.10.2011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72BB6-0DEE-43F7-AC3D-E6CCFD48A745}"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u="sng" dirty="0"/>
              <a:t>KOMUNIKACE, MEZILIDSKÉ VZTAHY</a:t>
            </a:r>
            <a:r>
              <a:rPr lang="cs-CZ" dirty="0"/>
              <a:t/>
            </a:r>
            <a:br>
              <a:rPr lang="cs-CZ" dirty="0"/>
            </a:br>
            <a:r>
              <a:rPr lang="cs-CZ" b="1" dirty="0"/>
              <a:t> </a:t>
            </a:r>
            <a:r>
              <a:rPr lang="cs-CZ" dirty="0"/>
              <a:t/>
            </a:r>
            <a:br>
              <a:rPr lang="cs-CZ" dirty="0"/>
            </a:b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b="1" dirty="0"/>
              <a:t>Neverbální komunikace </a:t>
            </a:r>
            <a:r>
              <a:rPr lang="cs-CZ" dirty="0"/>
              <a:t>má pro manažery dvojí smysl: jednak mohou poznat </a:t>
            </a:r>
            <a:r>
              <a:rPr lang="cs-CZ" i="1" dirty="0"/>
              <a:t>pocity </a:t>
            </a:r>
            <a:r>
              <a:rPr lang="cs-CZ" dirty="0"/>
              <a:t>druhé osoby během jednání, jednak mohou svůj výraz a gesta ovlivnit tak, že u druhé osoby vytvoří pozitivní dojem. Neverbální komunikace má řadu forem: </a:t>
            </a:r>
            <a:r>
              <a:rPr lang="cs-CZ" i="1" dirty="0"/>
              <a:t>mimika </a:t>
            </a:r>
            <a:r>
              <a:rPr lang="cs-CZ" dirty="0"/>
              <a:t>– sdělování výrazy obličeje, </a:t>
            </a:r>
            <a:r>
              <a:rPr lang="cs-CZ" i="1" dirty="0" err="1"/>
              <a:t>haptika</a:t>
            </a:r>
            <a:r>
              <a:rPr lang="cs-CZ" i="1" dirty="0"/>
              <a:t> </a:t>
            </a:r>
            <a:r>
              <a:rPr lang="cs-CZ" dirty="0"/>
              <a:t>– sdělování dotykem (podání ruky), </a:t>
            </a:r>
            <a:r>
              <a:rPr lang="cs-CZ" i="1" dirty="0" err="1"/>
              <a:t>posturologie</a:t>
            </a:r>
            <a:r>
              <a:rPr lang="cs-CZ" i="1" dirty="0"/>
              <a:t> </a:t>
            </a:r>
            <a:r>
              <a:rPr lang="cs-CZ" dirty="0"/>
              <a:t>– sdělování postojem, konfigurací částí těla (založené ruce, </a:t>
            </a:r>
            <a:r>
              <a:rPr lang="cs-CZ" dirty="0" err="1"/>
              <a:t>ruce</a:t>
            </a:r>
            <a:r>
              <a:rPr lang="cs-CZ" dirty="0"/>
              <a:t> za zády, pokrčená noha..), </a:t>
            </a:r>
            <a:r>
              <a:rPr lang="cs-CZ" i="1" dirty="0" err="1"/>
              <a:t>gestika</a:t>
            </a:r>
            <a:r>
              <a:rPr lang="cs-CZ" i="1" dirty="0"/>
              <a:t> </a:t>
            </a:r>
            <a:r>
              <a:rPr lang="cs-CZ" dirty="0"/>
              <a:t>– sdělování gesty, </a:t>
            </a:r>
            <a:r>
              <a:rPr lang="cs-CZ" i="1" dirty="0" err="1"/>
              <a:t>proxemika</a:t>
            </a:r>
            <a:r>
              <a:rPr lang="cs-CZ" i="1" dirty="0"/>
              <a:t> </a:t>
            </a:r>
            <a:r>
              <a:rPr lang="cs-CZ" dirty="0"/>
              <a:t>– sdělování vzájemným postavením, vzdáleností mluvčích, </a:t>
            </a:r>
            <a:r>
              <a:rPr lang="cs-CZ" i="1" dirty="0" err="1"/>
              <a:t>kinezika</a:t>
            </a:r>
            <a:r>
              <a:rPr lang="cs-CZ" i="1" dirty="0"/>
              <a:t> </a:t>
            </a:r>
            <a:r>
              <a:rPr lang="cs-CZ" dirty="0"/>
              <a:t>– sdělování pohyby. snažte se, aby váš výraz byl přiměřeně uvolněný,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7.7 Zlepšování komunikace v organizacích</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smtClean="0"/>
              <a:t>Pro </a:t>
            </a:r>
            <a:r>
              <a:rPr lang="cs-CZ" dirty="0"/>
              <a:t>manažera je důležité, aby byl dobrým kódovačem a dekódovačem. To znamená, že </a:t>
            </a:r>
            <a:r>
              <a:rPr lang="cs-CZ" i="1" dirty="0"/>
              <a:t>musí usilovat o to, aby mu bylo rozuměno a aby také sám rozuměl. </a:t>
            </a:r>
            <a:r>
              <a:rPr lang="cs-CZ" dirty="0"/>
              <a:t>Mezi metodami zlepšování komunikace jsou uváděny</a:t>
            </a:r>
            <a:r>
              <a:rPr lang="cs-CZ" i="1" dirty="0"/>
              <a:t> prověřování, regulování informačních toků, využívání zpětné vazby, empatie, zjednodušování jazyka, efektivní naslouchání a využívání „šuškandy“.</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0"/>
            <a:ext cx="8291264" cy="6597352"/>
          </a:xfrm>
        </p:spPr>
        <p:txBody>
          <a:bodyPr>
            <a:normAutofit fontScale="70000" lnSpcReduction="20000"/>
          </a:bodyPr>
          <a:lstStyle/>
          <a:p>
            <a:r>
              <a:rPr lang="cs-CZ" b="1" dirty="0"/>
              <a:t>Prověřování </a:t>
            </a:r>
            <a:r>
              <a:rPr lang="cs-CZ" dirty="0"/>
              <a:t>má zajistit, zda to, co jsme sdělovali, tak bylo skutečně přijato a pochopeno. Již víme, že problém je ve způsobu myšlení příjemce.</a:t>
            </a:r>
          </a:p>
          <a:p>
            <a:r>
              <a:rPr lang="cs-CZ" b="1" dirty="0"/>
              <a:t>Regulování informačních toků </a:t>
            </a:r>
            <a:r>
              <a:rPr lang="cs-CZ" dirty="0"/>
              <a:t>má zajistit problém přetížení informacemi. Kontroluje se jak kvalita, tak množství informací. Ignoruje se nedůležité.</a:t>
            </a:r>
          </a:p>
          <a:p>
            <a:r>
              <a:rPr lang="cs-CZ" b="1" dirty="0"/>
              <a:t>Využívání zpětné vazby </a:t>
            </a:r>
            <a:r>
              <a:rPr lang="cs-CZ" dirty="0"/>
              <a:t>má zajistit, aby sdělení bylo přijato a mělo zamýšlený účinek. Především o přijetí informace se musí manažer přesvědčit včas. Při komunikace tváří v tvář je možná přímá zpětná vazba. Při sestupné komunikaci není tolik příležitosti ke zpětné vazbě a také dochází často k nepřesnostem. I když každý zaměstnanec dostane materiál k nějaké důležité otázce, není zaručeno, že došlo ke komunikaci. Při vzestupné komunikaci jsou pro zpětnou vazbu příznivější podmínky. Proto platí, že zdravá organizace potřebuje efektivní vzestupnou komunikaci, má-li mít sestupná komunikace šanci na úspěch. Některé výzkumy ukazují, že zaměstnanci negativně hodnotí nedostatek zpětné vazby od svých</a:t>
            </a:r>
          </a:p>
          <a:p>
            <a:r>
              <a:rPr lang="cs-CZ" dirty="0"/>
              <a:t>šéfů. Zaměstnanec, který neví, jak je jeho práce hodnocena, stává se opatrným, nejistým a úzkostlivým.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b="1" dirty="0"/>
              <a:t>Empatie </a:t>
            </a:r>
            <a:r>
              <a:rPr lang="cs-CZ" dirty="0"/>
              <a:t>je schopnost vcítit se do role jiného člověka a umět předpokládat jeho hlediska a citová rozpoložení.Komunikátor by měl proto příjemce dobře znát a být schopen vžít se do jeho postavení. Čím je větší rozdíl mezi vzděláním a zkušenostmi komunikátora a příjemce, tím větší musí být úsilí nalézt společnou platformu pro porozumění – platformu, na níž se vzájemně překrývají oblasti zkušeností obou stran.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b="1" dirty="0"/>
              <a:t>Zjednodušování jazyka </a:t>
            </a:r>
            <a:r>
              <a:rPr lang="cs-CZ" dirty="0"/>
              <a:t>je významným prostředkem zlepšování komunikace. Měli bychom si pamatovat, že efektivní komunikace obsahuje přenos porozumění dané záležitosti. Jestliže příjemce nerozumí, nedošlo ke komunikaci. S potřebou zjednodušování jazyka se nesetkáváme jenom na vysokých školách, ale i v úřadech a ve sděleních odborníků, kteří používají svůj žargon a zapomenou, že jim laikové nemusejí rozumět.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b="1" dirty="0"/>
              <a:t>Efektivní naslouchání </a:t>
            </a:r>
            <a:r>
              <a:rPr lang="cs-CZ" dirty="0"/>
              <a:t>jsme již zmínili. Dodáváme jen poznámku, že uvedené návody by nebyly k ničemu, kdybychom se nerozhodli, že </a:t>
            </a:r>
            <a:r>
              <a:rPr lang="cs-CZ" i="1" dirty="0"/>
              <a:t>chceme </a:t>
            </a:r>
            <a:r>
              <a:rPr lang="cs-CZ" dirty="0"/>
              <a:t>naslouchat. Poznání, že efektivní komunikace znamená být pochopen a sám chápat, je asi důležitější než balíky návodů.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b="1" dirty="0"/>
              <a:t>Využívání „</a:t>
            </a:r>
            <a:r>
              <a:rPr lang="cs-CZ" b="1" dirty="0" err="1"/>
              <a:t>suškandy</a:t>
            </a:r>
            <a:r>
              <a:rPr lang="cs-CZ" b="1" dirty="0"/>
              <a:t>“ – neoficiální komunikační systémy </a:t>
            </a:r>
            <a:r>
              <a:rPr lang="cs-CZ" dirty="0"/>
              <a:t>se vyskytují v každé organizaci, ať si to manažeři přejí či ne. Šuškanda je rychlá, účinná a naplňuje potřebu lidí komunikovat. Je efektivní, poněvadž jde o komunikaci tváří v tvář, která umožňuje zpětnou vazbu. Manažeři s ní musejí počítat a měli by se snažit alespoň zajistit její přesnost. Omezit nežádoucí účinky šuškandy a vznik fám je možné tím, že zdokonalíme jiné formy komunikace tak, aby zaměstnanci dostávali přesné informace (volně podle:</a:t>
            </a:r>
            <a:r>
              <a:rPr lang="cs-CZ" dirty="0" err="1"/>
              <a:t>Donnelly</a:t>
            </a:r>
            <a:r>
              <a:rPr lang="cs-CZ" dirty="0"/>
              <a:t>, </a:t>
            </a:r>
            <a:r>
              <a:rPr lang="cs-CZ" dirty="0" err="1"/>
              <a:t>Gibson</a:t>
            </a:r>
            <a:r>
              <a:rPr lang="cs-CZ" dirty="0"/>
              <a:t>, </a:t>
            </a:r>
            <a:r>
              <a:rPr lang="cs-CZ" dirty="0" err="1"/>
              <a:t>Ivancevich</a:t>
            </a:r>
            <a:r>
              <a:rPr lang="cs-CZ" dirty="0"/>
              <a:t>, 1997).</a:t>
            </a:r>
          </a:p>
          <a:p>
            <a:r>
              <a:rPr lang="cs-CZ"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Shrnutí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Komunikace </a:t>
            </a:r>
            <a:r>
              <a:rPr lang="cs-CZ" dirty="0"/>
              <a:t>je nezastupitelnou podmínkou kvalitního fungování organizace. Rozumíme jí přenos informací od odesilatele k příjemci za předpokladu, že informaci porozuměl. Proces komunikace zahrnuje odesilatele, přenos sdělení zvoleným kanálem a příjemce. Může být negativně ovlivňován šumy. Pro vyhodnocení efektivnosti komunikace je důležitá zpětná vazba. Efektivní komunikace je podmíněna volbou vhodného média a komunikačního kanálu. Osobnost má v komunikačním procesu rozhodující roli. Příjemce informaci zpracovává a tím může docházet k řadě zkreslení. Velkou roli hraje komunikační</a:t>
            </a:r>
          </a:p>
          <a:p>
            <a:r>
              <a:rPr lang="cs-CZ" dirty="0"/>
              <a:t>styl. Manažeři a jejich podřízení by měli disponovat komunikativními dovednostmi. Mezi nejdůležitější patří naslouchání, mluvení a psaní, neverbální komunikace a obchodní vyjednávání. Komunikaci v organizacích je možno zlepšovat. Slouží k tomu např. prověřování, regulování informačních toků, využívání</a:t>
            </a:r>
            <a:r>
              <a:rPr lang="cs-CZ" b="1" dirty="0"/>
              <a:t> </a:t>
            </a:r>
            <a:r>
              <a:rPr lang="cs-CZ" dirty="0"/>
              <a:t>zpětné vazby, empatie, zjednodušování jazyka, efektivní naslouchání a využívání neoficiálních komunikačních</a:t>
            </a:r>
          </a:p>
          <a:p>
            <a:r>
              <a:rPr lang="cs-CZ" dirty="0"/>
              <a:t>systémů.</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0"/>
            <a:ext cx="8435280" cy="6858000"/>
          </a:xfrm>
        </p:spPr>
        <p:txBody>
          <a:bodyPr>
            <a:normAutofit fontScale="47500" lnSpcReduction="20000"/>
          </a:bodyPr>
          <a:lstStyle/>
          <a:p>
            <a:r>
              <a:rPr lang="cs-CZ" b="1" dirty="0"/>
              <a:t>Kontrolní úlohy</a:t>
            </a:r>
            <a:endParaRPr lang="cs-CZ" dirty="0"/>
          </a:p>
          <a:p>
            <a:r>
              <a:rPr lang="cs-CZ" dirty="0"/>
              <a:t>1. Definujte pojem „komunikace“ a vysvětlete funkce komunikace.</a:t>
            </a:r>
          </a:p>
          <a:p>
            <a:r>
              <a:rPr lang="cs-CZ" dirty="0"/>
              <a:t>2. Popište proces komunikace.</a:t>
            </a:r>
          </a:p>
          <a:p>
            <a:r>
              <a:rPr lang="cs-CZ" dirty="0"/>
              <a:t>3. Popište komunikační média, charakterizujte jejich výhody a nevýhody.</a:t>
            </a:r>
          </a:p>
          <a:p>
            <a:r>
              <a:rPr lang="cs-CZ" dirty="0"/>
              <a:t>4. Popište typy komunikačních kanálů a vysvětlete jejich souvislost s organizační strukturou.</a:t>
            </a:r>
          </a:p>
          <a:p>
            <a:r>
              <a:rPr lang="cs-CZ" dirty="0"/>
              <a:t>5. Vysvětlete význam osobnosti při komunikaci, popište a vysvětlete aspekty spojené s osobností a bránící efektivní komunikaci.</a:t>
            </a:r>
          </a:p>
          <a:p>
            <a:r>
              <a:rPr lang="cs-CZ" dirty="0"/>
              <a:t>6. Charakterizujte jednotlivé komunikační dovednosti.</a:t>
            </a:r>
          </a:p>
          <a:p>
            <a:r>
              <a:rPr lang="cs-CZ" dirty="0"/>
              <a:t>7. Popište metody zlepšování komunikace</a:t>
            </a:r>
            <a:r>
              <a:rPr lang="cs-CZ" dirty="0" smtClean="0"/>
              <a:t>.</a:t>
            </a:r>
          </a:p>
          <a:p>
            <a:endParaRPr lang="cs-CZ" dirty="0"/>
          </a:p>
          <a:p>
            <a:r>
              <a:rPr lang="cs-CZ" b="1" dirty="0"/>
              <a:t>Klíčové pojmy k zapamatování</a:t>
            </a:r>
            <a:endParaRPr lang="cs-CZ" dirty="0"/>
          </a:p>
          <a:p>
            <a:r>
              <a:rPr lang="cs-CZ" dirty="0"/>
              <a:t>– komunikace</a:t>
            </a:r>
          </a:p>
          <a:p>
            <a:r>
              <a:rPr lang="cs-CZ" dirty="0"/>
              <a:t>– proces komunikace</a:t>
            </a:r>
          </a:p>
          <a:p>
            <a:r>
              <a:rPr lang="cs-CZ" dirty="0"/>
              <a:t>– kódování</a:t>
            </a:r>
          </a:p>
          <a:p>
            <a:r>
              <a:rPr lang="cs-CZ" dirty="0"/>
              <a:t>– komunikační kanál</a:t>
            </a:r>
          </a:p>
          <a:p>
            <a:r>
              <a:rPr lang="cs-CZ" dirty="0"/>
              <a:t>– zpětná vazba</a:t>
            </a:r>
          </a:p>
          <a:p>
            <a:r>
              <a:rPr lang="cs-CZ" dirty="0"/>
              <a:t>– médium</a:t>
            </a:r>
          </a:p>
          <a:p>
            <a:r>
              <a:rPr lang="cs-CZ" dirty="0"/>
              <a:t>– komfortní zóna</a:t>
            </a:r>
          </a:p>
          <a:p>
            <a:r>
              <a:rPr lang="cs-CZ" dirty="0"/>
              <a:t>– komunikační styl</a:t>
            </a:r>
          </a:p>
          <a:p>
            <a:r>
              <a:rPr lang="cs-CZ" dirty="0"/>
              <a:t>– komunikační </a:t>
            </a:r>
            <a:r>
              <a:rPr lang="cs-CZ" dirty="0" smtClean="0"/>
              <a:t>dovednosti</a:t>
            </a:r>
          </a:p>
          <a:p>
            <a:endParaRPr lang="cs-CZ" dirty="0"/>
          </a:p>
          <a:p>
            <a:r>
              <a:rPr lang="cs-CZ" b="1" dirty="0"/>
              <a:t>Použitá literatura</a:t>
            </a:r>
            <a:endParaRPr lang="cs-CZ" dirty="0"/>
          </a:p>
          <a:p>
            <a:r>
              <a:rPr lang="cs-CZ" dirty="0"/>
              <a:t>BĚLOHLÁVEK, F., </a:t>
            </a:r>
            <a:r>
              <a:rPr lang="cs-CZ" i="1" dirty="0"/>
              <a:t>Organizační chování. </a:t>
            </a:r>
            <a:r>
              <a:rPr lang="cs-CZ" dirty="0"/>
              <a:t>Olomouc: </a:t>
            </a:r>
            <a:r>
              <a:rPr lang="cs-CZ" dirty="0" err="1"/>
              <a:t>Rubico</a:t>
            </a:r>
            <a:r>
              <a:rPr lang="cs-CZ" dirty="0"/>
              <a:t>, 1996. ISBN 80-85839-09–1.</a:t>
            </a:r>
          </a:p>
          <a:p>
            <a:r>
              <a:rPr lang="cs-CZ" dirty="0"/>
              <a:t>DONNELLY, J., H., GIBSON, J. L., IVANCEVICH, J., M. </a:t>
            </a:r>
            <a:r>
              <a:rPr lang="cs-CZ" i="1" dirty="0"/>
              <a:t>Management. </a:t>
            </a:r>
            <a:r>
              <a:rPr lang="cs-CZ" dirty="0"/>
              <a:t>Praha: </a:t>
            </a:r>
            <a:r>
              <a:rPr lang="cs-CZ" dirty="0" err="1"/>
              <a:t>Grada</a:t>
            </a:r>
            <a:r>
              <a:rPr lang="cs-CZ" dirty="0"/>
              <a:t> 1997. ISBN</a:t>
            </a:r>
          </a:p>
          <a:p>
            <a:r>
              <a:rPr lang="cs-CZ" dirty="0"/>
              <a:t>80-7169-422-3.</a:t>
            </a:r>
          </a:p>
          <a:p>
            <a:r>
              <a:rPr lang="cs-CZ" dirty="0"/>
              <a:t>KOONTZ, H., WEIHRICH, H. </a:t>
            </a:r>
            <a:r>
              <a:rPr lang="cs-CZ" i="1" dirty="0"/>
              <a:t>Management. </a:t>
            </a:r>
            <a:r>
              <a:rPr lang="cs-CZ" dirty="0"/>
              <a:t>Praha: Viktoria </a:t>
            </a:r>
            <a:r>
              <a:rPr lang="cs-CZ" dirty="0" err="1"/>
              <a:t>Publishing</a:t>
            </a:r>
            <a:r>
              <a:rPr lang="cs-CZ" dirty="0"/>
              <a:t> 1993. ISBN 80-85605-45-7.</a:t>
            </a:r>
          </a:p>
          <a:p>
            <a:r>
              <a:rPr lang="cs-CZ" b="1" dirty="0"/>
              <a:t>Doporučená literatura</a:t>
            </a:r>
            <a:endParaRPr lang="cs-CZ" dirty="0"/>
          </a:p>
          <a:p>
            <a:r>
              <a:rPr lang="cs-CZ" dirty="0"/>
              <a:t>BĚLOHLÁVEK, F., KOŠŤAN, P., ŠULEŘ, O. </a:t>
            </a:r>
            <a:r>
              <a:rPr lang="cs-CZ" i="1" dirty="0"/>
              <a:t>Management. </a:t>
            </a:r>
            <a:r>
              <a:rPr lang="cs-CZ" dirty="0"/>
              <a:t>Olomouc: </a:t>
            </a:r>
            <a:r>
              <a:rPr lang="cs-CZ" dirty="0" err="1"/>
              <a:t>Rubico</a:t>
            </a:r>
            <a:r>
              <a:rPr lang="cs-CZ" dirty="0"/>
              <a:t> 2001. ISBN 80-85839-45-8.</a:t>
            </a:r>
          </a:p>
          <a:p>
            <a:r>
              <a:rPr lang="cs-CZ" dirty="0"/>
              <a:t>MAREŠ, J., KŘIVOHLAVÝ, J. </a:t>
            </a:r>
            <a:r>
              <a:rPr lang="cs-CZ" i="1" dirty="0"/>
              <a:t>Komunikace ve škole. </a:t>
            </a:r>
            <a:r>
              <a:rPr lang="cs-CZ" dirty="0"/>
              <a:t>Brno: CDVU MU 1995. ISBN 80-210–1070-3.</a:t>
            </a:r>
          </a:p>
          <a:p>
            <a:r>
              <a:rPr lang="cs-CZ" dirty="0"/>
              <a:t>SVĚTLÍK, J. </a:t>
            </a:r>
            <a:r>
              <a:rPr lang="cs-CZ" i="1" dirty="0"/>
              <a:t>Marketing školy. </a:t>
            </a:r>
            <a:r>
              <a:rPr lang="cs-CZ" dirty="0"/>
              <a:t>Zlín: </a:t>
            </a:r>
            <a:r>
              <a:rPr lang="cs-CZ" dirty="0" err="1"/>
              <a:t>Ekka</a:t>
            </a:r>
            <a:r>
              <a:rPr lang="cs-CZ" dirty="0"/>
              <a:t>, 1996. ISBN 80-902200-8-8.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KOMUNIKACE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 </a:t>
            </a:r>
            <a:r>
              <a:rPr lang="cs-CZ" dirty="0"/>
              <a:t>základní spojovací článek mezi lidmi v procesu řízení podniku</a:t>
            </a:r>
          </a:p>
          <a:p>
            <a:r>
              <a:rPr lang="cs-CZ" dirty="0"/>
              <a:t>- probíhá pouze tehdy, pokud druhý člověk zprávu pochopí tak, jak byla míněna </a:t>
            </a:r>
          </a:p>
          <a:p>
            <a:r>
              <a:rPr lang="cs-CZ" dirty="0"/>
              <a:t>- součástí je i zpětná vazba</a:t>
            </a:r>
          </a:p>
          <a:p>
            <a:r>
              <a:rPr lang="cs-CZ" dirty="0"/>
              <a:t> </a:t>
            </a:r>
          </a:p>
          <a:p>
            <a:r>
              <a:rPr lang="cs-CZ" dirty="0"/>
              <a:t>SDĚLOVATEL </a:t>
            </a:r>
            <a:r>
              <a:rPr lang="en-US" dirty="0">
                <a:sym typeface="Wingdings"/>
              </a:rPr>
              <a:t></a:t>
            </a:r>
            <a:r>
              <a:rPr lang="cs-CZ" dirty="0"/>
              <a:t> SDĚLENÍ </a:t>
            </a:r>
            <a:r>
              <a:rPr lang="cs-CZ" dirty="0">
                <a:sym typeface="Wingdings"/>
              </a:rPr>
              <a:t></a:t>
            </a:r>
            <a:r>
              <a:rPr lang="cs-CZ" dirty="0"/>
              <a:t> MÉDIUM </a:t>
            </a:r>
            <a:r>
              <a:rPr lang="cs-CZ" dirty="0">
                <a:sym typeface="Wingdings"/>
              </a:rPr>
              <a:t></a:t>
            </a:r>
            <a:r>
              <a:rPr lang="cs-CZ" dirty="0"/>
              <a:t> PŘÍJEMCE</a:t>
            </a:r>
          </a:p>
          <a:p>
            <a:r>
              <a:rPr lang="cs-CZ" dirty="0"/>
              <a:t>             /__________________________________/</a:t>
            </a:r>
          </a:p>
          <a:p>
            <a:r>
              <a:rPr lang="cs-CZ" dirty="0"/>
              <a:t>                          zpětná vazba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Komunikace</a:t>
            </a:r>
            <a:br>
              <a:rPr lang="cs-CZ" dirty="0" smtClean="0"/>
            </a:br>
            <a:r>
              <a:rPr lang="cs-CZ" sz="2200" b="1" dirty="0" smtClean="0"/>
              <a:t>7.1 Definice a funkce komunikace v </a:t>
            </a:r>
            <a:r>
              <a:rPr lang="cs-CZ" sz="1600" b="1" dirty="0" smtClean="0"/>
              <a:t>organizacích</a:t>
            </a:r>
            <a:r>
              <a:rPr lang="cs-CZ" dirty="0" smtClean="0"/>
              <a:t/>
            </a:r>
            <a:br>
              <a:rPr lang="cs-CZ" dirty="0" smtClean="0"/>
            </a:br>
            <a:endParaRPr lang="cs-CZ" dirty="0"/>
          </a:p>
        </p:txBody>
      </p:sp>
      <p:sp>
        <p:nvSpPr>
          <p:cNvPr id="3" name="Zástupný symbol pro obsah 2"/>
          <p:cNvSpPr>
            <a:spLocks noGrp="1"/>
          </p:cNvSpPr>
          <p:nvPr>
            <p:ph idx="1"/>
          </p:nvPr>
        </p:nvSpPr>
        <p:spPr>
          <a:xfrm>
            <a:off x="395536" y="1600200"/>
            <a:ext cx="8291264" cy="4925144"/>
          </a:xfrm>
        </p:spPr>
        <p:txBody>
          <a:bodyPr>
            <a:normAutofit fontScale="55000" lnSpcReduction="20000"/>
          </a:bodyPr>
          <a:lstStyle/>
          <a:p>
            <a:r>
              <a:rPr lang="cs-CZ" dirty="0"/>
              <a:t> Úroveň řídícího procesu je podmíněna kvalitou komunikace. Sami byste jistě uměli uvést celou řadu příkladů z organizace, v níž pracujete či žijete, co je způsobováno nedostatečnou komunikací – podnik vyrábí výrobky,o které není zájem, nedovede je propagovat u potenciálních zákazníků, rozhodování vedoucích pracovníků se opírá pouze o pozitivní informace, které dostávají z nižších útvarů, pracovníci chodí na porady nepřipraveni nebo nepřijdou vůbec, apod. S komunikací máme konečně zkušenosti i ze situací běžného života,</a:t>
            </a:r>
          </a:p>
          <a:p>
            <a:r>
              <a:rPr lang="cs-CZ" b="1" dirty="0" smtClean="0"/>
              <a:t>Komunikací </a:t>
            </a:r>
            <a:r>
              <a:rPr lang="cs-CZ" dirty="0"/>
              <a:t>rozumíme přenos informací od odesilatele k příjemci za předpokladu, že příjemce informaci porozuměl. Funkcí komunikace je zajistit sjednocení veškeré činnosti organizace. Umožňuje usměrňovat chování, dosahovat efektivních změn, účelně využívat informací a dosahovat cílů. Komunikace je považována za prostředek, kterým jsou lidé v organizaci propojeni tak, aby mohli dosáhnout společných cílů. Bez možnosti komunikace by skupina nemohla fungovat, nemohla by dosahovat cílů. K čemu je komunikace v organizaci potřebná: stanovení a sdělování cílů podniku, zpracování plánů k dosažení cílů, organizování lidských a materiálních zdrojů, výběr a hodnocení pracovníků, vedení, přikazování, vytváření vhodného pracovního prostředí, kontrolování. Jak vidíme, je součástí všech manažerských funkcí, které zabezpečují </a:t>
            </a:r>
            <a:r>
              <a:rPr lang="cs-CZ" b="1" dirty="0"/>
              <a:t>interní </a:t>
            </a:r>
            <a:r>
              <a:rPr lang="cs-CZ" dirty="0"/>
              <a:t>fungování organizace. Komunikace ovšem propojuje podnik i s </a:t>
            </a:r>
            <a:r>
              <a:rPr lang="cs-CZ" b="1" dirty="0"/>
              <a:t>vnějším prostředím. </a:t>
            </a:r>
            <a:r>
              <a:rPr lang="cs-CZ" dirty="0"/>
              <a:t>Pomocí komunikace se podniky stávají otevřeným systémem.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7.2 Proces komunikace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Proces </a:t>
            </a:r>
            <a:r>
              <a:rPr lang="cs-CZ" dirty="0"/>
              <a:t>komunikace zahrnuje </a:t>
            </a:r>
            <a:r>
              <a:rPr lang="cs-CZ" b="1" dirty="0"/>
              <a:t>odesilatele, přenos sdělení zvoleným kanálem a příjemce</a:t>
            </a:r>
            <a:r>
              <a:rPr lang="cs-CZ" dirty="0"/>
              <a:t>. Komunikace začíná u odesilatele. Ten má myšlenku, kterou potřebuje sdělit. Myšlenku </a:t>
            </a:r>
            <a:r>
              <a:rPr lang="cs-CZ" b="1" dirty="0"/>
              <a:t>zakóduje </a:t>
            </a:r>
            <a:r>
              <a:rPr lang="cs-CZ" dirty="0"/>
              <a:t>způsobem, který je srozumitelný odesilateli i příjemci (bude-li myšlenku sdělovat Angličanovi, který neumí česky, použije angličtinu). Informace jsou přenášeny pomocí </a:t>
            </a:r>
            <a:r>
              <a:rPr lang="cs-CZ" b="1" dirty="0"/>
              <a:t>komunikačního kanálu, </a:t>
            </a:r>
            <a:r>
              <a:rPr lang="cs-CZ" dirty="0"/>
              <a:t>který spojuje odesilatele s příjemcem. Sdělení může mít ústní či písemnou formu a může být přenášeno dopisem, počítačem, televizí…Někdy je vhodné použít více komunikačních kanálů. Volba komunikačního kanálu je z hlediska efektivnosti komunikace velmi důležitá. Příjemce musí být schopen </a:t>
            </a:r>
            <a:r>
              <a:rPr lang="cs-CZ" b="1" dirty="0"/>
              <a:t>dekódovat </a:t>
            </a:r>
            <a:r>
              <a:rPr lang="cs-CZ" dirty="0"/>
              <a:t>sdělení do myšlenky, které je schopen porozumět. Komunikace nemůže být dokončena, jestliže není sdělení porozuměno. A to musí nastat jak u odesilatele, tak u příjemce, Komunikace je ovlivňována i </a:t>
            </a:r>
            <a:r>
              <a:rPr lang="cs-CZ" b="1" dirty="0"/>
              <a:t>šumy</a:t>
            </a:r>
            <a:r>
              <a:rPr lang="cs-CZ" dirty="0"/>
              <a:t>, které narušují jak odesílání, tak přenos i příjem sdělení. Co může být šumem: hluk bránící jasnému myšlení, používání nejednoznačných symbolů pro kódování, porucha komunikačního kanálu (např. technická), malá pozornost příjemce, špatná interpretace slov nebo symbolů (vedoucí řekl „co nejdříve“, ale myslel tím okamžitě), špatné pochopení sdělení v důsledku předsudků, neznalost cizího jazyka, neznalost gest aj.</a:t>
            </a:r>
          </a:p>
          <a:p>
            <a:r>
              <a:rPr lang="cs-CZ" dirty="0"/>
              <a:t>Pro vyhodnocení efektivnosti komunikace musíme mít </a:t>
            </a:r>
            <a:r>
              <a:rPr lang="cs-CZ" b="1" dirty="0"/>
              <a:t>zpětnou vazbu. </a:t>
            </a:r>
            <a:r>
              <a:rPr lang="cs-CZ" dirty="0"/>
              <a:t>Pomocí ní se můžeme přesvědčit o fungování celého naznačeného procesu. Pozor! Odpověď „rozumím“ nepotvrzuje, že příjemce zachytil sdělení dokonale, stejně i schopnost zopakovat slova odesilatele nedokazuje, že je pochopil. Dokladem o pochopení je provedení příkazu.</a:t>
            </a:r>
          </a:p>
          <a:p>
            <a:r>
              <a:rPr lang="cs-CZ" dirty="0"/>
              <a:t>Komunikační proces je ovlivňován i situačními a organizačními faktory. Jsou to např.: kulturní, sociologické, ekonomické, politické faktory ve vnějším prostředí, je to i geografická vzdálenost, ale i čas. Vrcholoví manažeři nemají čas na to, aby přijali informace přesněji, mohou být svými podřízenými, kteří jim připravují výtahy z různých informačních zdrojů, přímo manipulováni.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b="1" dirty="0" smtClean="0"/>
              <a:t>7.3 Komunikace v organizacích, výběr média přenosu a komunikačních kanálů</a:t>
            </a:r>
            <a:r>
              <a:rPr lang="cs-CZ" dirty="0" smtClean="0"/>
              <a:t/>
            </a:r>
            <a:br>
              <a:rPr lang="cs-CZ" dirty="0" smtClean="0"/>
            </a:br>
            <a:endParaRPr lang="cs-CZ" dirty="0"/>
          </a:p>
        </p:txBody>
      </p:sp>
      <p:sp>
        <p:nvSpPr>
          <p:cNvPr id="3" name="Zástupný symbol pro obsah 2"/>
          <p:cNvSpPr>
            <a:spLocks noGrp="1"/>
          </p:cNvSpPr>
          <p:nvPr>
            <p:ph idx="1"/>
          </p:nvPr>
        </p:nvSpPr>
        <p:spPr>
          <a:xfrm>
            <a:off x="395536" y="1052736"/>
            <a:ext cx="8291264" cy="5472608"/>
          </a:xfrm>
        </p:spPr>
        <p:txBody>
          <a:bodyPr>
            <a:normAutofit fontScale="40000" lnSpcReduction="20000"/>
          </a:bodyPr>
          <a:lstStyle/>
          <a:p>
            <a:r>
              <a:rPr lang="cs-CZ" dirty="0" smtClean="0"/>
              <a:t>Žijeme </a:t>
            </a:r>
            <a:r>
              <a:rPr lang="cs-CZ" dirty="0"/>
              <a:t>v dobře informační exploze. Proto stále častěji vzniká požadavek ne na větší množství informací, ale na informace relevantní. Je potřeba mít jasno, které informace manažer potřebuje pro rozhodování. Měl by si proto klást otázky: „Co potřebuji pro svoji práci znát?“ nebo „Co by se mohlo stát, kdybych tuto informaci neměl?“ Pro efektivitu procesu komunikace v organizaci mají klíčový význam volba médií a volba komunikačních</a:t>
            </a:r>
          </a:p>
          <a:p>
            <a:r>
              <a:rPr lang="cs-CZ" dirty="0"/>
              <a:t>kanálů. Volba optimálního média závisí na potřebné rychlosti sdělení (zprávy), bohatství informací,které médium poskytuje a konečně i na finanční náročnosti přenosu informací. O která média může jít:</a:t>
            </a:r>
          </a:p>
          <a:p>
            <a:r>
              <a:rPr lang="cs-CZ" dirty="0"/>
              <a:t>a) psaná komunikace: dopisy, zprávy, příkazy, směrnice, články apod.;</a:t>
            </a:r>
          </a:p>
          <a:p>
            <a:r>
              <a:rPr lang="cs-CZ" dirty="0"/>
              <a:t>b) ústní komunikace: konverzace, rozhovor, schůze, veřejný projev, telefonní hovory, konference…;</a:t>
            </a:r>
          </a:p>
          <a:p>
            <a:r>
              <a:rPr lang="cs-CZ" dirty="0"/>
              <a:t>c) vizuální komunikace: výrazy, gesta, postavení, grafy, tabulky, fotografie, filmy, diapozitivy, videozáznamy, modely;</a:t>
            </a:r>
          </a:p>
          <a:p>
            <a:r>
              <a:rPr lang="cs-CZ" dirty="0"/>
              <a:t>d) elektronická komunikace: elektronické sítě, faxy, modemy, telekonference.</a:t>
            </a:r>
          </a:p>
          <a:p>
            <a:r>
              <a:rPr lang="cs-CZ" dirty="0"/>
              <a:t>Použití každého média má svoje výhody a nevýhody. Volba informačního média je záležitostí převážně technickou. Volba komunikačního kanálu je již věcí manažerskou a sociální. Záleží na filozofii řízení organizace, těsně souvisí s organizační strukturou.</a:t>
            </a:r>
          </a:p>
          <a:p>
            <a:r>
              <a:rPr lang="cs-CZ" dirty="0"/>
              <a:t>Můžeme rozlišit následující komunikační kanály:</a:t>
            </a:r>
          </a:p>
          <a:p>
            <a:r>
              <a:rPr lang="cs-CZ" dirty="0"/>
              <a:t> </a:t>
            </a:r>
            <a:r>
              <a:rPr lang="cs-CZ" b="1" dirty="0"/>
              <a:t>vertikální, </a:t>
            </a:r>
            <a:r>
              <a:rPr lang="cs-CZ" dirty="0"/>
              <a:t>které mají svoji formu vzestupnou a sestupnou (zpravidla v organizacích s liniovou, funkční organizační strukturou). V organizacích, kde převládá sestupná forma, je řízení postaveno na přikazování a chybí informace z provozu. Vedení soustřeďuje ve svých rukou veškerou moc, přijímány jsou pouze pozitivní zprávy. Kladným opakem je organizace </a:t>
            </a:r>
            <a:r>
              <a:rPr lang="cs-CZ" b="1" dirty="0"/>
              <a:t>participativní, </a:t>
            </a:r>
            <a:r>
              <a:rPr lang="cs-CZ" dirty="0"/>
              <a:t>kde vedení podněcuje vzestupnou komunikaci, posiluje zpětnou vazbu a vytváří tak podmínky k účasti pracovníků na řízení;</a:t>
            </a:r>
          </a:p>
          <a:p>
            <a:r>
              <a:rPr lang="cs-CZ" dirty="0"/>
              <a:t> </a:t>
            </a:r>
            <a:r>
              <a:rPr lang="cs-CZ" b="1" dirty="0"/>
              <a:t>laterální (horizontální) </a:t>
            </a:r>
            <a:r>
              <a:rPr lang="cs-CZ" dirty="0"/>
              <a:t>je komunikace mezi útvary na stejných úrovních (divizní nebo maticová organizační struktura). Dává prostor pro týmovou práci, umožňuje větší pružnost a přizpůsobení ve srovnání s výše uvedeným typem;</a:t>
            </a:r>
          </a:p>
          <a:p>
            <a:r>
              <a:rPr lang="cs-CZ" dirty="0"/>
              <a:t> </a:t>
            </a:r>
            <a:r>
              <a:rPr lang="cs-CZ" b="1" dirty="0"/>
              <a:t>diagonální </a:t>
            </a:r>
            <a:r>
              <a:rPr lang="cs-CZ" dirty="0"/>
              <a:t>komunikace mezi pracovníky různých útvarů a různých úrovní je obvyklá v demokraticky řízených organizacích. Tam, kdy je silná kultura rolí, může narážet na kastovní systém – výrazný odstup mezi níže a výše postavenými členy organizace.</a:t>
            </a:r>
          </a:p>
          <a:p>
            <a:r>
              <a:rPr lang="cs-CZ" dirty="0"/>
              <a:t>Při rozhodování o formách, mediích komunikace a komunikačních kanálech je třeba zvážit i hledisko efektivity – je potřeba informovat o všem všechny? Zpravidla to nutné není a spíše to může vyvolat u pracovníků, kterých se informace netýkají, rozladění. Příkladem mohou být porady, kterých se musejí zúčastnit všichni, aniž na nich dostanou pro sebe relevantní informace, či mohou takové informace podat. Spočítejte si, kolik taková neefektivní porada stojí. (Volně podle Bělohlávek, 1996).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7.4 Osobnost v komunikačním procesu</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Největším </a:t>
            </a:r>
            <a:r>
              <a:rPr lang="cs-CZ" dirty="0"/>
              <a:t>problémem komunikačního procesu se zdá být osobnost člověka. V procesu přijímání informace není příjemce v pasivní roli. Sám sdělení zpracovává a tím dochází k řadě zkreslení. Při získávání informací z okolí provádíme selekci vjemů, poněvadž zpravidla nejsme schopni absorbovat všechny relevantní informace. Tím dochází k bezděčnému výběrovému procesu, který je ovlivněn našim očekáváním, našimi potřebami a přáními. Mohou zde fungovat všechny chyby, které z metodologie známe jako chyby pozorování </a:t>
            </a:r>
            <a:r>
              <a:rPr lang="cs-CZ" b="1" dirty="0"/>
              <a:t>– první dojem, předsudky, tradice, figura a pozadí apod. </a:t>
            </a:r>
            <a:r>
              <a:rPr lang="cs-CZ" dirty="0"/>
              <a:t>Informace jsou dále interpretovány. </a:t>
            </a:r>
            <a:r>
              <a:rPr lang="cs-CZ" b="1" dirty="0"/>
              <a:t>Interpretace </a:t>
            </a:r>
            <a:r>
              <a:rPr lang="cs-CZ" dirty="0"/>
              <a:t>může být ovlivněna </a:t>
            </a:r>
            <a:r>
              <a:rPr lang="cs-CZ" b="1" dirty="0"/>
              <a:t>nejasností situace </a:t>
            </a:r>
            <a:r>
              <a:rPr lang="cs-CZ" dirty="0"/>
              <a:t>(hledáme takové vysvětlení, které nejlépe vyhovuje našim představám), </a:t>
            </a:r>
            <a:r>
              <a:rPr lang="cs-CZ" b="1" dirty="0"/>
              <a:t>naladěním </a:t>
            </a:r>
            <a:r>
              <a:rPr lang="cs-CZ" dirty="0"/>
              <a:t>(optimisté mají sklon posuzovat situaci jako projev pozitivních změn, pesimisté jim podsouvají negativní aspekt), </a:t>
            </a:r>
            <a:r>
              <a:rPr lang="cs-CZ" b="1" dirty="0"/>
              <a:t>komfortními zónami </a:t>
            </a:r>
            <a:r>
              <a:rPr lang="cs-CZ" dirty="0"/>
              <a:t>(jsou dány naším vztahem k životu, dělají nás takovými, jací jsme, jsou dány i naším vzděláním, povoláním, národností, politickou preferencí. Mezi lidmi stejné zóny se cítíme dobře, podle nich vyhodnocujeme informace). Jedním typem komfortní zóny je </a:t>
            </a:r>
            <a:r>
              <a:rPr lang="cs-CZ" b="1" dirty="0"/>
              <a:t>komunikační styl.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7.5 Komunikační styl</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Bělohlávek </a:t>
            </a:r>
            <a:r>
              <a:rPr lang="cs-CZ" dirty="0"/>
              <a:t>(1996) cituje </a:t>
            </a:r>
            <a:r>
              <a:rPr lang="cs-CZ" dirty="0" err="1"/>
              <a:t>Robinsna</a:t>
            </a:r>
            <a:r>
              <a:rPr lang="cs-CZ" dirty="0"/>
              <a:t>, který rozlišuje čtyři individuální styly:</a:t>
            </a:r>
          </a:p>
          <a:p>
            <a:r>
              <a:rPr lang="cs-CZ" dirty="0"/>
              <a:t>• analytický,</a:t>
            </a:r>
          </a:p>
          <a:p>
            <a:r>
              <a:rPr lang="cs-CZ" dirty="0"/>
              <a:t>• řídící,</a:t>
            </a:r>
          </a:p>
          <a:p>
            <a:r>
              <a:rPr lang="cs-CZ" dirty="0"/>
              <a:t>• přátelský,</a:t>
            </a:r>
          </a:p>
          <a:p>
            <a:r>
              <a:rPr lang="cs-CZ" dirty="0"/>
              <a:t>• expresivní.</a:t>
            </a:r>
          </a:p>
          <a:p>
            <a:r>
              <a:rPr lang="cs-CZ" b="1" dirty="0"/>
              <a:t>Analytická osobnost </a:t>
            </a:r>
            <a:r>
              <a:rPr lang="cs-CZ" dirty="0"/>
              <a:t>má tendenci hodně myslet, pomalu jednat, kontrolovat se, je spíše pasivní, tichá, nepodléhá vášním.</a:t>
            </a:r>
          </a:p>
          <a:p>
            <a:r>
              <a:rPr lang="cs-CZ" b="1" dirty="0"/>
              <a:t>Řídící osobnost </a:t>
            </a:r>
            <a:r>
              <a:rPr lang="cs-CZ" dirty="0"/>
              <a:t>se projevuje jako aktivní, ambiciózní, nezávislá, vytrvalá, opatrná, vyhledává konflikty a soutěže, neprojevuje city.</a:t>
            </a:r>
          </a:p>
          <a:p>
            <a:r>
              <a:rPr lang="cs-CZ" b="1" dirty="0"/>
              <a:t>Přátelská osobnost </a:t>
            </a:r>
            <a:r>
              <a:rPr lang="cs-CZ" dirty="0"/>
              <a:t>je velmi citlivá, ráda těší ostatní, má pro lidi pochopení, raduje se z jejich radosti.</a:t>
            </a:r>
          </a:p>
          <a:p>
            <a:r>
              <a:rPr lang="cs-CZ" b="1" dirty="0"/>
              <a:t>Expresivní osobnost </a:t>
            </a:r>
            <a:r>
              <a:rPr lang="cs-CZ" dirty="0"/>
              <a:t>je rovněž citlivá, má ráda vzrušení, má sklony k unáhleným soudům, je zahleděná do sebe. Komunikace je usnadněna mezi typy, které mají něco společného (</a:t>
            </a:r>
            <a:r>
              <a:rPr lang="cs-CZ" b="1" dirty="0"/>
              <a:t>kompatibilní vztahy)</a:t>
            </a:r>
            <a:r>
              <a:rPr lang="cs-CZ" dirty="0"/>
              <a:t>, naopak ztížena u typů, které mají rozporné povahové vlastnosti </a:t>
            </a:r>
            <a:r>
              <a:rPr lang="cs-CZ" b="1" dirty="0"/>
              <a:t>(toxické vztahy). </a:t>
            </a:r>
            <a:r>
              <a:rPr lang="cs-CZ" dirty="0"/>
              <a:t>Kompatibilní vztahy jsou mezi typem řídícím a analytickým, </a:t>
            </a:r>
            <a:r>
              <a:rPr lang="cs-CZ" dirty="0" err="1"/>
              <a:t>analytickým</a:t>
            </a:r>
            <a:r>
              <a:rPr lang="cs-CZ" dirty="0"/>
              <a:t> a přátelským, </a:t>
            </a:r>
            <a:r>
              <a:rPr lang="cs-CZ" dirty="0" err="1"/>
              <a:t>přátelským</a:t>
            </a:r>
            <a:r>
              <a:rPr lang="cs-CZ" dirty="0"/>
              <a:t> a expresivním. Toxické vztahy se projevují mezi typy analytickým a expresivním, řídícím a expresivním, řídícím a přátelským.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7.6 Komunikační dovednosti</a:t>
            </a:r>
            <a:r>
              <a:rPr lang="cs-CZ" dirty="0" smtClean="0"/>
              <a:t/>
            </a:r>
            <a:br>
              <a:rPr lang="cs-CZ" dirty="0" smtClean="0"/>
            </a:br>
            <a:r>
              <a:rPr lang="cs-CZ" b="1" dirty="0" smtClean="0"/>
              <a:t>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t>Všichni </a:t>
            </a:r>
            <a:r>
              <a:rPr lang="cs-CZ" dirty="0"/>
              <a:t>jistě máme zkušenost, že mnohá nedorozumění mezi lidmi v osobním životě, v politice, v organizacích, o které nám na tomto místě jde především, vznikají chybami v komunikaci. Proto jsou v současné době velmi populární akce různých vzdělávacích institucí, které nabízejí výcviky komunikačních dovedností. Mezi nejdůležitější dovednosti patří </a:t>
            </a:r>
            <a:r>
              <a:rPr lang="cs-CZ" b="1" dirty="0"/>
              <a:t>naslouchání, mluvení a psaní, neverbální komunikace</a:t>
            </a:r>
            <a:r>
              <a:rPr lang="cs-CZ" dirty="0"/>
              <a:t> </a:t>
            </a:r>
            <a:r>
              <a:rPr lang="cs-CZ" b="1" dirty="0"/>
              <a:t>a obchodní vyjednávání. </a:t>
            </a:r>
            <a:r>
              <a:rPr lang="cs-CZ" dirty="0"/>
              <a:t>Budeme se dále zabývat prvními třemi dovednostmi. Klíčem k dorozumění je </a:t>
            </a:r>
            <a:r>
              <a:rPr lang="cs-CZ" b="1" dirty="0"/>
              <a:t>naslouchání. </a:t>
            </a:r>
            <a:r>
              <a:rPr lang="cs-CZ" dirty="0"/>
              <a:t>Neschopnost lidí naslouchat jiným je jednou z hlavních bariér efektivní komunikace. Běžný posluchač zachytí průměrně 50% ze sdělení jiné osoby. S délkou rozhovoru však pozornost klesá až na pouhých 25%. V odborné literatuře jsou různá doporučení pro naslouchání.</a:t>
            </a:r>
          </a:p>
          <a:p>
            <a:r>
              <a:rPr lang="cs-CZ" dirty="0"/>
              <a:t>Vybíráme z nich doporučení uvedená v </a:t>
            </a:r>
            <a:r>
              <a:rPr lang="cs-CZ" dirty="0" err="1"/>
              <a:t>Koontz</a:t>
            </a:r>
            <a:r>
              <a:rPr lang="cs-CZ" dirty="0"/>
              <a:t>, </a:t>
            </a:r>
            <a:r>
              <a:rPr lang="cs-CZ" dirty="0" err="1"/>
              <a:t>Weihrich</a:t>
            </a:r>
            <a:r>
              <a:rPr lang="cs-CZ" dirty="0"/>
              <a:t> (1993):</a:t>
            </a:r>
          </a:p>
          <a:p>
            <a:r>
              <a:rPr lang="cs-CZ" dirty="0"/>
              <a:t> 1) přestaňte mluvit, </a:t>
            </a:r>
          </a:p>
          <a:p>
            <a:r>
              <a:rPr lang="cs-CZ" dirty="0"/>
              <a:t>2) nechejte mluvit druhého,</a:t>
            </a:r>
          </a:p>
          <a:p>
            <a:r>
              <a:rPr lang="cs-CZ" dirty="0"/>
              <a:t> 3) ukažte, že si přejete naslouchat,</a:t>
            </a:r>
          </a:p>
          <a:p>
            <a:r>
              <a:rPr lang="cs-CZ" dirty="0"/>
              <a:t> 4) buďte pozorní, </a:t>
            </a:r>
          </a:p>
          <a:p>
            <a:r>
              <a:rPr lang="cs-CZ" dirty="0"/>
              <a:t>5) snažte se druhého pochopit,</a:t>
            </a:r>
          </a:p>
          <a:p>
            <a:r>
              <a:rPr lang="cs-CZ" dirty="0"/>
              <a:t> 6) buďte trpěliví,</a:t>
            </a:r>
          </a:p>
          <a:p>
            <a:r>
              <a:rPr lang="cs-CZ" dirty="0"/>
              <a:t>7) kroťte svůj temperament, </a:t>
            </a:r>
          </a:p>
          <a:p>
            <a:r>
              <a:rPr lang="cs-CZ" dirty="0"/>
              <a:t>8) reagujte klidně na argumenty a kritiku,</a:t>
            </a:r>
          </a:p>
          <a:p>
            <a:r>
              <a:rPr lang="cs-CZ" dirty="0"/>
              <a:t> 9) klaďte otázky, </a:t>
            </a:r>
          </a:p>
          <a:p>
            <a:r>
              <a:rPr lang="cs-CZ" dirty="0" smtClean="0"/>
              <a:t>10) přestaňte m </a:t>
            </a:r>
            <a:r>
              <a:rPr lang="cs-CZ" dirty="0" err="1" smtClean="0"/>
              <a:t>luvit</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301608" cy="6192688"/>
          </a:xfrm>
        </p:spPr>
        <p:txBody>
          <a:bodyPr>
            <a:normAutofit fontScale="62500" lnSpcReduction="20000"/>
          </a:bodyPr>
          <a:lstStyle/>
          <a:p>
            <a:r>
              <a:rPr lang="cs-CZ" dirty="0"/>
              <a:t>Za nejdůležitější jsou považovány dvě rady – první a poslední. Bělohlávek (1996) ještě</a:t>
            </a:r>
          </a:p>
          <a:p>
            <a:r>
              <a:rPr lang="cs-CZ" dirty="0"/>
              <a:t>doporučuje: </a:t>
            </a:r>
          </a:p>
          <a:p>
            <a:r>
              <a:rPr lang="cs-CZ" dirty="0"/>
              <a:t>1) soustřeďte se na to, o čem se mluví,</a:t>
            </a:r>
          </a:p>
          <a:p>
            <a:r>
              <a:rPr lang="cs-CZ" dirty="0"/>
              <a:t> 2) opakujte si klíčová slova a věty v hlavě,</a:t>
            </a:r>
          </a:p>
          <a:p>
            <a:r>
              <a:rPr lang="cs-CZ" dirty="0"/>
              <a:t> 3) sledujte gesta, postoje, výrazy obličeje mluvčího, změny jeho hlasu zda odpovídají tomu, o čem člověk hovoří. V opačném případě to svědčí o určitém konfliktu, </a:t>
            </a:r>
          </a:p>
          <a:p>
            <a:r>
              <a:rPr lang="cs-CZ" dirty="0"/>
              <a:t>4) všímejte si přestávek nebo změn rytmu řeči, signalizují příležitost pro odpovídání nebo kladení otázek,</a:t>
            </a:r>
          </a:p>
          <a:p>
            <a:r>
              <a:rPr lang="cs-CZ" dirty="0"/>
              <a:t> 5) ptejte se, komentujte projev mluvčího, bude </a:t>
            </a:r>
            <a:r>
              <a:rPr lang="cs-CZ" dirty="0" err="1"/>
              <a:t>sepak</a:t>
            </a:r>
            <a:r>
              <a:rPr lang="cs-CZ" dirty="0"/>
              <a:t> snažit věci vysvětlit, abyste je lépe pochopili,</a:t>
            </a:r>
          </a:p>
          <a:p>
            <a:r>
              <a:rPr lang="cs-CZ" dirty="0"/>
              <a:t> 6) poskytujte zpětnou vazbu, aby bylo zřejmé, že zprávě rozumíte, </a:t>
            </a:r>
          </a:p>
          <a:p>
            <a:r>
              <a:rPr lang="cs-CZ" dirty="0"/>
              <a:t>7) zvlášť bedlivě sledujte informace, které pro vás mají osobní význam.</a:t>
            </a:r>
          </a:p>
          <a:p>
            <a:r>
              <a:rPr lang="cs-CZ" dirty="0"/>
              <a:t>Doporučuje se, aby styl písemné komunikace byl </a:t>
            </a:r>
            <a:r>
              <a:rPr lang="cs-CZ" i="1" dirty="0"/>
              <a:t>energický, </a:t>
            </a:r>
            <a:r>
              <a:rPr lang="cs-CZ" dirty="0"/>
              <a:t>zastává-li pisatel vyšší postavení, </a:t>
            </a:r>
            <a:r>
              <a:rPr lang="cs-CZ" i="1" dirty="0"/>
              <a:t>pasivní </a:t>
            </a:r>
            <a:r>
              <a:rPr lang="cs-CZ" dirty="0"/>
              <a:t>styl, zaujímá-li pisatel nižší postavení než příjemce. </a:t>
            </a:r>
            <a:r>
              <a:rPr lang="cs-CZ" i="1" dirty="0"/>
              <a:t>Osobní </a:t>
            </a:r>
            <a:r>
              <a:rPr lang="cs-CZ" dirty="0"/>
              <a:t>styl je doporučován u předávání příjemných</a:t>
            </a:r>
            <a:r>
              <a:rPr lang="cs-CZ" i="1" dirty="0"/>
              <a:t> </a:t>
            </a:r>
            <a:r>
              <a:rPr lang="cs-CZ" dirty="0"/>
              <a:t>zpráv a pro dosažení přesvědčivosti požadavku pro vykonání nějaké činnosti. Pro sdělování negativních</a:t>
            </a:r>
            <a:r>
              <a:rPr lang="cs-CZ" i="1" dirty="0"/>
              <a:t> </a:t>
            </a:r>
            <a:r>
              <a:rPr lang="cs-CZ" dirty="0"/>
              <a:t>informací je vhodné použít </a:t>
            </a:r>
            <a:r>
              <a:rPr lang="cs-CZ" i="1" dirty="0"/>
              <a:t>neosobní </a:t>
            </a:r>
            <a:r>
              <a:rPr lang="cs-CZ" dirty="0"/>
              <a:t>styl. Pro sdělování dobrých zpráv, reklamy, nabídkové dopisy je</a:t>
            </a:r>
            <a:r>
              <a:rPr lang="cs-CZ" i="1" dirty="0"/>
              <a:t> </a:t>
            </a:r>
            <a:r>
              <a:rPr lang="cs-CZ" dirty="0"/>
              <a:t>vhodný </a:t>
            </a:r>
            <a:r>
              <a:rPr lang="cs-CZ" i="1" dirty="0"/>
              <a:t>barvitý, živý </a:t>
            </a:r>
            <a:r>
              <a:rPr lang="cs-CZ" dirty="0"/>
              <a:t>styl. Méně barvitý styl je vhodný pro běžnou obchodní korespondenci.</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2539</Words>
  <Application>Microsoft Office PowerPoint</Application>
  <PresentationFormat>Předvádění na obrazovce (4:3)</PresentationFormat>
  <Paragraphs>109</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KOMUNIKACE, MEZILIDSKÉ VZTAHY   </vt:lpstr>
      <vt:lpstr>KOMUNIKACE </vt:lpstr>
      <vt:lpstr>Komunikace 7.1 Definice a funkce komunikace v organizacích </vt:lpstr>
      <vt:lpstr>7.2 Proces komunikace </vt:lpstr>
      <vt:lpstr>7.3 Komunikace v organizacích, výběr média přenosu a komunikačních kanálů </vt:lpstr>
      <vt:lpstr>7.4 Osobnost v komunikačním procesu </vt:lpstr>
      <vt:lpstr>7.5 Komunikační styl </vt:lpstr>
      <vt:lpstr>7.6 Komunikační dovednosti   </vt:lpstr>
      <vt:lpstr>Snímek 9</vt:lpstr>
      <vt:lpstr>Snímek 10</vt:lpstr>
      <vt:lpstr>7.7 Zlepšování komunikace v organizacích </vt:lpstr>
      <vt:lpstr>Snímek 12</vt:lpstr>
      <vt:lpstr>Snímek 13</vt:lpstr>
      <vt:lpstr>Snímek 14</vt:lpstr>
      <vt:lpstr>Snímek 15</vt:lpstr>
      <vt:lpstr>Snímek 16</vt:lpstr>
      <vt:lpstr>Shrnutí </vt:lpstr>
      <vt:lpstr>Snímek 18</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KOMUNIKACE, MEZILIDSKÉ VZTAHY   </dc:title>
  <dc:creator>Your User Name</dc:creator>
  <cp:lastModifiedBy>Your User Name</cp:lastModifiedBy>
  <cp:revision>3</cp:revision>
  <dcterms:created xsi:type="dcterms:W3CDTF">2011-10-14T11:20:16Z</dcterms:created>
  <dcterms:modified xsi:type="dcterms:W3CDTF">2011-10-14T12:08:54Z</dcterms:modified>
</cp:coreProperties>
</file>