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6" r:id="rId4"/>
    <p:sldId id="260" r:id="rId5"/>
    <p:sldId id="261" r:id="rId6"/>
    <p:sldId id="262" r:id="rId7"/>
    <p:sldId id="263" r:id="rId8"/>
    <p:sldId id="265" r:id="rId9"/>
    <p:sldId id="264" r:id="rId10"/>
    <p:sldId id="267" r:id="rId11"/>
    <p:sldId id="258" r:id="rId12"/>
    <p:sldId id="268" r:id="rId13"/>
    <p:sldId id="269" r:id="rId14"/>
    <p:sldId id="271" r:id="rId15"/>
    <p:sldId id="272" r:id="rId16"/>
    <p:sldId id="270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se zakulaceným příčným rohem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41D78D1-6C2A-4ACC-A6EC-963757E3A663}" type="datetimeFigureOut">
              <a:rPr lang="cs-CZ"/>
              <a:pPr>
                <a:defRPr/>
              </a:pPr>
              <a:t>29.9.2011</a:t>
            </a:fld>
            <a:endParaRPr lang="cs-CZ"/>
          </a:p>
        </p:txBody>
      </p:sp>
      <p:sp>
        <p:nvSpPr>
          <p:cNvPr id="6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ED02CF1-90C7-4794-A1B2-ED82D51C1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C3EC0-D67E-4927-BD2F-DC67FD82D550}" type="datetimeFigureOut">
              <a:rPr lang="cs-CZ"/>
              <a:pPr>
                <a:defRPr/>
              </a:pPr>
              <a:t>29.9.2011</a:t>
            </a:fld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BDC1-BF1D-4A35-A267-3E61E01050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67EBA-2EA7-48C3-9FBD-696349F87D17}" type="datetimeFigureOut">
              <a:rPr lang="cs-CZ"/>
              <a:pPr>
                <a:defRPr/>
              </a:pPr>
              <a:t>29.9.2011</a:t>
            </a:fld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1B72F-519B-42AF-9653-43EC122360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EDD607-9B7D-41E8-8211-2A3A8C855DE5}" type="datetimeFigureOut">
              <a:rPr lang="cs-CZ"/>
              <a:pPr>
                <a:defRPr/>
              </a:pPr>
              <a:t>29.9.2011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E23E8F-D31B-4170-B7CC-FD3B589BEB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68CD5BA4-F85B-4C19-8B28-6E393C2EF520}" type="datetimeFigureOut">
              <a:rPr lang="cs-CZ"/>
              <a:pPr>
                <a:defRPr/>
              </a:pPr>
              <a:t>29.9.2011</a:t>
            </a:fld>
            <a:endParaRPr lang="cs-CZ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3430DE4-9842-4905-A008-5C92BEA1DC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8C3FB1-A647-49F5-A99E-A906AD8EE186}" type="datetimeFigureOut">
              <a:rPr lang="cs-CZ"/>
              <a:pPr>
                <a:defRPr/>
              </a:pPr>
              <a:t>29.9.2011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D095CE-D39D-4AEA-A6E3-64AD27FD98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FA39E5-A516-4660-9B68-D86675D80BFC}" type="datetimeFigureOut">
              <a:rPr lang="cs-CZ"/>
              <a:pPr>
                <a:defRPr/>
              </a:pPr>
              <a:t>29.9.2011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72DEEB-B6F8-4CB4-BAB2-81939E26BE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059DF3-C321-4EB7-AD48-8ACE0189D0CA}" type="datetimeFigureOut">
              <a:rPr lang="cs-CZ"/>
              <a:pPr>
                <a:defRPr/>
              </a:pPr>
              <a:t>29.9.2011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35281A-C528-485A-979A-693237D39B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E2908-F79B-4423-BCDB-B65167F5D16E}" type="datetimeFigureOut">
              <a:rPr lang="cs-CZ"/>
              <a:pPr>
                <a:defRPr/>
              </a:pPr>
              <a:t>29.9.2011</a:t>
            </a:fld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1D115-888F-4CFF-8383-FE23FFF072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B37EB9D-77ED-4797-A4F7-2A93D3873934}" type="datetimeFigureOut">
              <a:rPr lang="cs-CZ"/>
              <a:pPr>
                <a:defRPr/>
              </a:pPr>
              <a:t>29.9.2011</a:t>
            </a:fld>
            <a:endParaRPr lang="cs-CZ"/>
          </a:p>
        </p:txBody>
      </p:sp>
      <p:sp>
        <p:nvSpPr>
          <p:cNvPr id="7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ED8955F-B6C2-4CC8-9A55-213F76B4BB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8DB5F6F4-1B34-4EC3-9D0D-DDD6B5620BF2}" type="datetimeFigureOut">
              <a:rPr lang="cs-CZ"/>
              <a:pPr>
                <a:defRPr/>
              </a:pPr>
              <a:t>29.9.2011</a:t>
            </a:fld>
            <a:endParaRPr lang="cs-CZ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B6E3696-AFF6-4E1B-ABE2-9F612F315E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BE7EDAE-AB1B-4C81-B028-1C276AD71477}" type="datetimeFigureOut">
              <a:rPr lang="cs-CZ"/>
              <a:pPr>
                <a:defRPr/>
              </a:pPr>
              <a:t>29.9.2011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92DBB65-FD41-4F61-A648-F9979CBFD2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25" r:id="rId7"/>
    <p:sldLayoutId id="2147483834" r:id="rId8"/>
    <p:sldLayoutId id="2147483835" r:id="rId9"/>
    <p:sldLayoutId id="2147483826" r:id="rId10"/>
    <p:sldLayoutId id="2147483827" r:id="rId11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Sociální patologie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1187450" y="2819400"/>
            <a:ext cx="7505700" cy="175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dirty="0" smtClean="0"/>
              <a:t>Norma skupiny – mediální norma – funkční pojetí</a:t>
            </a: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179388" y="1646238"/>
            <a:ext cx="8856662" cy="5095875"/>
          </a:xfrm>
        </p:spPr>
        <p:txBody>
          <a:bodyPr/>
          <a:lstStyle/>
          <a:p>
            <a:r>
              <a:rPr lang="cs-CZ" smtClean="0"/>
              <a:t>Říct, co je ve společnosti normální a co již není, je obtížné.</a:t>
            </a:r>
          </a:p>
          <a:p>
            <a:r>
              <a:rPr lang="cs-CZ" smtClean="0"/>
              <a:t>Hranice normy je pohyblivá, normalita může být posuzována podle různých kriterií.</a:t>
            </a:r>
          </a:p>
          <a:p>
            <a:r>
              <a:rPr lang="cs-CZ" smtClean="0"/>
              <a:t>Vymezení normy může být závislé na mnoha faktorech: četnosti, intenzitě, míře odchylky…</a:t>
            </a:r>
          </a:p>
          <a:p>
            <a:r>
              <a:rPr lang="cs-CZ" smtClean="0"/>
              <a:t>Norma je sociokulturně podmíněna, mění se v čase, vlivem společenského vývoje…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53536"/>
            <a:ext cx="8856984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Zdroje a příčiny sociálně patologických jevů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50" y="1646238"/>
            <a:ext cx="8928100" cy="5095875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Kriminalita – zločinnost, je trestné nebo kriminální chování, spáchané ve společnosti v určitém čase. Závažnost trestného činu.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Kriminalita zjevná, kriminalita skrytá, indexové zločiny, profesionální zločiny, organizované zločiny, </a:t>
            </a:r>
            <a:r>
              <a:rPr lang="cs-CZ" dirty="0" err="1" smtClean="0"/>
              <a:t>zločiny</a:t>
            </a:r>
            <a:r>
              <a:rPr lang="cs-CZ" dirty="0" smtClean="0"/>
              <a:t> bílých límečků, zločiny bez obětí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Teorie vysvětlující příčiny kriminality-biologické a psychologické, multifaktoriální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Sociologické přístupy: strukturální (</a:t>
            </a:r>
            <a:r>
              <a:rPr lang="cs-CZ" dirty="0" err="1" smtClean="0"/>
              <a:t>Durkheim</a:t>
            </a:r>
            <a:r>
              <a:rPr lang="cs-CZ" dirty="0" smtClean="0"/>
              <a:t>, </a:t>
            </a:r>
            <a:r>
              <a:rPr lang="cs-CZ" dirty="0" err="1" smtClean="0"/>
              <a:t>Merton</a:t>
            </a:r>
            <a:r>
              <a:rPr lang="cs-CZ" dirty="0" smtClean="0"/>
              <a:t>)a funkcionální, konfliktní (</a:t>
            </a:r>
            <a:r>
              <a:rPr lang="cs-CZ" dirty="0" err="1" smtClean="0"/>
              <a:t>Chambliss</a:t>
            </a:r>
            <a:r>
              <a:rPr lang="cs-CZ" dirty="0" smtClean="0"/>
              <a:t>) a </a:t>
            </a:r>
            <a:r>
              <a:rPr lang="cs-CZ" dirty="0" err="1" smtClean="0"/>
              <a:t>interpretativní</a:t>
            </a:r>
            <a:r>
              <a:rPr lang="cs-CZ" dirty="0" smtClean="0"/>
              <a:t> (</a:t>
            </a:r>
            <a:r>
              <a:rPr lang="cs-CZ" dirty="0" err="1" smtClean="0"/>
              <a:t>Sutherland</a:t>
            </a:r>
            <a:r>
              <a:rPr lang="cs-CZ" dirty="0" smtClean="0"/>
              <a:t>) teorie deviace.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Teorie příčin sociální patologie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179388" y="1557338"/>
            <a:ext cx="8785225" cy="5184775"/>
          </a:xfrm>
        </p:spPr>
        <p:txBody>
          <a:bodyPr/>
          <a:lstStyle/>
          <a:p>
            <a:r>
              <a:rPr lang="cs-CZ" smtClean="0"/>
              <a:t>Teorie jež předpokládá existenci určitých typů lidí, kteří mají tendenci volit chování mimo společenské normy</a:t>
            </a:r>
          </a:p>
          <a:p>
            <a:r>
              <a:rPr lang="cs-CZ" smtClean="0"/>
              <a:t>Teorie situační – určité sociální situace navozují možnost vzniku a rozvoje sociální deviace</a:t>
            </a:r>
          </a:p>
          <a:p>
            <a:r>
              <a:rPr lang="cs-CZ" smtClean="0"/>
              <a:t>Teorie konjunktivní – jedná se o kombinaci obou předchozích přístupů.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Teorie zdrojů sociální patologie</a:t>
            </a:r>
            <a:endParaRPr lang="cs-CZ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179388" y="1412875"/>
            <a:ext cx="8785225" cy="5329238"/>
          </a:xfrm>
        </p:spPr>
        <p:txBody>
          <a:bodyPr/>
          <a:lstStyle/>
          <a:p>
            <a:r>
              <a:rPr lang="cs-CZ" smtClean="0"/>
              <a:t>Biologicko – psychologické teorie v přístupech (antropometrie, mentální schopnosti,genetické a adopční studie…)</a:t>
            </a:r>
          </a:p>
          <a:p>
            <a:r>
              <a:rPr lang="cs-CZ" smtClean="0"/>
              <a:t>Sociálně psychologické (teorie sociálního učení, teorie charakteru  a temperamentu, teorie odlišného kognitivního stylu)</a:t>
            </a:r>
          </a:p>
          <a:p>
            <a:r>
              <a:rPr lang="cs-CZ" smtClean="0"/>
              <a:t>Sociologické teorie (teorie kulturního přenosu, teorie diferenciální asociace, teorie anomie, teorie subkultur, teorie etiketizace)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507288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dirty="0" smtClean="0"/>
              <a:t>Agresivita a násilí </a:t>
            </a:r>
            <a:r>
              <a:rPr lang="cs-CZ" u="sng" dirty="0" smtClean="0"/>
              <a:t>jako sociálně patologický jev</a:t>
            </a:r>
            <a:endParaRPr lang="cs-CZ" u="sng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7129462"/>
          </a:xfrm>
        </p:spPr>
        <p:txBody>
          <a:bodyPr/>
          <a:lstStyle/>
          <a:p>
            <a:r>
              <a:rPr lang="cs-CZ" smtClean="0"/>
              <a:t>Trend výskytu agresivních forem chování</a:t>
            </a:r>
          </a:p>
          <a:p>
            <a:r>
              <a:rPr lang="cs-CZ" smtClean="0"/>
              <a:t>Agresivita je spontánní pudová tendence??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Agrese-nepřátelství, útok vůči osobě, předmětu, překážce při uspokojování potřeby, agresivita otevřená, potlačená, ritualizovaná, symbolizovaná –potrava, teritorium, sebeobrana, sex </a:t>
            </a:r>
          </a:p>
          <a:p>
            <a:r>
              <a:rPr lang="cs-CZ" smtClean="0"/>
              <a:t>Agresivita je reakce na frustraci???</a:t>
            </a:r>
          </a:p>
          <a:p>
            <a:r>
              <a:rPr lang="cs-CZ" u="sng" smtClean="0"/>
              <a:t>Agresivita a násilí je manifestní, pozorovatelné chování, vedené s úmyslem poškodit jiný organizmus nebo věc.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dirty="0" smtClean="0"/>
              <a:t>Agresivní chování z hlediska sociální patologie</a:t>
            </a:r>
            <a:endParaRPr lang="cs-CZ" dirty="0"/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179388" y="1646238"/>
            <a:ext cx="8964612" cy="5022850"/>
          </a:xfrm>
        </p:spPr>
        <p:txBody>
          <a:bodyPr/>
          <a:lstStyle/>
          <a:p>
            <a:r>
              <a:rPr lang="cs-CZ" smtClean="0"/>
              <a:t>Definujeme jako </a:t>
            </a:r>
            <a:r>
              <a:rPr lang="cs-CZ" u="sng" smtClean="0"/>
              <a:t>porušení sociálních norem</a:t>
            </a:r>
            <a:r>
              <a:rPr lang="cs-CZ" smtClean="0"/>
              <a:t>, jako chování </a:t>
            </a:r>
            <a:r>
              <a:rPr lang="cs-CZ" u="sng" smtClean="0"/>
              <a:t>omezující práva </a:t>
            </a:r>
            <a:r>
              <a:rPr lang="cs-CZ" smtClean="0"/>
              <a:t>a </a:t>
            </a:r>
            <a:r>
              <a:rPr lang="cs-CZ" u="sng" smtClean="0"/>
              <a:t>narušující integritu sociálního okolí</a:t>
            </a:r>
          </a:p>
          <a:p>
            <a:r>
              <a:rPr lang="cs-CZ" smtClean="0"/>
              <a:t>Pozorovatelné epizodické chování s různou latencí</a:t>
            </a:r>
          </a:p>
          <a:p>
            <a:r>
              <a:rPr lang="cs-CZ" smtClean="0"/>
              <a:t>Agresivita jako symptom</a:t>
            </a:r>
          </a:p>
          <a:p>
            <a:r>
              <a:rPr lang="cs-CZ" smtClean="0"/>
              <a:t>Agresivita jako tendence</a:t>
            </a:r>
          </a:p>
          <a:p>
            <a:r>
              <a:rPr lang="cs-CZ" smtClean="0"/>
              <a:t>Agrese jako reálný projev takového jednání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/>
              <a:t>Agresivita a násilí</a:t>
            </a:r>
            <a:endParaRPr lang="cs-CZ" dirty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107950" y="1341438"/>
            <a:ext cx="8856663" cy="5516562"/>
          </a:xfrm>
        </p:spPr>
        <p:txBody>
          <a:bodyPr/>
          <a:lstStyle/>
          <a:p>
            <a:r>
              <a:rPr lang="cs-CZ" smtClean="0"/>
              <a:t>Agresivita, násilí, hostilita, asertivita, druhy a příčiny agresivity, společenské důsledky agresivity a násilí, sledování násilí a vandalizmus</a:t>
            </a:r>
          </a:p>
          <a:p>
            <a:r>
              <a:rPr lang="cs-CZ" smtClean="0"/>
              <a:t>Druhy agresivity (zlostná,  instrumentální, spontánní,  predátorní,  ideologická)</a:t>
            </a:r>
          </a:p>
          <a:p>
            <a:r>
              <a:rPr lang="cs-CZ" smtClean="0"/>
              <a:t>Příčiny agresivity a násilí (biologické, sociokulturní)</a:t>
            </a:r>
          </a:p>
          <a:p>
            <a:r>
              <a:rPr lang="cs-CZ" smtClean="0"/>
              <a:t>Sociální aspekty spojené s agresivitou a násilím</a:t>
            </a:r>
          </a:p>
          <a:p>
            <a:r>
              <a:rPr lang="cs-CZ" smtClean="0"/>
              <a:t>Prevence a možnosti snižování agresivity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943216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sociálně patologické jevy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484313"/>
            <a:ext cx="8964612" cy="4687887"/>
          </a:xfrm>
        </p:spPr>
        <p:txBody>
          <a:bodyPr>
            <a:normAutofit fontScale="925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Variabilní škála jevů, které vnímáme jako </a:t>
            </a:r>
            <a:r>
              <a:rPr lang="cs-CZ" u="sng" dirty="0" smtClean="0"/>
              <a:t>nechtěné, nežádoucí, nepřijatelné</a:t>
            </a:r>
            <a:r>
              <a:rPr lang="cs-CZ" dirty="0" smtClean="0"/>
              <a:t>…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 Sociálně patologický jev reprezentuje jistou míru </a:t>
            </a:r>
            <a:r>
              <a:rPr lang="cs-CZ" u="sng" dirty="0" smtClean="0"/>
              <a:t>rizika</a:t>
            </a:r>
            <a:r>
              <a:rPr lang="cs-CZ" dirty="0" smtClean="0"/>
              <a:t> a společenské nebezpečnosti.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Nárůst nežádoucích jevů by mohl znamenat riziko ohrožení pro fungování celé společnosti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u="sng" dirty="0" smtClean="0"/>
              <a:t>Sociální patologie se zabývá zákonitostmi takových projevů chování</a:t>
            </a:r>
            <a:r>
              <a:rPr lang="cs-CZ" dirty="0" smtClean="0"/>
              <a:t>, které společnost hodnotí jako nežádoucí, protože porušují její sociální, morální, právní normy.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53536"/>
            <a:ext cx="8712968" cy="114300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Míra společenské závažnosti poruch chování , sociálně patologických jevů</a:t>
            </a:r>
            <a:endParaRPr lang="cs-CZ" sz="36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646238"/>
            <a:ext cx="8785225" cy="5211762"/>
          </a:xfrm>
        </p:spPr>
        <p:txBody>
          <a:bodyPr>
            <a:normAutofit fontScale="92500" lnSpcReduction="10000"/>
          </a:bodyPr>
          <a:lstStyle/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err="1" smtClean="0"/>
              <a:t>Disociální</a:t>
            </a:r>
            <a:r>
              <a:rPr lang="cs-CZ" dirty="0" smtClean="0"/>
              <a:t> (dificilní)- spíše dílčí a krátkodobé výstřelky v chování jedinců, často typické pro věkové skupiny, příslušníky subkultur, obvykle na hranici normy a patologie.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Asociální (delikvence) –výrazně patologické jevy, v rozporu se společenskou morálkou, ještě nedosahují intenzity ničení společenských hodnot, jedinec se vylučuje ze společnosti ale aktivně proti ní nevystupuje (alkoholismus, tetování, piercing…)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Antisociální (kriminalita)– projevy porušují normy společnosti, jsou ničeny hodnoty…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53536"/>
            <a:ext cx="8784976" cy="1015224"/>
          </a:xfrm>
        </p:spPr>
        <p:txBody>
          <a:bodyPr>
            <a:normAutofit fontScale="90000"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sociální patologie - sociální deviace, </a:t>
            </a:r>
            <a:b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deviace</a:t>
            </a:r>
            <a: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pozitivní a deviace negativní</a:t>
            </a:r>
            <a:endParaRPr lang="cs-CZ" sz="36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646238"/>
            <a:ext cx="8785225" cy="4525962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Sociální deviace (z lat. </a:t>
            </a:r>
            <a:r>
              <a:rPr lang="cs-CZ" dirty="0" err="1" smtClean="0"/>
              <a:t>deviatio</a:t>
            </a:r>
            <a:r>
              <a:rPr lang="cs-CZ" dirty="0" smtClean="0"/>
              <a:t> =odchylka, úchylka) je definována jako způsob jednání, které není konformní vůči společenské normě, akceptované většinovou populací. Sociální deviace je narušení jakékoliv sociální normy.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Deviace je obecně odchylka od normální struktury či funkce.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u="sng" dirty="0" smtClean="0"/>
              <a:t>Na rozdíl od sociální patologie je deviace hodnotově a emocionálně neutrální</a:t>
            </a:r>
            <a:r>
              <a:rPr lang="cs-CZ" dirty="0" smtClean="0"/>
              <a:t>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53536"/>
            <a:ext cx="8964488" cy="1143000"/>
          </a:xfrm>
        </p:spPr>
        <p:txBody>
          <a:bodyPr>
            <a:noAutofit/>
          </a:bodyPr>
          <a:lstStyle/>
          <a:p>
            <a:pPr marL="54864" indent="0" algn="just"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cs-CZ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Sociální deviace, toleranční limit, objektivní deviace</a:t>
            </a:r>
            <a:endParaRPr lang="cs-CZ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46238"/>
            <a:ext cx="9144000" cy="5095875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V každém sociálním prostředí existuje nepsaný toleranční limit – </a:t>
            </a:r>
            <a:r>
              <a:rPr lang="cs-CZ" u="sng" dirty="0" smtClean="0"/>
              <a:t>míra variability snášenlivosti k chování a dodržování  norem druhými jednotlivci.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Koncepce objektivní deviace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AutoNum type="alphaUcParenBoth"/>
              <a:defRPr/>
            </a:pPr>
            <a:r>
              <a:rPr lang="cs-CZ" dirty="0" smtClean="0"/>
              <a:t>opakovatelnost porušování normy v čase a v různých teritoriích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AutoNum type="alphaUcParenBoth"/>
              <a:defRPr/>
            </a:pPr>
            <a:r>
              <a:rPr lang="cs-CZ" dirty="0" smtClean="0"/>
              <a:t>hromadnost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AutoNum type="alphaUcParenBoth"/>
              <a:defRPr/>
            </a:pPr>
            <a:r>
              <a:rPr lang="cs-CZ" dirty="0" smtClean="0"/>
              <a:t>společenská závažnost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AutoNum type="alphaUcParenBoth"/>
              <a:defRPr/>
            </a:pPr>
            <a:r>
              <a:rPr lang="cs-CZ" dirty="0" smtClean="0"/>
              <a:t>etiologická identita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sz="4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sociální dezorganizace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107950" y="1646238"/>
            <a:ext cx="8928100" cy="4525962"/>
          </a:xfrm>
        </p:spPr>
        <p:txBody>
          <a:bodyPr/>
          <a:lstStyle/>
          <a:p>
            <a:pPr eaLnBrk="1" hangingPunct="1"/>
            <a:r>
              <a:rPr lang="cs-CZ" smtClean="0"/>
              <a:t>Je chápána jako narušení a rozklad systému norem společnosti (Chicagská škola –ekologický a urbanistický přístup).</a:t>
            </a:r>
          </a:p>
          <a:p>
            <a:pPr eaLnBrk="1" hangingPunct="1"/>
            <a:r>
              <a:rPr lang="cs-CZ" smtClean="0"/>
              <a:t>V současnosti se zaměřujeme spíše na jedince a etiologii jeho deviantního chování.</a:t>
            </a:r>
          </a:p>
          <a:p>
            <a:pPr eaLnBrk="1" hangingPunct="1"/>
            <a:r>
              <a:rPr lang="cs-CZ" smtClean="0"/>
              <a:t>Koncepce sociální dezorganizace poukazuje na širší společenské aspekty příčin vzniku patologických jevů.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53536"/>
            <a:ext cx="8856984" cy="1143000"/>
          </a:xfrm>
        </p:spPr>
        <p:txBody>
          <a:bodyPr>
            <a:normAutofit fontScale="90000"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sociální patologie v interdisciplinárních souvislostech  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179388" y="1646238"/>
            <a:ext cx="8856662" cy="5095875"/>
          </a:xfrm>
        </p:spPr>
        <p:txBody>
          <a:bodyPr/>
          <a:lstStyle/>
          <a:p>
            <a:pPr eaLnBrk="1" hangingPunct="1"/>
            <a:r>
              <a:rPr lang="cs-CZ" smtClean="0"/>
              <a:t>Absolutistický přístup – „normy jsou absolutně jednoznačné a srozumitelné“</a:t>
            </a:r>
          </a:p>
          <a:p>
            <a:pPr eaLnBrk="1" hangingPunct="1"/>
            <a:r>
              <a:rPr lang="cs-CZ" smtClean="0"/>
              <a:t>Moralizující přístup(morální nedevianti, nemorální devianti)</a:t>
            </a:r>
          </a:p>
          <a:p>
            <a:pPr eaLnBrk="1" hangingPunct="1"/>
            <a:r>
              <a:rPr lang="cs-CZ" smtClean="0"/>
              <a:t>Medicínský přístup- nemoc společnosti ?</a:t>
            </a:r>
          </a:p>
          <a:p>
            <a:pPr eaLnBrk="1" hangingPunct="1"/>
            <a:r>
              <a:rPr lang="cs-CZ" smtClean="0"/>
              <a:t>Statistický přístup „kvantita versus kvalita“</a:t>
            </a:r>
          </a:p>
          <a:p>
            <a:pPr eaLnBrk="1" hangingPunct="1"/>
            <a:r>
              <a:rPr lang="cs-CZ" smtClean="0"/>
              <a:t>Relativistický přístup – pouze v kontextu?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endParaRPr lang="cs-CZ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179388" y="1412875"/>
            <a:ext cx="8964612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Sociální patologie je souhrnným označením nezdravých, abnormálních, obecně nežádoucích společenských jevů. Sociálně patologické jevy jsou vždy pro jedince a společnost negativní, což v případě sociálních deviací vždy neplatí.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Příklady sociálně patologických jevů, sociálních deviací a příčin sociální dezorganizace.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Teorie kladoucí důraz na devianta, situační teorie, teorie konjunktivní.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Společenská reakce ochranná, nápravná, varování, restrikce…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224136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Normalita a abnormalita / přijatelné, chtěné, žádoucí vzorce chování nebo nikoliv</a:t>
            </a:r>
            <a:endParaRPr lang="cs-CZ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400675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u="sng" dirty="0" smtClean="0"/>
              <a:t>Různé přístupy </a:t>
            </a:r>
            <a:r>
              <a:rPr lang="cs-CZ" dirty="0" smtClean="0"/>
              <a:t>vysvětlující normalitu a abnormalitu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u="sng" dirty="0" smtClean="0"/>
              <a:t>Obtížnost vymezení </a:t>
            </a:r>
            <a:r>
              <a:rPr lang="cs-CZ" dirty="0" smtClean="0"/>
              <a:t>normality</a:t>
            </a:r>
          </a:p>
          <a:p>
            <a:pPr eaLnBrk="1" hangingPunct="1">
              <a:defRPr/>
            </a:pPr>
            <a:r>
              <a:rPr lang="cs-CZ" u="sng" dirty="0" smtClean="0"/>
              <a:t>Norma</a:t>
            </a:r>
            <a:r>
              <a:rPr lang="cs-CZ" dirty="0" smtClean="0"/>
              <a:t> (modely neuvědomované a uvědomované) </a:t>
            </a:r>
          </a:p>
          <a:p>
            <a:pPr eaLnBrk="1" hangingPunct="1">
              <a:defRPr/>
            </a:pPr>
            <a:r>
              <a:rPr lang="cs-CZ" dirty="0" smtClean="0"/>
              <a:t>Normalita</a:t>
            </a:r>
          </a:p>
          <a:p>
            <a:pPr eaLnBrk="1" hangingPunct="1">
              <a:defRPr/>
            </a:pPr>
            <a:r>
              <a:rPr lang="cs-CZ" dirty="0" smtClean="0"/>
              <a:t>Otázky subjektivní </a:t>
            </a:r>
            <a:r>
              <a:rPr lang="cs-CZ" u="sng" dirty="0" smtClean="0"/>
              <a:t>konformity</a:t>
            </a:r>
            <a:r>
              <a:rPr lang="cs-CZ" dirty="0" smtClean="0"/>
              <a:t> (pozitivní/ negativní - formální/ neformální)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u="sng" dirty="0" smtClean="0"/>
              <a:t>Teoretická východiska pojetí normality</a:t>
            </a:r>
          </a:p>
          <a:p>
            <a:pPr eaLnBrk="1" hangingPunct="1">
              <a:defRPr/>
            </a:pPr>
            <a:r>
              <a:rPr lang="cs-CZ" dirty="0" smtClean="0"/>
              <a:t>Statistické pojetí normality</a:t>
            </a:r>
          </a:p>
          <a:p>
            <a:pPr eaLnBrk="1" hangingPunct="1">
              <a:defRPr/>
            </a:pPr>
            <a:r>
              <a:rPr lang="cs-CZ" dirty="0" err="1" smtClean="0"/>
              <a:t>Sociokulturní</a:t>
            </a:r>
            <a:r>
              <a:rPr lang="cs-CZ" dirty="0" smtClean="0"/>
              <a:t> norma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510</TotalTime>
  <Words>881</Words>
  <Application>Microsoft Office PowerPoint</Application>
  <PresentationFormat>Předvádění na obrazovce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Lití písma</vt:lpstr>
      <vt:lpstr>Sociální patologie</vt:lpstr>
      <vt:lpstr>sociálně patologické jevy</vt:lpstr>
      <vt:lpstr>Míra společenské závažnosti poruch chování , sociálně patologických jevů</vt:lpstr>
      <vt:lpstr> sociální patologie - sociální deviace,   deviace pozitivní a deviace negativní</vt:lpstr>
      <vt:lpstr>      Sociální deviace, toleranční limit, objektivní deviace</vt:lpstr>
      <vt:lpstr>sociální dezorganizace</vt:lpstr>
      <vt:lpstr>sociální patologie v interdisciplinárních souvislostech  </vt:lpstr>
      <vt:lpstr>Snímek 8</vt:lpstr>
      <vt:lpstr>Normalita a abnormalita / přijatelné, chtěné, žádoucí vzorce chování nebo nikoliv</vt:lpstr>
      <vt:lpstr>Norma skupiny – mediální norma – funkční pojetí</vt:lpstr>
      <vt:lpstr>Zdroje a příčiny sociálně patologických jevů</vt:lpstr>
      <vt:lpstr>Teorie příčin sociální patologie</vt:lpstr>
      <vt:lpstr>Teorie zdrojů sociální patologie</vt:lpstr>
      <vt:lpstr>Agresivita a násilí jako sociálně patologický jev</vt:lpstr>
      <vt:lpstr>Agresivní chování z hlediska sociální patologie</vt:lpstr>
      <vt:lpstr>Agresivita a násilí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patologie</dc:title>
  <dc:creator>Krahulcova</dc:creator>
  <cp:lastModifiedBy>Petr Horehleď</cp:lastModifiedBy>
  <cp:revision>56</cp:revision>
  <dcterms:created xsi:type="dcterms:W3CDTF">2010-01-01T16:13:57Z</dcterms:created>
  <dcterms:modified xsi:type="dcterms:W3CDTF">2011-09-29T10:46:20Z</dcterms:modified>
</cp:coreProperties>
</file>