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3D4D70-8C88-453F-B49D-9C416EDB4F56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C7D951-47CB-4A64-8AAD-42213C30C8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F60-F69 Poruchy osobnosti a chování u dospělých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60.5 </a:t>
            </a:r>
            <a:r>
              <a:rPr lang="cs-CZ" dirty="0" err="1" smtClean="0"/>
              <a:t>Anankastická</a:t>
            </a:r>
            <a:r>
              <a:rPr lang="cs-CZ" dirty="0" smtClean="0"/>
              <a:t>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častější u mužů</a:t>
            </a:r>
          </a:p>
          <a:p>
            <a:r>
              <a:rPr lang="cs-CZ" dirty="0" smtClean="0"/>
              <a:t>pocit osobní nejistoty a pochyb </a:t>
            </a:r>
          </a:p>
          <a:p>
            <a:r>
              <a:rPr lang="cs-CZ" dirty="0"/>
              <a:t>n</a:t>
            </a:r>
            <a:r>
              <a:rPr lang="cs-CZ" dirty="0" smtClean="0"/>
              <a:t>adměrná svědomitost, puntičkářství</a:t>
            </a:r>
          </a:p>
          <a:p>
            <a:r>
              <a:rPr lang="cs-CZ" dirty="0" smtClean="0"/>
              <a:t>zaměstnáváním se detaily a kontrolou</a:t>
            </a:r>
          </a:p>
          <a:p>
            <a:r>
              <a:rPr lang="cs-CZ" dirty="0"/>
              <a:t>v</a:t>
            </a:r>
            <a:r>
              <a:rPr lang="cs-CZ" dirty="0" smtClean="0"/>
              <a:t>zorná disciplína, vytváření plánů, seznamů, tendence k byrokratizaci</a:t>
            </a:r>
          </a:p>
          <a:p>
            <a:r>
              <a:rPr lang="cs-CZ" dirty="0" smtClean="0"/>
              <a:t>tvrdohlavost‚ opatrnost a rigidita</a:t>
            </a:r>
          </a:p>
          <a:p>
            <a:r>
              <a:rPr lang="cs-CZ" dirty="0"/>
              <a:t>č</a:t>
            </a:r>
            <a:r>
              <a:rPr lang="cs-CZ" dirty="0" smtClean="0"/>
              <a:t>asto nejsou schopni vyhodit staré a rozbité předměty</a:t>
            </a:r>
          </a:p>
          <a:p>
            <a:r>
              <a:rPr lang="cs-CZ" dirty="0"/>
              <a:t>h</a:t>
            </a:r>
            <a:r>
              <a:rPr lang="cs-CZ" dirty="0" smtClean="0"/>
              <a:t>ůře vyjadřují vřelé emoce, jsou spíše rezervovaní</a:t>
            </a:r>
          </a:p>
          <a:p>
            <a:r>
              <a:rPr lang="cs-CZ" dirty="0" smtClean="0"/>
              <a:t>mohou být vtíravé a nevítané myšlenky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60.6 </a:t>
            </a:r>
            <a:r>
              <a:rPr lang="cs-CZ" dirty="0" err="1" smtClean="0"/>
              <a:t>Anxiozní</a:t>
            </a:r>
            <a:r>
              <a:rPr lang="cs-CZ" dirty="0" smtClean="0"/>
              <a:t> (vyhýbavá)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1%, postihuje obě pohlaví stejně, častá </a:t>
            </a:r>
            <a:r>
              <a:rPr lang="cs-CZ" dirty="0" err="1" smtClean="0"/>
              <a:t>komorbidita</a:t>
            </a:r>
            <a:r>
              <a:rPr lang="cs-CZ" dirty="0" smtClean="0"/>
              <a:t> s </a:t>
            </a:r>
            <a:r>
              <a:rPr lang="cs-CZ" dirty="0" err="1" smtClean="0"/>
              <a:t>anankastickou</a:t>
            </a:r>
            <a:r>
              <a:rPr lang="cs-CZ" dirty="0" smtClean="0"/>
              <a:t> poruchou osobnosti</a:t>
            </a:r>
          </a:p>
          <a:p>
            <a:r>
              <a:rPr lang="cs-CZ" dirty="0" smtClean="0"/>
              <a:t>pocity napětí a obavy‚ nejistoty a podřízenosti</a:t>
            </a:r>
          </a:p>
          <a:p>
            <a:r>
              <a:rPr lang="cs-CZ" dirty="0" smtClean="0"/>
              <a:t>potřeba být milován a přijímán</a:t>
            </a:r>
          </a:p>
          <a:p>
            <a:r>
              <a:rPr lang="cs-CZ" dirty="0"/>
              <a:t>n</a:t>
            </a:r>
            <a:r>
              <a:rPr lang="cs-CZ" dirty="0" smtClean="0"/>
              <a:t>ízké sebevědomí</a:t>
            </a:r>
          </a:p>
          <a:p>
            <a:r>
              <a:rPr lang="cs-CZ" dirty="0" smtClean="0"/>
              <a:t>přecitlivělost na odmítnutí a kritiku</a:t>
            </a:r>
          </a:p>
          <a:p>
            <a:r>
              <a:rPr lang="cs-CZ" dirty="0"/>
              <a:t>v</a:t>
            </a:r>
            <a:r>
              <a:rPr lang="cs-CZ" dirty="0" smtClean="0"/>
              <a:t>yhýbání se sociálním situacím, přestože po blízkosti velmi touží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60.7 Závislá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5%, častější u žen</a:t>
            </a:r>
          </a:p>
          <a:p>
            <a:r>
              <a:rPr lang="cs-CZ" dirty="0" smtClean="0"/>
              <a:t>pronikavá závislost na druhých</a:t>
            </a:r>
          </a:p>
          <a:p>
            <a:r>
              <a:rPr lang="cs-CZ" dirty="0"/>
              <a:t>o</a:t>
            </a:r>
            <a:r>
              <a:rPr lang="cs-CZ" dirty="0" smtClean="0"/>
              <a:t>bava udělat menší či větší životní rozhodnutí</a:t>
            </a:r>
          </a:p>
          <a:p>
            <a:r>
              <a:rPr lang="cs-CZ" dirty="0" smtClean="0"/>
              <a:t>velké obavy z opuštěnosti</a:t>
            </a:r>
          </a:p>
          <a:p>
            <a:r>
              <a:rPr lang="cs-CZ" dirty="0" smtClean="0"/>
              <a:t>pocity bezmocnosti a nekompetence</a:t>
            </a:r>
          </a:p>
          <a:p>
            <a:r>
              <a:rPr lang="cs-CZ" dirty="0" smtClean="0"/>
              <a:t>pasivní vyhovění přáním starších a dalších lidí a slabou odpovědí na požadavky denního života</a:t>
            </a:r>
          </a:p>
          <a:p>
            <a:r>
              <a:rPr lang="cs-CZ" dirty="0"/>
              <a:t>n</a:t>
            </a:r>
            <a:r>
              <a:rPr lang="cs-CZ" dirty="0" smtClean="0"/>
              <a:t>edostatek průbojnosti se může projevit v intelektuální nebo emoční sféře</a:t>
            </a:r>
          </a:p>
          <a:p>
            <a:r>
              <a:rPr lang="cs-CZ" dirty="0" smtClean="0"/>
              <a:t>častá je tendence přenést odpovědnost na druhé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60.8 Jiné specifické 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Narcistická porucha osobnosti</a:t>
            </a:r>
          </a:p>
          <a:p>
            <a:r>
              <a:rPr lang="cs-CZ" dirty="0"/>
              <a:t>g</a:t>
            </a:r>
            <a:r>
              <a:rPr lang="cs-CZ" dirty="0" smtClean="0"/>
              <a:t>randiózní sebevědomí, intenzivní emoční reakce, pokud se jich někdo dotkne</a:t>
            </a:r>
          </a:p>
          <a:p>
            <a:r>
              <a:rPr lang="cs-CZ" dirty="0"/>
              <a:t>p</a:t>
            </a:r>
            <a:r>
              <a:rPr lang="cs-CZ" dirty="0" smtClean="0"/>
              <a:t>rojevy velikášství, nadměrná pozornost věnovaná sebehodnocení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Pasivně-agresivní porucha osobnosti</a:t>
            </a:r>
          </a:p>
          <a:p>
            <a:r>
              <a:rPr lang="cs-CZ" dirty="0"/>
              <a:t>s</a:t>
            </a:r>
            <a:r>
              <a:rPr lang="cs-CZ" dirty="0" smtClean="0"/>
              <a:t>kryté kladení překážek, otálení, neústupnost,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záměrná nevýkonnost</a:t>
            </a:r>
          </a:p>
          <a:p>
            <a:r>
              <a:rPr lang="cs-CZ" dirty="0"/>
              <a:t>v</a:t>
            </a:r>
            <a:r>
              <a:rPr lang="cs-CZ" dirty="0" smtClean="0"/>
              <a:t>elké problémy při spolupráci s druhými, rezistentní vůči autoritám</a:t>
            </a:r>
          </a:p>
          <a:p>
            <a:r>
              <a:rPr lang="cs-CZ" dirty="0"/>
              <a:t>b</a:t>
            </a:r>
            <a:r>
              <a:rPr lang="cs-CZ" dirty="0" smtClean="0"/>
              <a:t>ojují za svoji autonomii, mají potíže vytvořit a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udržet blízký vztah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63 Nutkavé a impulzivní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Patologické hráčství</a:t>
            </a:r>
          </a:p>
          <a:p>
            <a:r>
              <a:rPr lang="cs-CZ" dirty="0" smtClean="0"/>
              <a:t>Patologické zakládání požárů (pyromanie)</a:t>
            </a:r>
          </a:p>
          <a:p>
            <a:r>
              <a:rPr lang="cs-CZ" dirty="0" smtClean="0"/>
              <a:t>Patologické kradení (kleptomanie)</a:t>
            </a:r>
          </a:p>
          <a:p>
            <a:r>
              <a:rPr lang="cs-CZ" dirty="0" smtClean="0"/>
              <a:t>Patologické nutkání k vyškubávání vlasů (</a:t>
            </a:r>
            <a:r>
              <a:rPr lang="cs-CZ" dirty="0" err="1"/>
              <a:t>t</a:t>
            </a:r>
            <a:r>
              <a:rPr lang="cs-CZ" dirty="0" err="1" smtClean="0"/>
              <a:t>richotillomanie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Jiné nutkavé a impulzivní poruchy - patologické nakupování</a:t>
            </a:r>
          </a:p>
          <a:p>
            <a:pPr>
              <a:buNone/>
            </a:pPr>
            <a:r>
              <a:rPr lang="cs-CZ" dirty="0" smtClean="0"/>
              <a:t>Dostudovat! Např. http://www.</a:t>
            </a:r>
            <a:r>
              <a:rPr lang="cs-CZ" dirty="0" err="1" smtClean="0"/>
              <a:t>uzis.cz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mkn</a:t>
            </a:r>
            <a:r>
              <a:rPr lang="cs-CZ" dirty="0" smtClean="0"/>
              <a:t>/F60-F69.html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F64 Poruchy pohlavní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Transsexualismus</a:t>
            </a:r>
          </a:p>
          <a:p>
            <a:r>
              <a:rPr lang="cs-CZ" dirty="0" smtClean="0"/>
              <a:t>Transvestitismus dvojí role</a:t>
            </a:r>
          </a:p>
          <a:p>
            <a:r>
              <a:rPr lang="cs-CZ" dirty="0" smtClean="0"/>
              <a:t>Porucha pohlavní identity v dětství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Dostudovat! Např. http://www.</a:t>
            </a:r>
            <a:r>
              <a:rPr lang="cs-CZ" dirty="0" err="1" smtClean="0"/>
              <a:t>uzis.cz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mkn</a:t>
            </a:r>
            <a:r>
              <a:rPr lang="cs-CZ" dirty="0" smtClean="0"/>
              <a:t>/F60-F69.html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F65 Poruchy sexuální preference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Fetišismus</a:t>
            </a:r>
            <a:endParaRPr lang="cs-CZ" dirty="0" smtClean="0"/>
          </a:p>
          <a:p>
            <a:r>
              <a:rPr lang="cs-CZ" dirty="0" smtClean="0"/>
              <a:t>Fetišistický transvestitismus</a:t>
            </a:r>
          </a:p>
          <a:p>
            <a:r>
              <a:rPr lang="cs-CZ" dirty="0" smtClean="0"/>
              <a:t>Exhibicionismus</a:t>
            </a:r>
          </a:p>
          <a:p>
            <a:r>
              <a:rPr lang="cs-CZ" dirty="0" err="1" smtClean="0"/>
              <a:t>Voyerismus</a:t>
            </a:r>
            <a:endParaRPr lang="cs-CZ" dirty="0" smtClean="0"/>
          </a:p>
          <a:p>
            <a:r>
              <a:rPr lang="cs-CZ" dirty="0" smtClean="0"/>
              <a:t>Pedofilie</a:t>
            </a:r>
            <a:endParaRPr lang="cs-CZ" dirty="0"/>
          </a:p>
          <a:p>
            <a:r>
              <a:rPr lang="cs-CZ" dirty="0" smtClean="0"/>
              <a:t>Sadomasochismus</a:t>
            </a:r>
          </a:p>
          <a:p>
            <a:r>
              <a:rPr lang="cs-CZ" dirty="0" err="1" smtClean="0"/>
              <a:t>Frotérství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Nekrofilie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Dostudovat! Např. http://www.</a:t>
            </a:r>
            <a:r>
              <a:rPr lang="cs-CZ" dirty="0" err="1" smtClean="0"/>
              <a:t>uzis.cz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mkn</a:t>
            </a:r>
            <a:r>
              <a:rPr lang="cs-CZ" dirty="0" smtClean="0"/>
              <a:t>/F60-F69.html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 Specifické 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Hluboko zakořeněné </a:t>
            </a:r>
            <a:r>
              <a:rPr lang="cs-CZ" dirty="0" err="1" smtClean="0"/>
              <a:t>maladaptivní</a:t>
            </a:r>
            <a:r>
              <a:rPr lang="cs-CZ" dirty="0" smtClean="0"/>
              <a:t> způsoby chování, obvykle rozpoznatelné v době dospívání či dříve, trvají pak po větší část dospělého věku.</a:t>
            </a:r>
          </a:p>
          <a:p>
            <a:r>
              <a:rPr lang="cs-CZ" dirty="0" smtClean="0"/>
              <a:t>Osobnost je abnormální buď do rovnováhy svých složek, jejich kvality a vyjádření nebo ve svém celku.</a:t>
            </a:r>
          </a:p>
          <a:p>
            <a:r>
              <a:rPr lang="cs-CZ" dirty="0" smtClean="0"/>
              <a:t>Očekávání nedostatku spolupráce, mýtus „těžké“ terapie, neadekvátní léčba, odmítání pacientů.</a:t>
            </a:r>
          </a:p>
          <a:p>
            <a:r>
              <a:rPr lang="cs-CZ" dirty="0" smtClean="0"/>
              <a:t>Reálná data však udávají výrazné zlepšení u více než 50% pacientů po cca 1 a půl roce léčby.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 Specifické 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elativně časté v běžné populaci, celková prevalence cca 10% (6-15%)</a:t>
            </a:r>
          </a:p>
          <a:p>
            <a:r>
              <a:rPr lang="cs-CZ" dirty="0" smtClean="0"/>
              <a:t>v ambulancích praktických lékařů 20-30%, v psychiatrických ambulancích 30-50%</a:t>
            </a:r>
          </a:p>
          <a:p>
            <a:r>
              <a:rPr lang="cs-CZ" dirty="0"/>
              <a:t>e</a:t>
            </a:r>
            <a:r>
              <a:rPr lang="cs-CZ" dirty="0" smtClean="0"/>
              <a:t>tiologie poruch osobnosti představuje komplexní kombinaci mezi temperamentem a charakterem</a:t>
            </a:r>
          </a:p>
          <a:p>
            <a:r>
              <a:rPr lang="cs-CZ" dirty="0"/>
              <a:t>p</a:t>
            </a:r>
            <a:r>
              <a:rPr lang="cs-CZ" dirty="0" smtClean="0"/>
              <a:t>redispozice ke vzniku choroby je dána geneticky (dvojčata, mapování rodin), nejspíše polygenně, psychosociální vlivy pak mají </a:t>
            </a:r>
            <a:r>
              <a:rPr lang="cs-CZ" dirty="0" err="1" smtClean="0"/>
              <a:t>vyýrazný</a:t>
            </a:r>
            <a:r>
              <a:rPr lang="cs-CZ" dirty="0" smtClean="0"/>
              <a:t> vliv na rozvoj této dispozice (konfliktní, emočně vypjaté rodinné prostředí, příliš trestající, restriktivní nebo tvrdá výchova, nadměrné rozmazlování…)</a:t>
            </a:r>
          </a:p>
          <a:p>
            <a:r>
              <a:rPr lang="cs-CZ" dirty="0"/>
              <a:t>d</a:t>
            </a:r>
            <a:r>
              <a:rPr lang="cs-CZ" dirty="0" smtClean="0"/>
              <a:t>oporučená lit. </a:t>
            </a:r>
            <a:r>
              <a:rPr lang="cs-CZ" b="1" dirty="0" smtClean="0"/>
              <a:t>Ján </a:t>
            </a:r>
            <a:r>
              <a:rPr lang="cs-CZ" b="1" dirty="0" err="1" smtClean="0"/>
              <a:t>Praško</a:t>
            </a:r>
            <a:r>
              <a:rPr lang="cs-CZ" b="1" dirty="0" smtClean="0"/>
              <a:t> a kol.: Poruchy osobnosti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60.0 Paranoidní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epidemiologie – 2%, vyšší u mužů, mezi psychiatrickými ambulantními pacienty až 20% </a:t>
            </a:r>
          </a:p>
          <a:p>
            <a:r>
              <a:rPr lang="cs-CZ" dirty="0" smtClean="0"/>
              <a:t>nadměrná citlivost k odmítnutí</a:t>
            </a:r>
          </a:p>
          <a:p>
            <a:r>
              <a:rPr lang="cs-CZ" dirty="0"/>
              <a:t>n</a:t>
            </a:r>
            <a:r>
              <a:rPr lang="cs-CZ" dirty="0" smtClean="0"/>
              <a:t>eodpouštění urážek</a:t>
            </a:r>
          </a:p>
          <a:p>
            <a:r>
              <a:rPr lang="cs-CZ" dirty="0" smtClean="0"/>
              <a:t>podezřívavost </a:t>
            </a:r>
            <a:endParaRPr lang="cs-CZ" dirty="0"/>
          </a:p>
          <a:p>
            <a:r>
              <a:rPr lang="cs-CZ" dirty="0" smtClean="0"/>
              <a:t>tendence zkreslovat zážitky chybným interpretováním neutrálně nebo přátelsky laděných akcí druhých jako nepřátelských</a:t>
            </a:r>
          </a:p>
          <a:p>
            <a:r>
              <a:rPr lang="cs-CZ" dirty="0" smtClean="0"/>
              <a:t>opětovné bezdůvodné podezíráním partnera ze sexuální nevěry </a:t>
            </a:r>
          </a:p>
          <a:p>
            <a:r>
              <a:rPr lang="cs-CZ" dirty="0" smtClean="0"/>
              <a:t>bojovný a tendenční smysl pro osobní práva. </a:t>
            </a:r>
          </a:p>
          <a:p>
            <a:r>
              <a:rPr lang="cs-CZ" dirty="0" smtClean="0"/>
              <a:t>sklon k excesivní důležitosti vlastní osoby a častá je</a:t>
            </a:r>
            <a:br>
              <a:rPr lang="cs-CZ" dirty="0" smtClean="0"/>
            </a:br>
            <a:r>
              <a:rPr lang="cs-CZ" dirty="0" smtClean="0"/>
              <a:t>excesivní vztahovačnost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60.1 Schizoidní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epidemiologie – ½-1%, častější u mužů</a:t>
            </a:r>
          </a:p>
          <a:p>
            <a:r>
              <a:rPr lang="cs-CZ" dirty="0" smtClean="0"/>
              <a:t>distancování se od citových‚ sociálních a jiných kontaktů</a:t>
            </a:r>
          </a:p>
          <a:p>
            <a:r>
              <a:rPr lang="cs-CZ" dirty="0" smtClean="0"/>
              <a:t>preference fantazie‚ činností v samotě a introspektivní rezervovanost</a:t>
            </a:r>
          </a:p>
          <a:p>
            <a:r>
              <a:rPr lang="cs-CZ" dirty="0"/>
              <a:t>o</a:t>
            </a:r>
            <a:r>
              <a:rPr lang="cs-CZ" dirty="0" smtClean="0"/>
              <a:t>bvykle přemýšliví, hloubaví lidé, vytvářejí si své systémy, svéráznou logiku, leckdy originální</a:t>
            </a:r>
          </a:p>
          <a:p>
            <a:r>
              <a:rPr lang="cs-CZ" dirty="0"/>
              <a:t>l</a:t>
            </a:r>
            <a:r>
              <a:rPr lang="cs-CZ" dirty="0" smtClean="0"/>
              <a:t>etargické, mdlé pohyby, pomalá monotónní řeč</a:t>
            </a:r>
          </a:p>
          <a:p>
            <a:r>
              <a:rPr lang="cs-CZ" dirty="0" smtClean="0"/>
              <a:t>neschopnost vyjadřovat své city a zakoušet radost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60.2 </a:t>
            </a:r>
            <a:r>
              <a:rPr lang="cs-CZ" dirty="0" err="1" smtClean="0"/>
              <a:t>Disociální</a:t>
            </a:r>
            <a:r>
              <a:rPr lang="cs-CZ" dirty="0" smtClean="0"/>
              <a:t>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až 5%, vyšší u mužů, u vězňů někdy udáváno až 75% </a:t>
            </a:r>
          </a:p>
          <a:p>
            <a:r>
              <a:rPr lang="cs-CZ" dirty="0" smtClean="0"/>
              <a:t>bezohlednost v sociálních závazcích</a:t>
            </a:r>
          </a:p>
          <a:p>
            <a:r>
              <a:rPr lang="cs-CZ" dirty="0" smtClean="0"/>
              <a:t>nedostatek cítění pro druhé</a:t>
            </a:r>
          </a:p>
          <a:p>
            <a:r>
              <a:rPr lang="cs-CZ" dirty="0" smtClean="0"/>
              <a:t>velká nerovnováha mezi chováním a současnými sociálními normami</a:t>
            </a:r>
          </a:p>
          <a:p>
            <a:r>
              <a:rPr lang="cs-CZ" dirty="0"/>
              <a:t>c</a:t>
            </a:r>
            <a:r>
              <a:rPr lang="cs-CZ" dirty="0" smtClean="0"/>
              <a:t>hování nelze snadno změnit zkušeností‚ dokonce ani trestem</a:t>
            </a:r>
          </a:p>
          <a:p>
            <a:r>
              <a:rPr lang="cs-CZ" dirty="0" smtClean="0"/>
              <a:t>nízká tolerance k frustraci‚ nízký práh pro spouštění agrese včetně násilných činů</a:t>
            </a:r>
          </a:p>
          <a:p>
            <a:r>
              <a:rPr lang="cs-CZ" dirty="0" smtClean="0"/>
              <a:t>tendence klamat druhé nebo nabízet přijatelné vysvětlení pro chování‚ které ho přivádí do konfliktu se společností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60.3 Emočně nestabilní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3%, vyšší u žen, hraniční porucha až u 25% hospitalizovaných psychiatrických pacientů </a:t>
            </a:r>
          </a:p>
          <a:p>
            <a:r>
              <a:rPr lang="cs-CZ" dirty="0" smtClean="0"/>
              <a:t>sklonem k zkratkovému chování bez uvážení jeho následků</a:t>
            </a:r>
          </a:p>
          <a:p>
            <a:r>
              <a:rPr lang="cs-CZ" dirty="0" smtClean="0"/>
              <a:t>nálada je nepředvídatelná a vrtošivá</a:t>
            </a:r>
          </a:p>
          <a:p>
            <a:r>
              <a:rPr lang="cs-CZ" dirty="0" smtClean="0"/>
              <a:t>sklon k neuváženým emočním výbuchům a neschopnost ovládat výbuchy svého chování</a:t>
            </a:r>
          </a:p>
          <a:p>
            <a:r>
              <a:rPr lang="cs-CZ" dirty="0" smtClean="0"/>
              <a:t>tendence k hašteřivému chování a ke konfliktům s ostatními‚ zvláště jsou–li zkratkové činy odmítány nebo potlačovány</a:t>
            </a:r>
          </a:p>
          <a:p>
            <a:r>
              <a:rPr lang="cs-CZ" dirty="0"/>
              <a:t>r</a:t>
            </a:r>
            <a:r>
              <a:rPr lang="cs-CZ" dirty="0" smtClean="0"/>
              <a:t>ozlišujeme  dva typy: typ impulzivní x typ hraniční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60.3 Emočně nestabilní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Impulzivní typ</a:t>
            </a:r>
          </a:p>
          <a:p>
            <a:r>
              <a:rPr lang="cs-CZ" dirty="0" smtClean="0"/>
              <a:t>charakterizovaný hlavně emoční nestabilitou a chybějícím ovládáním svých popudů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H</a:t>
            </a:r>
            <a:r>
              <a:rPr lang="cs-CZ" b="1" dirty="0" smtClean="0"/>
              <a:t>raniční typ</a:t>
            </a:r>
          </a:p>
          <a:p>
            <a:r>
              <a:rPr lang="cs-CZ" dirty="0" smtClean="0"/>
              <a:t>charakterizovaný navíc i poruchou představy o sobě‚ cílů a osobních preferencí‚ dlouhodobými pocity prázdnoty‚ dále intenzivními a nestabilními</a:t>
            </a:r>
            <a:br>
              <a:rPr lang="cs-CZ" dirty="0" smtClean="0"/>
            </a:br>
            <a:r>
              <a:rPr lang="cs-CZ" dirty="0" smtClean="0"/>
              <a:t>interpersonálními vztahy </a:t>
            </a:r>
          </a:p>
          <a:p>
            <a:r>
              <a:rPr lang="cs-CZ" dirty="0"/>
              <a:t>t</a:t>
            </a:r>
            <a:r>
              <a:rPr lang="cs-CZ" dirty="0" smtClean="0"/>
              <a:t>endence k sebezničujícímu chování‚ včetně sebevražedných náznaků a pokusů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 60.4 </a:t>
            </a:r>
            <a:r>
              <a:rPr lang="cs-CZ" dirty="0" err="1" smtClean="0"/>
              <a:t>Histrionská</a:t>
            </a:r>
            <a:r>
              <a:rPr lang="cs-CZ" dirty="0" smtClean="0"/>
              <a:t>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pidemiologie – 6%, vyšší u žen </a:t>
            </a:r>
          </a:p>
          <a:p>
            <a:r>
              <a:rPr lang="cs-CZ" dirty="0" smtClean="0"/>
              <a:t>mělká a labilní </a:t>
            </a:r>
            <a:r>
              <a:rPr lang="cs-CZ" dirty="0" err="1" smtClean="0"/>
              <a:t>afektivita</a:t>
            </a:r>
            <a:endParaRPr lang="cs-CZ" dirty="0" smtClean="0"/>
          </a:p>
          <a:p>
            <a:r>
              <a:rPr lang="cs-CZ" dirty="0" err="1" smtClean="0"/>
              <a:t>sebedramatizace</a:t>
            </a:r>
            <a:r>
              <a:rPr lang="cs-CZ" dirty="0" smtClean="0"/>
              <a:t>‚ teatrálnost</a:t>
            </a:r>
          </a:p>
          <a:p>
            <a:r>
              <a:rPr lang="cs-CZ" dirty="0" smtClean="0"/>
              <a:t>přehnaný projev emocí</a:t>
            </a:r>
          </a:p>
          <a:p>
            <a:r>
              <a:rPr lang="cs-CZ" dirty="0" smtClean="0"/>
              <a:t>sugestibilita</a:t>
            </a:r>
          </a:p>
          <a:p>
            <a:r>
              <a:rPr lang="cs-CZ" dirty="0"/>
              <a:t>e</a:t>
            </a:r>
            <a:r>
              <a:rPr lang="cs-CZ" dirty="0" smtClean="0"/>
              <a:t>gocentričnost</a:t>
            </a:r>
          </a:p>
          <a:p>
            <a:r>
              <a:rPr lang="cs-CZ" dirty="0" smtClean="0"/>
              <a:t>povolnost vůči sobě</a:t>
            </a:r>
          </a:p>
          <a:p>
            <a:r>
              <a:rPr lang="cs-CZ" dirty="0"/>
              <a:t>n</a:t>
            </a:r>
            <a:r>
              <a:rPr lang="cs-CZ" dirty="0" smtClean="0"/>
              <a:t>edostatkem ohledu na druhé</a:t>
            </a:r>
          </a:p>
          <a:p>
            <a:r>
              <a:rPr lang="cs-CZ" dirty="0" smtClean="0"/>
              <a:t>bolestínství a </a:t>
            </a:r>
          </a:p>
          <a:p>
            <a:r>
              <a:rPr lang="cs-CZ" dirty="0" smtClean="0"/>
              <a:t>trvalé vyžadování ocenění‚ vzrušení a pozornosti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836</Words>
  <Application>Microsoft Office PowerPoint</Application>
  <PresentationFormat>Předvádění na obrazovce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F60-F69 Poruchy osobnosti a chování u dospělých</vt:lpstr>
      <vt:lpstr>F 60 Specifické poruchy osobnosti</vt:lpstr>
      <vt:lpstr>F 60 Specifické poruchy osobnosti</vt:lpstr>
      <vt:lpstr>F 60.0 Paranoidní porucha osobnosti</vt:lpstr>
      <vt:lpstr>F 60.1 Schizoidní porucha osobnosti</vt:lpstr>
      <vt:lpstr>F 60.2 Disociální porucha osobnosti</vt:lpstr>
      <vt:lpstr>F 60.3 Emočně nestabilní porucha osobnosti</vt:lpstr>
      <vt:lpstr>F 60.3 Emočně nestabilní porucha osobnosti</vt:lpstr>
      <vt:lpstr>F 60.4 Histrionská porucha osobnosti</vt:lpstr>
      <vt:lpstr>F 60.5 Anankastická porucha osobnosti</vt:lpstr>
      <vt:lpstr>F 60.6 Anxiozní (vyhýbavá) porucha osobnosti</vt:lpstr>
      <vt:lpstr>F 60.7 Závislá porucha osobnosti</vt:lpstr>
      <vt:lpstr>F 60.8 Jiné specifické poruchy osobnosti</vt:lpstr>
      <vt:lpstr>F 63 Nutkavé a impulzivní poruchy</vt:lpstr>
      <vt:lpstr>F64 Poruchy pohlavní identity</vt:lpstr>
      <vt:lpstr>F65 Poruchy sexuální preference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F60-F69 Poruchy osobnosti a chování u dospělých</dc:title>
  <dc:creator>Your User Name</dc:creator>
  <cp:lastModifiedBy>Your User Name</cp:lastModifiedBy>
  <cp:revision>8</cp:revision>
  <dcterms:created xsi:type="dcterms:W3CDTF">2011-04-12T19:12:53Z</dcterms:created>
  <dcterms:modified xsi:type="dcterms:W3CDTF">2011-04-12T20:23:32Z</dcterms:modified>
</cp:coreProperties>
</file>