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8"/>
  </p:notesMasterIdLst>
  <p:sldIdLst>
    <p:sldId id="256" r:id="rId2"/>
    <p:sldId id="282" r:id="rId3"/>
    <p:sldId id="274" r:id="rId4"/>
    <p:sldId id="266" r:id="rId5"/>
    <p:sldId id="277" r:id="rId6"/>
    <p:sldId id="280" r:id="rId7"/>
    <p:sldId id="281" r:id="rId8"/>
    <p:sldId id="283" r:id="rId9"/>
    <p:sldId id="316" r:id="rId10"/>
    <p:sldId id="271" r:id="rId11"/>
    <p:sldId id="265" r:id="rId12"/>
    <p:sldId id="278" r:id="rId13"/>
    <p:sldId id="269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19" r:id="rId27"/>
    <p:sldId id="309" r:id="rId28"/>
    <p:sldId id="310" r:id="rId29"/>
    <p:sldId id="317" r:id="rId30"/>
    <p:sldId id="311" r:id="rId31"/>
    <p:sldId id="312" r:id="rId32"/>
    <p:sldId id="313" r:id="rId33"/>
    <p:sldId id="320" r:id="rId34"/>
    <p:sldId id="314" r:id="rId35"/>
    <p:sldId id="318" r:id="rId36"/>
    <p:sldId id="315" r:id="rId3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206F6F-92BB-45E7-845F-456AD776A3D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1BF4BA-BAA8-444F-AE5A-C6D05392FA52}" type="slidenum">
              <a:rPr lang="cs-CZ"/>
              <a:pPr/>
              <a:t>30</a:t>
            </a:fld>
            <a:endParaRPr lang="cs-CZ"/>
          </a:p>
        </p:txBody>
      </p:sp>
      <p:sp>
        <p:nvSpPr>
          <p:cNvPr id="5122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ln/>
        </p:spPr>
      </p:sp>
      <p:sp>
        <p:nvSpPr>
          <p:cNvPr id="5123" name="Rectangle 3"/>
          <p:cNvSpPr txBox="1">
            <a:spLocks noGrp="1" noChangeArrowheads="1"/>
          </p:cNvSpPr>
          <p:nvPr>
            <p:ph type="body" idx="1"/>
          </p:nvPr>
        </p:nvSpPr>
        <p:spPr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83971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83972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397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23A84C3C-4407-4920-86D1-D5420D30C9A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608710-612C-47F1-9E46-655C9A6C91E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615D2-7A16-4245-9D61-8D6F95BBC99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B8E08-F66F-4E1F-927F-D1EE0355C4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EE3B9-7C49-4E42-9C80-393D49D0ED5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4777B-65F8-42C7-AF98-B6A10B951F2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3A5D87-5C8B-4C3E-8A6E-F1A305C2120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81398-A4CF-4C98-BE35-5F3183D82C8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15E7C-E8F8-46DE-9811-BF18E89E10A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069E6-7BFE-4AED-81EF-1ADB980DEAB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DB87E-3AEB-4BC8-B9A8-2B5EEF671D7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92DB5CF1-9A1E-4DC0-A8F2-65FB9F0D76E6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82951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82952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82953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Speciální pedagogika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b="1">
                <a:effectLst>
                  <a:outerShdw blurRad="38100" dist="38100" dir="2700000" algn="tl">
                    <a:srgbClr val="C0C0C0"/>
                  </a:outerShdw>
                </a:effectLst>
              </a:rPr>
              <a:t>Kritéria pro integraci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>
              <a:spcBef>
                <a:spcPct val="40000"/>
              </a:spcBef>
              <a:buFont typeface="Wingdings" pitchFamily="2" charset="2"/>
              <a:buNone/>
            </a:pPr>
            <a:r>
              <a:rPr lang="cs-CZ" sz="2000" b="1"/>
              <a:t>(Janotová, Svobodová, 1998)</a:t>
            </a:r>
            <a:endParaRPr lang="cs-CZ" sz="2000"/>
          </a:p>
          <a:p>
            <a:pPr>
              <a:spcBef>
                <a:spcPct val="40000"/>
              </a:spcBef>
            </a:pPr>
            <a:r>
              <a:rPr lang="cs-CZ" sz="2000" b="1"/>
              <a:t>Dítě</a:t>
            </a:r>
            <a:r>
              <a:rPr lang="cs-CZ" sz="2000"/>
              <a:t> (školní zralost, připravenost, užívání pomůcek, postoj k sobě).</a:t>
            </a:r>
          </a:p>
          <a:p>
            <a:pPr>
              <a:spcBef>
                <a:spcPct val="40000"/>
              </a:spcBef>
            </a:pPr>
            <a:r>
              <a:rPr lang="cs-CZ" sz="2000" b="1"/>
              <a:t>Rodina</a:t>
            </a:r>
            <a:r>
              <a:rPr lang="cs-CZ" sz="2000"/>
              <a:t> (aktivní spolupráce, reálná očekávání, pozitivní vztah).</a:t>
            </a:r>
          </a:p>
          <a:p>
            <a:pPr>
              <a:spcBef>
                <a:spcPct val="40000"/>
              </a:spcBef>
            </a:pPr>
            <a:r>
              <a:rPr lang="cs-CZ" sz="2000" b="1"/>
              <a:t>Škola</a:t>
            </a:r>
            <a:r>
              <a:rPr lang="cs-CZ" sz="2000"/>
              <a:t> (ředitel/ka, učitelé, žáci).</a:t>
            </a:r>
          </a:p>
          <a:p>
            <a:pPr>
              <a:spcBef>
                <a:spcPct val="40000"/>
              </a:spcBef>
            </a:pPr>
            <a:r>
              <a:rPr lang="cs-CZ" sz="2000" b="1"/>
              <a:t>SPC</a:t>
            </a:r>
            <a:r>
              <a:rPr lang="cs-CZ" sz="2000"/>
              <a:t> (poradenství).</a:t>
            </a:r>
          </a:p>
          <a:p>
            <a:pPr>
              <a:spcBef>
                <a:spcPct val="40000"/>
              </a:spcBef>
            </a:pPr>
            <a:r>
              <a:rPr lang="cs-CZ" sz="2000" b="1"/>
              <a:t>Prostředky speciálně-pedagogické podpory</a:t>
            </a:r>
            <a:r>
              <a:rPr lang="cs-CZ" sz="2000"/>
              <a:t> (asistent, kompenzační a rehabilitační pomůcky, úprava podmínek).</a:t>
            </a:r>
          </a:p>
          <a:p>
            <a:pPr>
              <a:spcBef>
                <a:spcPct val="40000"/>
              </a:spcBef>
            </a:pPr>
            <a:r>
              <a:rPr lang="cs-CZ" sz="2000" b="1"/>
              <a:t>Forma integrace</a:t>
            </a:r>
            <a:r>
              <a:rPr lang="cs-CZ" sz="2000"/>
              <a:t> (individuální, skupinová).</a:t>
            </a:r>
          </a:p>
          <a:p>
            <a:pPr>
              <a:spcBef>
                <a:spcPct val="40000"/>
              </a:spcBef>
            </a:pPr>
            <a:r>
              <a:rPr lang="cs-CZ" sz="2000" b="1"/>
              <a:t>Další faktory </a:t>
            </a:r>
            <a:r>
              <a:rPr lang="cs-CZ" sz="2000"/>
              <a:t>(sociálně-psychologické mechanismy).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Příprava školy na přijetí žáka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1900" b="1"/>
              <a:t>Materiální a finanční zabezpečení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1900" b="1"/>
              <a:t>Podmínky běžného fungování žáka ve škole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1900" b="1"/>
              <a:t>IVP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1900" b="1"/>
              <a:t>Organizace a forma výuky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1900" b="1"/>
              <a:t>Hodnocení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1900" b="1"/>
              <a:t>Mimoškolní aktivity organizované školou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1900" b="1"/>
              <a:t>Existence integračního týmu a koordinátora integrace na škole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1900" b="1"/>
              <a:t>Role a postavení asistenta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1900" b="1"/>
              <a:t>Odborné zajištění integrace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1900" b="1"/>
              <a:t>Vztah spolužáků k integrovanému žákovi</a:t>
            </a:r>
          </a:p>
          <a:p>
            <a:pPr marL="609600" indent="-609600">
              <a:lnSpc>
                <a:spcPct val="80000"/>
              </a:lnSpc>
              <a:spcBef>
                <a:spcPct val="30000"/>
              </a:spcBef>
            </a:pPr>
            <a:r>
              <a:rPr lang="cs-CZ" sz="1900" b="1"/>
              <a:t>Komunikace rodičů žáka se školou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b="1">
                <a:effectLst>
                  <a:outerShdw blurRad="38100" dist="38100" dir="2700000" algn="tl">
                    <a:srgbClr val="C0C0C0"/>
                  </a:outerShdw>
                </a:effectLst>
              </a:rPr>
              <a:t>Kompetence učitele v přístupu k postiženým žákům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700"/>
              <a:t>používat reedukační metody a postupy, kompenzační pomůcky</a:t>
            </a:r>
          </a:p>
          <a:p>
            <a:r>
              <a:rPr lang="cs-CZ" sz="2700"/>
              <a:t>vytvářet příznivé klima třídy</a:t>
            </a:r>
          </a:p>
          <a:p>
            <a:r>
              <a:rPr lang="cs-CZ" sz="2700"/>
              <a:t>rozpoznat dovednosti, vědomosti – s.p. dg</a:t>
            </a:r>
          </a:p>
          <a:p>
            <a:r>
              <a:rPr lang="cs-CZ" sz="2700"/>
              <a:t>motivovat žáka k činnosti tam, kde zažívá úspěch</a:t>
            </a:r>
          </a:p>
          <a:p>
            <a:r>
              <a:rPr lang="cs-CZ" sz="2700"/>
              <a:t>vnímat reakce dítěte</a:t>
            </a:r>
          </a:p>
          <a:p>
            <a:r>
              <a:rPr lang="cs-CZ" sz="2700"/>
              <a:t>vytvořit konstruktivní spolupráci s rodinou</a:t>
            </a:r>
          </a:p>
          <a:p>
            <a:r>
              <a:rPr lang="cs-CZ" sz="2700"/>
              <a:t>spolupracovat s poradenským pracovištěm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b="1">
                <a:effectLst>
                  <a:outerShdw blurRad="38100" dist="38100" dir="2700000" algn="tl">
                    <a:srgbClr val="C0C0C0"/>
                  </a:outerShdw>
                </a:effectLst>
              </a:rPr>
              <a:t>Učitel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200"/>
              <a:t>musí mít zájem o další vzdělávání a získávání informací o specifické problematice postižení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200"/>
              <a:t>musí pomoci žákovi překonat počáteční obtíže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200"/>
              <a:t>musí vytvořit motivující atmosféru ve třídě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200"/>
              <a:t>musí pomoci spolužákům naučit se žáka s postižením přijmout, komunikovat s ním, pomáhat mu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200"/>
              <a:t>měl by se seznámit a spolupracovat s rodinou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200"/>
              <a:t>měl by spolupracovat a konzultovat se speciálním pedagogem speciálního pedagogického centra, případně i s dalšími odborníky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200"/>
              <a:t>mohl by navázat na dosavadní zkušenosti z mateřské školy.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Specifické poruchy učení</a:t>
            </a:r>
            <a:b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a chování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Žáci se specifickými </a:t>
            </a:r>
            <a:br>
              <a:rPr lang="cs-CZ"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poruchami učení</a:t>
            </a:r>
            <a:endParaRPr lang="cs-CZ" sz="3600">
              <a:solidFill>
                <a:srgbClr val="A50021"/>
              </a:solidFill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cs-CZ" sz="2800" b="1"/>
              <a:t>Podmínky vzdělávání</a:t>
            </a:r>
            <a:r>
              <a:rPr lang="cs-CZ" sz="2400" b="1"/>
              <a:t>: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400" b="1"/>
              <a:t>individuální péče</a:t>
            </a:r>
            <a:r>
              <a:rPr lang="cs-CZ" sz="2400"/>
              <a:t>, respektování pracovního tempa, časté opakování učiva,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400" b="1"/>
              <a:t>individuální přístup</a:t>
            </a:r>
            <a:r>
              <a:rPr lang="cs-CZ" sz="2400"/>
              <a:t> pedagoga,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400"/>
              <a:t>přihlédnutí k charakteru vady při klasifikaci a </a:t>
            </a:r>
            <a:r>
              <a:rPr lang="cs-CZ" sz="2400" b="1"/>
              <a:t>hodnocení</a:t>
            </a:r>
            <a:r>
              <a:rPr lang="cs-CZ" sz="2400"/>
              <a:t>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400"/>
              <a:t>použití </a:t>
            </a:r>
            <a:r>
              <a:rPr lang="cs-CZ" sz="2400" b="1"/>
              <a:t>metod</a:t>
            </a:r>
            <a:r>
              <a:rPr lang="cs-CZ" sz="2400"/>
              <a:t> nápravy SPU,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400"/>
              <a:t>snížený </a:t>
            </a:r>
            <a:r>
              <a:rPr lang="cs-CZ" sz="2400" b="1"/>
              <a:t>počet žáků</a:t>
            </a:r>
            <a:r>
              <a:rPr lang="cs-CZ" sz="2400"/>
              <a:t> ve třídě,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400"/>
              <a:t>pravidelný </a:t>
            </a:r>
            <a:r>
              <a:rPr lang="cs-CZ" sz="2400" b="1"/>
              <a:t>režim</a:t>
            </a:r>
            <a:r>
              <a:rPr lang="cs-CZ" sz="2400"/>
              <a:t> dne,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400" b="1"/>
              <a:t>relaxace</a:t>
            </a:r>
            <a:r>
              <a:rPr lang="cs-CZ" sz="2400"/>
              <a:t>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400"/>
              <a:t>spolupráce s rodiči.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Žáci s poruchami chování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800" b="1"/>
              <a:t>Podmínky vzdělávání:</a:t>
            </a:r>
          </a:p>
          <a:p>
            <a:pPr>
              <a:buFontTx/>
              <a:buNone/>
            </a:pPr>
            <a:endParaRPr lang="cs-CZ" sz="2800" b="1"/>
          </a:p>
          <a:p>
            <a:r>
              <a:rPr lang="cs-CZ" sz="2800"/>
              <a:t>použití spec.-ped. metod a forem práce,</a:t>
            </a:r>
          </a:p>
          <a:p>
            <a:r>
              <a:rPr lang="cs-CZ" sz="2800"/>
              <a:t>nižší </a:t>
            </a:r>
            <a:r>
              <a:rPr lang="cs-CZ" sz="2800" b="1"/>
              <a:t>počet žáků</a:t>
            </a:r>
            <a:r>
              <a:rPr lang="cs-CZ" sz="2800"/>
              <a:t> ve třídě,</a:t>
            </a:r>
          </a:p>
          <a:p>
            <a:r>
              <a:rPr lang="cs-CZ" sz="2800"/>
              <a:t>změna </a:t>
            </a:r>
            <a:r>
              <a:rPr lang="cs-CZ" sz="2800" b="1"/>
              <a:t>uspořádání</a:t>
            </a:r>
            <a:r>
              <a:rPr lang="cs-CZ" sz="2800"/>
              <a:t> vybavení třídy,</a:t>
            </a:r>
          </a:p>
          <a:p>
            <a:r>
              <a:rPr lang="cs-CZ" sz="2800" b="1"/>
              <a:t>odpočinkový kout</a:t>
            </a:r>
            <a:r>
              <a:rPr lang="cs-CZ" sz="2800"/>
              <a:t>,</a:t>
            </a:r>
          </a:p>
          <a:p>
            <a:r>
              <a:rPr lang="cs-CZ" sz="2800" b="1"/>
              <a:t>vybavení</a:t>
            </a:r>
            <a:r>
              <a:rPr lang="cs-CZ" sz="2800"/>
              <a:t> pro sport a volný čas,</a:t>
            </a:r>
          </a:p>
          <a:p>
            <a:r>
              <a:rPr lang="cs-CZ" sz="2800"/>
              <a:t>vhodná </a:t>
            </a:r>
            <a:r>
              <a:rPr lang="cs-CZ" sz="2800" b="1"/>
              <a:t>doprava</a:t>
            </a:r>
            <a:r>
              <a:rPr lang="cs-CZ" sz="2800"/>
              <a:t> do školy.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Sociální znevýhodnění</a:t>
            </a:r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Žáci se sociálním znevýhodněním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b="1"/>
              <a:t>Podmínky vzdělávání:</a:t>
            </a:r>
          </a:p>
          <a:p>
            <a:pPr>
              <a:buFontTx/>
              <a:buNone/>
            </a:pPr>
            <a:endParaRPr lang="cs-CZ" b="1"/>
          </a:p>
          <a:p>
            <a:r>
              <a:rPr lang="cs-CZ"/>
              <a:t>individuální nebo skupinová péče,</a:t>
            </a:r>
          </a:p>
          <a:p>
            <a:r>
              <a:rPr lang="cs-CZ"/>
              <a:t>přípravné nebo specializované třídy,</a:t>
            </a:r>
          </a:p>
          <a:p>
            <a:r>
              <a:rPr lang="cs-CZ"/>
              <a:t>pomoc asistenta,</a:t>
            </a:r>
          </a:p>
          <a:p>
            <a:r>
              <a:rPr lang="cs-CZ"/>
              <a:t>odlišné metody a formy práce,</a:t>
            </a:r>
          </a:p>
          <a:p>
            <a:r>
              <a:rPr lang="cs-CZ"/>
              <a:t>vlastní učebnice.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Tělesné postižení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somatopedie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Cíl speciální pedagogiky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cs-CZ" b="1"/>
              <a:t>maximální rozvoj osobnosti</a:t>
            </a:r>
            <a:r>
              <a:rPr lang="cs-CZ"/>
              <a:t> postiženého nebo znevýhodněného jedince a dosažení maximálního stupně </a:t>
            </a:r>
            <a:r>
              <a:rPr lang="cs-CZ" b="1"/>
              <a:t>socializace</a:t>
            </a:r>
            <a:r>
              <a:rPr lang="cs-CZ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Žáci s </a:t>
            </a:r>
            <a:r>
              <a:rPr lang="cs-C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TP, ZZ</a:t>
            </a:r>
            <a:endParaRPr lang="cs-CZ" sz="32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  <a:buFontTx/>
              <a:buNone/>
            </a:pPr>
            <a:r>
              <a:rPr lang="cs-CZ" sz="2800" b="1"/>
              <a:t>Podmínky vzdělávání:</a:t>
            </a:r>
          </a:p>
          <a:p>
            <a:pPr>
              <a:spcBef>
                <a:spcPct val="40000"/>
              </a:spcBef>
            </a:pPr>
            <a:r>
              <a:rPr lang="cs-CZ" sz="2800"/>
              <a:t>odstraňování architektonických bariér,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800"/>
              <a:t>technické vybavení pro pohyb po škole, případně využití asistenta,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800"/>
              <a:t>didaktické pomůcky,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800"/>
              <a:t>používání kompenzačních pomůcek (vozík, lehátka, vhodné stolky a židle),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800"/>
              <a:t>PC.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Zrakové postižení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oftalmopedie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30000"/>
              </a:spcBef>
              <a:buFontTx/>
              <a:buNone/>
            </a:pPr>
            <a:r>
              <a:rPr lang="cs-CZ" sz="2800" b="1"/>
              <a:t>osoba se zrakovým postižením</a:t>
            </a:r>
            <a:r>
              <a:rPr lang="cs-CZ" sz="2800"/>
              <a:t> </a:t>
            </a:r>
            <a:br>
              <a:rPr lang="cs-CZ" sz="2800"/>
            </a:br>
            <a:r>
              <a:rPr lang="cs-CZ" sz="2800"/>
              <a:t/>
            </a:r>
            <a:br>
              <a:rPr lang="cs-CZ" sz="2800"/>
            </a:br>
            <a:r>
              <a:rPr lang="cs-CZ" sz="2800"/>
              <a:t>„</a:t>
            </a:r>
            <a:r>
              <a:rPr lang="cs-CZ" sz="2800" i="1"/>
              <a:t>jedinec, který i po optimální korekci (medikamentózní, chirurgické, brýlové, apod.) má problémy v běžném životě se získáváním a zpracováním informací cestou zrakovou (čtení černotisku, zraková orientace v prostoru, atd.)</a:t>
            </a:r>
            <a:r>
              <a:rPr lang="cs-CZ" sz="2800"/>
              <a:t>.“</a:t>
            </a:r>
          </a:p>
          <a:p>
            <a:endParaRPr lang="cs-CZ" sz="2800"/>
          </a:p>
          <a:p>
            <a:pPr algn="r">
              <a:buFontTx/>
              <a:buNone/>
            </a:pPr>
            <a:r>
              <a:rPr lang="cs-CZ" sz="2800"/>
              <a:t>(Ludíková , 2002, s. 49)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Klasifikace vad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dle </a:t>
            </a:r>
            <a:r>
              <a:rPr lang="cs-CZ" dirty="0"/>
              <a:t>stupně: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slabozrakost (lehká</a:t>
            </a:r>
            <a:r>
              <a:rPr lang="cs-CZ" dirty="0" smtClean="0"/>
              <a:t>, střední, </a:t>
            </a:r>
            <a:r>
              <a:rPr lang="cs-CZ" dirty="0"/>
              <a:t>těžká)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těžce slabý zrak</a:t>
            </a:r>
            <a:endParaRPr lang="cs-CZ" dirty="0"/>
          </a:p>
          <a:p>
            <a:pPr lvl="1">
              <a:lnSpc>
                <a:spcPct val="90000"/>
              </a:lnSpc>
            </a:pPr>
            <a:r>
              <a:rPr lang="cs-CZ" dirty="0"/>
              <a:t>nevidomost (praktická, totální)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poruchy binokulárního vidění (šilhavost, tupozrakost)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Žáci se zrakovým postižením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  <a:buFontTx/>
              <a:buNone/>
            </a:pPr>
            <a:r>
              <a:rPr lang="cs-CZ" sz="2000" b="1" dirty="0"/>
              <a:t>Podmínky vzdělávání:</a:t>
            </a:r>
            <a:endParaRPr lang="cs-CZ" sz="2000" dirty="0"/>
          </a:p>
          <a:p>
            <a:pPr>
              <a:spcBef>
                <a:spcPct val="40000"/>
              </a:spcBef>
            </a:pPr>
            <a:r>
              <a:rPr lang="cs-CZ" sz="2000" dirty="0"/>
              <a:t>podnětné prostředí, znalosti učitele z oblasti ZP, </a:t>
            </a:r>
          </a:p>
          <a:p>
            <a:pPr>
              <a:spcBef>
                <a:spcPct val="40000"/>
              </a:spcBef>
            </a:pPr>
            <a:r>
              <a:rPr lang="cs-CZ" sz="2000" dirty="0"/>
              <a:t>nižší počet žáků ve třídě,</a:t>
            </a:r>
          </a:p>
          <a:p>
            <a:pPr>
              <a:spcBef>
                <a:spcPct val="40000"/>
              </a:spcBef>
            </a:pPr>
            <a:r>
              <a:rPr lang="cs-CZ" sz="2000" dirty="0"/>
              <a:t>materiální a technické vybavení, speciální učebnice, optické pomůcky, odstranění bariér v prostorách školy, vhodné osvětlení,</a:t>
            </a:r>
          </a:p>
          <a:p>
            <a:pPr>
              <a:spcBef>
                <a:spcPct val="40000"/>
              </a:spcBef>
            </a:pPr>
            <a:r>
              <a:rPr lang="cs-CZ" sz="2000" dirty="0"/>
              <a:t>didaktické kompenzační pomůcky (modely, lupy, počítače s programy,…),</a:t>
            </a:r>
          </a:p>
          <a:p>
            <a:pPr>
              <a:spcBef>
                <a:spcPct val="40000"/>
              </a:spcBef>
            </a:pPr>
            <a:r>
              <a:rPr lang="cs-CZ" sz="2000" dirty="0"/>
              <a:t>seznámení spolužáků s problematikou ZP,</a:t>
            </a:r>
          </a:p>
          <a:p>
            <a:pPr>
              <a:spcBef>
                <a:spcPct val="40000"/>
              </a:spcBef>
            </a:pPr>
            <a:r>
              <a:rPr lang="cs-CZ" sz="2000" dirty="0"/>
              <a:t>předměty speciální péče (prostorová orientace a samostatný pohyb).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Sluchové postižení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surdopedie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Klasifikace vad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dle </a:t>
            </a: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stupně: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nedoslýchavost </a:t>
            </a:r>
            <a:r>
              <a:rPr lang="cs-CZ" dirty="0"/>
              <a:t>(lehká</a:t>
            </a:r>
            <a:r>
              <a:rPr lang="cs-CZ" dirty="0" smtClean="0"/>
              <a:t>, střední, </a:t>
            </a:r>
            <a:r>
              <a:rPr lang="cs-CZ" dirty="0"/>
              <a:t>těžká)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hluchota </a:t>
            </a:r>
            <a:r>
              <a:rPr lang="cs-CZ" dirty="0"/>
              <a:t>(praktická, totální)</a:t>
            </a:r>
          </a:p>
          <a:p>
            <a:pPr lvl="1"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podle doby </a:t>
            </a:r>
            <a:r>
              <a:rPr lang="cs-CZ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vzniku:</a:t>
            </a:r>
          </a:p>
          <a:p>
            <a:pPr lvl="1"/>
            <a:r>
              <a:rPr lang="cs-CZ" dirty="0" err="1" smtClean="0"/>
              <a:t>prelinguální</a:t>
            </a:r>
            <a:r>
              <a:rPr lang="cs-CZ" dirty="0" smtClean="0"/>
              <a:t> – před začátkem rozvoje řeči</a:t>
            </a:r>
          </a:p>
          <a:p>
            <a:pPr lvl="1"/>
            <a:r>
              <a:rPr lang="cs-CZ" dirty="0" err="1" smtClean="0"/>
              <a:t>postlinguální</a:t>
            </a:r>
            <a:r>
              <a:rPr lang="cs-CZ" dirty="0" smtClean="0"/>
              <a:t> </a:t>
            </a:r>
            <a:r>
              <a:rPr lang="cs-CZ" dirty="0" smtClean="0"/>
              <a:t>– až po rozvoji mluvené řeči (ohluchlí)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Žáci se sluchovým postižením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  <a:buFontTx/>
              <a:buNone/>
            </a:pPr>
            <a:r>
              <a:rPr lang="cs-CZ" sz="2000" b="1" dirty="0"/>
              <a:t>Podmínky vzdělávání</a:t>
            </a:r>
            <a:r>
              <a:rPr lang="cs-CZ" sz="1800" b="1" dirty="0"/>
              <a:t>:</a:t>
            </a:r>
          </a:p>
          <a:p>
            <a:pPr>
              <a:spcBef>
                <a:spcPct val="40000"/>
              </a:spcBef>
            </a:pPr>
            <a:r>
              <a:rPr lang="cs-CZ" sz="1800" dirty="0"/>
              <a:t>právo na </a:t>
            </a:r>
            <a:r>
              <a:rPr lang="cs-CZ" sz="1800" b="1" dirty="0"/>
              <a:t>výběr vzdělávací cesty</a:t>
            </a:r>
            <a:r>
              <a:rPr lang="cs-CZ" sz="1800" dirty="0"/>
              <a:t> (bilingvální program, orální program, </a:t>
            </a:r>
            <a:r>
              <a:rPr lang="cs-CZ" sz="1800" dirty="0" err="1"/>
              <a:t>program</a:t>
            </a:r>
            <a:r>
              <a:rPr lang="cs-CZ" sz="1800" dirty="0"/>
              <a:t> totální komunikace),</a:t>
            </a:r>
          </a:p>
          <a:p>
            <a:pPr>
              <a:spcBef>
                <a:spcPct val="40000"/>
              </a:spcBef>
            </a:pPr>
            <a:r>
              <a:rPr lang="cs-CZ" sz="1800" dirty="0"/>
              <a:t>nižší </a:t>
            </a:r>
            <a:r>
              <a:rPr lang="cs-CZ" sz="1800" b="1" dirty="0"/>
              <a:t>počet žáků</a:t>
            </a:r>
            <a:r>
              <a:rPr lang="cs-CZ" sz="1800" dirty="0"/>
              <a:t> ve třídách,</a:t>
            </a:r>
          </a:p>
          <a:p>
            <a:pPr>
              <a:spcBef>
                <a:spcPct val="40000"/>
              </a:spcBef>
            </a:pPr>
            <a:r>
              <a:rPr lang="cs-CZ" sz="1800" b="1" dirty="0"/>
              <a:t>znalost problematiky</a:t>
            </a:r>
            <a:r>
              <a:rPr lang="cs-CZ" sz="1800" dirty="0"/>
              <a:t> SP všemi pedagogy,</a:t>
            </a:r>
          </a:p>
          <a:p>
            <a:pPr>
              <a:spcBef>
                <a:spcPct val="40000"/>
              </a:spcBef>
            </a:pPr>
            <a:r>
              <a:rPr lang="cs-CZ" sz="1800" dirty="0"/>
              <a:t>možnost </a:t>
            </a:r>
            <a:r>
              <a:rPr lang="cs-CZ" sz="1800" b="1" dirty="0"/>
              <a:t>úpravy obsahu</a:t>
            </a:r>
            <a:r>
              <a:rPr lang="cs-CZ" sz="1800" dirty="0"/>
              <a:t> učiva jednotlivých předmětů,</a:t>
            </a:r>
          </a:p>
          <a:p>
            <a:pPr>
              <a:spcBef>
                <a:spcPct val="40000"/>
              </a:spcBef>
            </a:pPr>
            <a:r>
              <a:rPr lang="cs-CZ" sz="1800" b="1" dirty="0"/>
              <a:t>znalost speciálních metod</a:t>
            </a:r>
            <a:r>
              <a:rPr lang="cs-CZ" sz="1800" dirty="0"/>
              <a:t>,</a:t>
            </a:r>
          </a:p>
          <a:p>
            <a:pPr>
              <a:spcBef>
                <a:spcPct val="40000"/>
              </a:spcBef>
            </a:pPr>
            <a:r>
              <a:rPr lang="cs-CZ" sz="1800" dirty="0"/>
              <a:t>pokračování v </a:t>
            </a:r>
            <a:r>
              <a:rPr lang="cs-CZ" sz="1800" b="1" dirty="0"/>
              <a:t>logo</a:t>
            </a:r>
            <a:r>
              <a:rPr lang="cs-CZ" sz="1800" dirty="0"/>
              <a:t>pedické péči,</a:t>
            </a:r>
          </a:p>
          <a:p>
            <a:pPr>
              <a:spcBef>
                <a:spcPct val="40000"/>
              </a:spcBef>
            </a:pPr>
            <a:r>
              <a:rPr lang="cs-CZ" sz="1800" dirty="0"/>
              <a:t>materiální a technické vybavení a účinné </a:t>
            </a:r>
            <a:r>
              <a:rPr lang="cs-CZ" sz="1800" b="1" dirty="0"/>
              <a:t>kompenzační pomůcky</a:t>
            </a:r>
            <a:r>
              <a:rPr lang="cs-CZ" sz="1800" dirty="0"/>
              <a:t>,</a:t>
            </a:r>
          </a:p>
          <a:p>
            <a:pPr>
              <a:spcBef>
                <a:spcPct val="40000"/>
              </a:spcBef>
            </a:pPr>
            <a:r>
              <a:rPr lang="cs-CZ" sz="1800" dirty="0"/>
              <a:t>běžné i speciální </a:t>
            </a:r>
            <a:r>
              <a:rPr lang="cs-CZ" sz="1800" b="1" dirty="0"/>
              <a:t>učebnice</a:t>
            </a:r>
            <a:r>
              <a:rPr lang="cs-CZ" sz="1800" dirty="0"/>
              <a:t>, výukové videoprogramy, didaktické </a:t>
            </a:r>
            <a:r>
              <a:rPr lang="cs-CZ" sz="1800" b="1" dirty="0"/>
              <a:t>pomůcky</a:t>
            </a:r>
            <a:r>
              <a:rPr lang="cs-CZ" sz="1800" dirty="0"/>
              <a:t> aj</a:t>
            </a:r>
            <a:r>
              <a:rPr lang="cs-CZ" sz="1800" dirty="0" smtClean="0"/>
              <a:t>.</a:t>
            </a:r>
            <a:endParaRPr lang="cs-CZ" sz="1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Narušená komunikační schopnost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logopedie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Klasifikace NKS</a:t>
            </a:r>
            <a:endParaRPr lang="cs-CZ" sz="2800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772816"/>
            <a:ext cx="7848872" cy="453650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sz="2400" dirty="0" smtClean="0"/>
              <a:t>narušení vývoje řeči (</a:t>
            </a:r>
            <a:r>
              <a:rPr lang="cs-CZ" sz="2400" b="1" dirty="0" smtClean="0"/>
              <a:t>OVŘ, vývojová dysfázie</a:t>
            </a:r>
            <a:r>
              <a:rPr lang="cs-CZ" sz="2400" dirty="0" smtClean="0"/>
              <a:t>)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sz="2400" dirty="0" smtClean="0"/>
              <a:t>získaná orgánová nemluvnost (</a:t>
            </a:r>
            <a:r>
              <a:rPr lang="cs-CZ" sz="2400" b="1" dirty="0" smtClean="0"/>
              <a:t>afázie</a:t>
            </a:r>
            <a:r>
              <a:rPr lang="cs-CZ" sz="2400" dirty="0" smtClean="0"/>
              <a:t>)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sz="2400" dirty="0" smtClean="0"/>
              <a:t>získaná psychogenní nemluvnost (</a:t>
            </a:r>
            <a:r>
              <a:rPr lang="cs-CZ" sz="2400" b="1" dirty="0" smtClean="0"/>
              <a:t>mutismus</a:t>
            </a:r>
            <a:r>
              <a:rPr lang="cs-CZ" sz="2400" dirty="0" smtClean="0"/>
              <a:t>)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sz="2400" dirty="0" smtClean="0"/>
              <a:t>narušení zvuku řeči (</a:t>
            </a:r>
            <a:r>
              <a:rPr lang="cs-CZ" sz="2400" b="1" dirty="0" smtClean="0"/>
              <a:t>huhňavost, palatolalie</a:t>
            </a:r>
            <a:r>
              <a:rPr lang="cs-CZ" sz="2400" dirty="0" smtClean="0"/>
              <a:t>)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sz="2400" dirty="0" smtClean="0"/>
              <a:t>narušení plynulosti řeči (</a:t>
            </a:r>
            <a:r>
              <a:rPr lang="cs-CZ" sz="2400" b="1" dirty="0" smtClean="0"/>
              <a:t>breptavost, koktavost</a:t>
            </a:r>
            <a:r>
              <a:rPr lang="cs-CZ" sz="2400" dirty="0" smtClean="0"/>
              <a:t>)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sz="2400" dirty="0" smtClean="0"/>
              <a:t>narušení článkování řeči (</a:t>
            </a:r>
            <a:r>
              <a:rPr lang="cs-CZ" sz="2400" b="1" dirty="0" smtClean="0"/>
              <a:t>dyslalie, dysartrie</a:t>
            </a:r>
            <a:r>
              <a:rPr lang="cs-CZ" sz="2400" dirty="0" smtClean="0"/>
              <a:t>)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sz="2400" dirty="0" smtClean="0"/>
              <a:t>narušení grafické stránky řeči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sz="2400" dirty="0" smtClean="0"/>
              <a:t>symptomatické poruchy řeči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sz="2400" dirty="0" smtClean="0"/>
              <a:t>poruchy hlasu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defRPr/>
            </a:pPr>
            <a:r>
              <a:rPr lang="cs-CZ" sz="2400" dirty="0" smtClean="0"/>
              <a:t>kombinované vady a poruchy řeči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b="1">
                <a:effectLst>
                  <a:outerShdw blurRad="38100" dist="38100" dir="2700000" algn="tl">
                    <a:srgbClr val="C0C0C0"/>
                  </a:outerShdw>
                </a:effectLst>
              </a:rPr>
              <a:t>Komplexní péče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b="1"/>
          </a:p>
          <a:p>
            <a:pPr algn="just">
              <a:spcBef>
                <a:spcPct val="40000"/>
              </a:spcBef>
            </a:pPr>
            <a:r>
              <a:rPr lang="cs-CZ" b="1"/>
              <a:t>Zdravotnická zařízení</a:t>
            </a:r>
          </a:p>
          <a:p>
            <a:pPr algn="just">
              <a:spcBef>
                <a:spcPct val="40000"/>
              </a:spcBef>
            </a:pPr>
            <a:r>
              <a:rPr lang="cs-CZ" b="1"/>
              <a:t>Speciální pedagogická péče</a:t>
            </a:r>
          </a:p>
          <a:p>
            <a:pPr algn="just">
              <a:spcBef>
                <a:spcPct val="40000"/>
              </a:spcBef>
            </a:pPr>
            <a:r>
              <a:rPr lang="cs-CZ" b="1"/>
              <a:t>Vzdělávací systém</a:t>
            </a:r>
          </a:p>
          <a:p>
            <a:pPr>
              <a:spcBef>
                <a:spcPct val="40000"/>
              </a:spcBef>
            </a:pPr>
            <a:r>
              <a:rPr lang="cs-CZ" b="1"/>
              <a:t>Rodinná péče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 anchorCtr="1"/>
          <a:lstStyle/>
          <a:p>
            <a:pPr algn="ctr" defTabSz="45720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4400">
                <a:effectLst>
                  <a:outerShdw blurRad="38100" dist="38100" dir="2700000" algn="tl">
                    <a:srgbClr val="C0C0C0"/>
                  </a:outerShdw>
                </a:effectLst>
              </a:rPr>
              <a:t>Symptomatické poruchy řeči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7200" y="1844824"/>
            <a:ext cx="8229600" cy="4824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defTabSz="457200">
              <a:spcBef>
                <a:spcPts val="800"/>
              </a:spcBef>
              <a:buClr>
                <a:schemeClr val="tx1"/>
              </a:buClr>
              <a:buSzPct val="8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NKS provázející jiné, dominantní postižení</a:t>
            </a:r>
          </a:p>
          <a:p>
            <a:pPr marL="341313" indent="-341313" defTabSz="457200">
              <a:spcBef>
                <a:spcPts val="800"/>
              </a:spcBef>
              <a:buClr>
                <a:schemeClr val="tx1"/>
              </a:buClr>
              <a:buSzPct val="80000"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sz="32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41313" indent="-341313" defTabSz="457200">
              <a:spcBef>
                <a:spcPts val="800"/>
              </a:spcBef>
              <a:buClr>
                <a:schemeClr val="tx1"/>
              </a:buClr>
              <a:buSzPct val="80000"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řeč osob s DMO </a:t>
            </a:r>
          </a:p>
          <a:p>
            <a:pPr marL="341313" indent="-341313" defTabSz="457200">
              <a:spcBef>
                <a:spcPts val="800"/>
              </a:spcBef>
              <a:buClr>
                <a:schemeClr val="tx1"/>
              </a:buClr>
              <a:buSzPct val="80000"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řeč mentálně postižených</a:t>
            </a:r>
          </a:p>
          <a:p>
            <a:pPr marL="341313" indent="-341313" defTabSz="457200">
              <a:spcBef>
                <a:spcPts val="800"/>
              </a:spcBef>
              <a:buClr>
                <a:schemeClr val="tx1"/>
              </a:buClr>
              <a:buSzPct val="80000"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řeč nevidomých</a:t>
            </a:r>
          </a:p>
          <a:p>
            <a:pPr marL="341313" indent="-341313" defTabSz="457200">
              <a:spcBef>
                <a:spcPts val="800"/>
              </a:spcBef>
              <a:buClr>
                <a:schemeClr val="tx1"/>
              </a:buClr>
              <a:buSzPct val="80000"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řeč sluchově postižených</a:t>
            </a:r>
          </a:p>
          <a:p>
            <a:pPr marL="341313" indent="-341313" defTabSz="457200">
              <a:spcBef>
                <a:spcPts val="800"/>
              </a:spcBef>
              <a:buClr>
                <a:schemeClr val="tx1"/>
              </a:buClr>
              <a:buSzPct val="80000"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řeč autistů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Žáci s vadami řeči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  <a:buFontTx/>
              <a:buNone/>
            </a:pPr>
            <a:r>
              <a:rPr lang="cs-CZ" sz="2400" b="1"/>
              <a:t>Podmínky vzdělávání</a:t>
            </a:r>
            <a:r>
              <a:rPr lang="cs-CZ" sz="2000" b="1"/>
              <a:t>:</a:t>
            </a:r>
          </a:p>
          <a:p>
            <a:pPr>
              <a:spcBef>
                <a:spcPct val="40000"/>
              </a:spcBef>
            </a:pPr>
            <a:r>
              <a:rPr lang="cs-CZ" sz="2000"/>
              <a:t>individuální </a:t>
            </a:r>
            <a:r>
              <a:rPr lang="cs-CZ" sz="2000" b="1"/>
              <a:t>logopedická péče</a:t>
            </a:r>
            <a:r>
              <a:rPr lang="cs-CZ" sz="2000"/>
              <a:t>, která se prolíná všemi předměty,</a:t>
            </a:r>
          </a:p>
          <a:p>
            <a:pPr>
              <a:spcBef>
                <a:spcPct val="40000"/>
              </a:spcBef>
            </a:pPr>
            <a:r>
              <a:rPr lang="cs-CZ" sz="2000" b="1"/>
              <a:t>individuální přístup</a:t>
            </a:r>
            <a:r>
              <a:rPr lang="cs-CZ" sz="2000"/>
              <a:t> pedagoga,</a:t>
            </a:r>
          </a:p>
          <a:p>
            <a:pPr>
              <a:spcBef>
                <a:spcPct val="40000"/>
              </a:spcBef>
            </a:pPr>
            <a:r>
              <a:rPr lang="cs-CZ" sz="2000" b="1"/>
              <a:t>informovanost</a:t>
            </a:r>
            <a:r>
              <a:rPr lang="cs-CZ" sz="2000"/>
              <a:t> všech vyučujících o problematice řečového postižení žáka,</a:t>
            </a:r>
          </a:p>
          <a:p>
            <a:pPr>
              <a:spcBef>
                <a:spcPct val="40000"/>
              </a:spcBef>
            </a:pPr>
            <a:r>
              <a:rPr lang="cs-CZ" sz="2000"/>
              <a:t>vhodné </a:t>
            </a:r>
            <a:r>
              <a:rPr lang="cs-CZ" sz="2000" b="1"/>
              <a:t>sociální klima</a:t>
            </a:r>
            <a:r>
              <a:rPr lang="cs-CZ" sz="2000"/>
              <a:t>,</a:t>
            </a:r>
          </a:p>
          <a:p>
            <a:pPr>
              <a:spcBef>
                <a:spcPct val="40000"/>
              </a:spcBef>
            </a:pPr>
            <a:r>
              <a:rPr lang="cs-CZ" sz="2000"/>
              <a:t>snížený </a:t>
            </a:r>
            <a:r>
              <a:rPr lang="cs-CZ" sz="2000" b="1"/>
              <a:t>počet žáků</a:t>
            </a:r>
            <a:r>
              <a:rPr lang="cs-CZ" sz="2000"/>
              <a:t> ve třídě,</a:t>
            </a:r>
          </a:p>
          <a:p>
            <a:pPr>
              <a:spcBef>
                <a:spcPct val="40000"/>
              </a:spcBef>
            </a:pPr>
            <a:r>
              <a:rPr lang="cs-CZ" sz="2000"/>
              <a:t>zohledňující přístup ke </a:t>
            </a:r>
            <a:r>
              <a:rPr lang="cs-CZ" sz="2000" b="1"/>
              <a:t>klasifikaci</a:t>
            </a:r>
            <a:r>
              <a:rPr lang="cs-CZ" sz="2000"/>
              <a:t>,</a:t>
            </a:r>
          </a:p>
          <a:p>
            <a:pPr>
              <a:spcBef>
                <a:spcPct val="40000"/>
              </a:spcBef>
            </a:pPr>
            <a:r>
              <a:rPr lang="cs-CZ" sz="2000"/>
              <a:t>spolupráce s rodiči,</a:t>
            </a:r>
          </a:p>
          <a:p>
            <a:pPr>
              <a:spcBef>
                <a:spcPct val="40000"/>
              </a:spcBef>
            </a:pPr>
            <a:r>
              <a:rPr lang="cs-CZ" sz="2000"/>
              <a:t>spolupráce s SPC a s odbornými lékaři.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>
                <a:effectLst>
                  <a:outerShdw blurRad="38100" dist="38100" dir="2700000" algn="tl">
                    <a:srgbClr val="C0C0C0"/>
                  </a:outerShdw>
                </a:effectLst>
              </a:rPr>
              <a:t>Mentální postižení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psychopedie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ALTERNATIVNÍ </a:t>
            </a:r>
            <a:r>
              <a:rPr lang="cs-CZ" sz="2800" b="1" dirty="0" smtClean="0"/>
              <a:t>A AUGMENTATIVNÍ </a:t>
            </a:r>
            <a:br>
              <a:rPr lang="cs-CZ" sz="2800" b="1" dirty="0" smtClean="0"/>
            </a:br>
            <a:r>
              <a:rPr lang="cs-CZ" sz="2800" b="1" dirty="0" smtClean="0"/>
              <a:t>KOMUNIKACE </a:t>
            </a:r>
            <a:r>
              <a:rPr lang="cs-CZ" sz="2800" b="1" dirty="0" smtClean="0"/>
              <a:t>(AAK)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spcBef>
                <a:spcPts val="1800"/>
              </a:spcBef>
            </a:pPr>
            <a:endParaRPr lang="cs-CZ" b="1" dirty="0" smtClean="0"/>
          </a:p>
          <a:p>
            <a:pPr lvl="0">
              <a:spcBef>
                <a:spcPts val="1800"/>
              </a:spcBef>
            </a:pPr>
            <a:r>
              <a:rPr lang="cs-CZ" b="1" dirty="0" smtClean="0"/>
              <a:t>kompenzace</a:t>
            </a:r>
            <a:r>
              <a:rPr lang="cs-CZ" dirty="0" smtClean="0"/>
              <a:t> závažných komunikačních poruch osob s částečně či úplně znemožněnou verbální komunikací</a:t>
            </a:r>
          </a:p>
          <a:p>
            <a:pPr lvl="0">
              <a:spcBef>
                <a:spcPts val="1800"/>
              </a:spcBef>
            </a:pPr>
            <a:r>
              <a:rPr lang="cs-CZ" b="1" dirty="0" smtClean="0"/>
              <a:t>podpora dorozumění</a:t>
            </a:r>
            <a:r>
              <a:rPr lang="cs-CZ" dirty="0" smtClean="0"/>
              <a:t>, komunikace, vyjádření pocitů, přání, potřeb, názorů, vzdělávání…</a:t>
            </a:r>
          </a:p>
          <a:p>
            <a:pPr lvl="0"/>
            <a:endParaRPr lang="cs-CZ" u="sng" dirty="0" smtClean="0"/>
          </a:p>
          <a:p>
            <a:pPr lvl="0"/>
            <a:r>
              <a:rPr lang="cs-CZ" sz="3000" dirty="0" smtClean="0"/>
              <a:t>cílové skupiny: osoby s MR, </a:t>
            </a:r>
            <a:r>
              <a:rPr lang="cs-CZ" sz="3000" dirty="0" smtClean="0"/>
              <a:t>MO</a:t>
            </a:r>
            <a:r>
              <a:rPr lang="cs-CZ" sz="3000" dirty="0" smtClean="0"/>
              <a:t>, SP, ZP,  TP, kombinovaným postižením více vadami, osoby po úrazu mozku</a:t>
            </a:r>
            <a:r>
              <a:rPr lang="cs-CZ" sz="3000" smtClean="0"/>
              <a:t>, </a:t>
            </a:r>
            <a:r>
              <a:rPr lang="cs-CZ" sz="3000" smtClean="0"/>
              <a:t>po CMP</a:t>
            </a:r>
            <a:r>
              <a:rPr lang="cs-CZ" sz="3000" dirty="0" smtClean="0"/>
              <a:t>, </a:t>
            </a:r>
            <a:r>
              <a:rPr lang="cs-CZ" sz="3000" dirty="0" smtClean="0"/>
              <a:t>PAS aj</a:t>
            </a:r>
            <a:r>
              <a:rPr lang="cs-CZ" sz="3000" dirty="0" smtClean="0"/>
              <a:t>. (vrozené, získané poruchy, degenerativní onemocnění)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Žáci s mentálním postižením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40000"/>
              </a:spcBef>
              <a:buFontTx/>
              <a:buNone/>
            </a:pPr>
            <a:r>
              <a:rPr lang="cs-CZ" b="1"/>
              <a:t>Podmínky vzdělávání</a:t>
            </a:r>
            <a:r>
              <a:rPr lang="cs-CZ" sz="2800" b="1"/>
              <a:t>: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800"/>
              <a:t>snížený </a:t>
            </a:r>
            <a:r>
              <a:rPr lang="cs-CZ" sz="2800" b="1"/>
              <a:t>počet žáků</a:t>
            </a:r>
            <a:r>
              <a:rPr lang="cs-CZ" sz="2800"/>
              <a:t> ve třídě,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800"/>
              <a:t>vhodně </a:t>
            </a:r>
            <a:r>
              <a:rPr lang="cs-CZ" sz="2800" b="1"/>
              <a:t>upravené prostředí</a:t>
            </a:r>
            <a:r>
              <a:rPr lang="cs-CZ" sz="2800"/>
              <a:t>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800"/>
              <a:t>speciální </a:t>
            </a:r>
            <a:r>
              <a:rPr lang="cs-CZ" sz="2800" b="1"/>
              <a:t>učební metody</a:t>
            </a:r>
            <a:r>
              <a:rPr lang="cs-CZ" sz="2800"/>
              <a:t>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800"/>
              <a:t>výběr učiva,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800" b="1"/>
              <a:t>učitel</a:t>
            </a:r>
            <a:r>
              <a:rPr lang="cs-CZ" sz="2800"/>
              <a:t> se spec. ped. kvalifikací,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800"/>
              <a:t>speciální zařízení a </a:t>
            </a:r>
            <a:r>
              <a:rPr lang="cs-CZ" sz="2800" b="1"/>
              <a:t>kompenzační pomůcky</a:t>
            </a:r>
            <a:r>
              <a:rPr lang="cs-CZ" sz="2800"/>
              <a:t>,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cs-CZ" sz="2800"/>
              <a:t>speciální učebnice.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autistického spektra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Žáci s autismem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b="1"/>
              <a:t>Podmínky vzdělávání:</a:t>
            </a:r>
          </a:p>
          <a:p>
            <a:pPr>
              <a:buFontTx/>
              <a:buNone/>
            </a:pPr>
            <a:endParaRPr lang="cs-CZ" b="1"/>
          </a:p>
          <a:p>
            <a:r>
              <a:rPr lang="cs-CZ"/>
              <a:t>upravené prostředí, samostatná lavice,</a:t>
            </a:r>
          </a:p>
          <a:p>
            <a:r>
              <a:rPr lang="cs-CZ"/>
              <a:t>individuální přístup,</a:t>
            </a:r>
          </a:p>
          <a:p>
            <a:r>
              <a:rPr lang="cs-CZ"/>
              <a:t>PC,</a:t>
            </a:r>
          </a:p>
          <a:p>
            <a:r>
              <a:rPr lang="cs-CZ"/>
              <a:t>učitel, vzdělaný v problematice.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Vzdělávání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900" b="1">
                <a:effectLst>
                  <a:outerShdw blurRad="38100" dist="38100" dir="2700000" algn="tl">
                    <a:srgbClr val="C0C0C0"/>
                  </a:outerShdw>
                </a:effectLst>
              </a:rPr>
              <a:t>Žáci se speciálními vzdělávacími potřebami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  <a:p>
            <a:pPr>
              <a:spcBef>
                <a:spcPct val="40000"/>
              </a:spcBef>
            </a:pPr>
            <a:r>
              <a:rPr lang="cs-CZ"/>
              <a:t>žáci se zdravotním postižením</a:t>
            </a:r>
          </a:p>
          <a:p>
            <a:pPr>
              <a:spcBef>
                <a:spcPct val="40000"/>
              </a:spcBef>
            </a:pPr>
            <a:r>
              <a:rPr lang="cs-CZ"/>
              <a:t>žáci se zdravotním znevýhodněním </a:t>
            </a:r>
          </a:p>
          <a:p>
            <a:pPr>
              <a:spcBef>
                <a:spcPct val="40000"/>
              </a:spcBef>
            </a:pPr>
            <a:r>
              <a:rPr lang="cs-CZ"/>
              <a:t>žáci se sociálním znevýhodněním</a:t>
            </a:r>
          </a:p>
          <a:p>
            <a:pPr>
              <a:spcBef>
                <a:spcPct val="40000"/>
              </a:spcBef>
            </a:pPr>
            <a:r>
              <a:rPr lang="cs-CZ"/>
              <a:t>žáci nadaní a mimořádně nadaní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>
                <a:effectLst>
                  <a:outerShdw blurRad="38100" dist="38100" dir="2700000" algn="tl">
                    <a:srgbClr val="C0C0C0"/>
                  </a:outerShdw>
                </a:effectLst>
              </a:rPr>
              <a:t>Žáci se zdravotním postižením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40000"/>
              </a:spcBef>
            </a:pPr>
            <a:r>
              <a:rPr lang="cs-CZ" sz="2000"/>
              <a:t>Mají právo bezplatně užívat při vzdělávání </a:t>
            </a:r>
            <a:r>
              <a:rPr lang="cs-CZ" sz="2000" b="1"/>
              <a:t>speciální učebnice a speciální didaktické</a:t>
            </a:r>
            <a:r>
              <a:rPr lang="cs-CZ" sz="2000"/>
              <a:t> a </a:t>
            </a:r>
            <a:r>
              <a:rPr lang="cs-CZ" sz="2000" b="1"/>
              <a:t>kompenzační učební pomůcky</a:t>
            </a:r>
            <a:r>
              <a:rPr lang="cs-CZ" sz="2000"/>
              <a:t> poskytované školou</a:t>
            </a:r>
          </a:p>
          <a:p>
            <a:pPr>
              <a:spcBef>
                <a:spcPct val="40000"/>
              </a:spcBef>
            </a:pPr>
            <a:r>
              <a:rPr lang="cs-CZ" sz="2000"/>
              <a:t>Dětem, žákům a studentům, kteří nemohou vnímat řeč sluchem, se zajišťuje právo na bezplatné vzdělávání prostřednictvím </a:t>
            </a:r>
            <a:r>
              <a:rPr lang="cs-CZ" sz="2000" b="1"/>
              <a:t>znakové řeči</a:t>
            </a:r>
          </a:p>
          <a:p>
            <a:pPr>
              <a:spcBef>
                <a:spcPct val="40000"/>
              </a:spcBef>
            </a:pPr>
            <a:r>
              <a:rPr lang="cs-CZ" sz="2000"/>
              <a:t>Dětem, žákům a studentům, kteří nemohou číst běžné písmo zrakem, se zajišťuje právo na vzdělávání s použitím </a:t>
            </a:r>
            <a:r>
              <a:rPr lang="cs-CZ" sz="2000" b="1"/>
              <a:t>Braillova hmatového písma</a:t>
            </a:r>
          </a:p>
          <a:p>
            <a:pPr>
              <a:spcBef>
                <a:spcPct val="40000"/>
              </a:spcBef>
            </a:pPr>
            <a:r>
              <a:rPr lang="cs-CZ" sz="2000"/>
              <a:t>Dětem, žákům a studentům, kteří se nemohou dorozumívat mluvenou řečí, se zajišťuje právo na bezplatné vzdělávání pomocí nebo prostřednictvím </a:t>
            </a:r>
            <a:r>
              <a:rPr lang="cs-CZ" sz="2000" b="1"/>
              <a:t>náhradních způsobů dorozumívání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200"/>
              <a:t>Pro žáky a studenty se zdravotním postižením lze zřídit školy, event. v rámci školy jednotlivé třídy, oddělení nebo studijní skupiny s upravenými vzdělávacími programy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200"/>
              <a:t>Žáci s těžkým mentálním postižením, žáci s více vadami a žáci s autismem mají právo vzdělávat se v </a:t>
            </a:r>
            <a:r>
              <a:rPr lang="cs-CZ" sz="2200" b="1"/>
              <a:t>základní škole speciální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200"/>
              <a:t>Ředitel má právo zřídit funkci </a:t>
            </a:r>
            <a:r>
              <a:rPr lang="cs-CZ" sz="2200" b="1"/>
              <a:t>asistenta pedagoga</a:t>
            </a:r>
            <a:r>
              <a:rPr lang="cs-CZ" sz="2200"/>
              <a:t> ve třídě, kde se vzdělává žák se speciálními vzdělávacími potřebami</a:t>
            </a:r>
          </a:p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cs-CZ" sz="2200"/>
              <a:t>V případě dětí, žáků a studentů se zdravotním postižením a znevýhodněním je nezbytné vyjádření </a:t>
            </a:r>
            <a:r>
              <a:rPr lang="cs-CZ" sz="2200" b="1"/>
              <a:t>školského poradenského zařízení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5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Podmínky vzdělávání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Odstraňovat architektonické bariéry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Uplatňovat princip diferenciace a individualizace vzdělávacího procesu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Používat  kompenzační pomůcky, vhodné učebnice a učební pomůcky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Uplatňovat alternativní formy komunikace – znakový jazyk, Braillovo písmo, AAK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Využívat působení druhého pedagoga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Spolupracovat s rodiči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200"/>
              <a:t>Spolupracovat s poradenskými pracovníky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Vzdělávání žáků s postižením či znevýhodněním rovněž upravuje vyhláška 73/2005 Sb. </a:t>
            </a:r>
            <a:r>
              <a:rPr lang="cs-CZ" sz="2400" b="1" dirty="0"/>
              <a:t>o vzdělávání dětí, žáků a studentů se speciálními vzdělávacími potřebami a dětí, žáků a studentů mimořádně </a:t>
            </a:r>
            <a:r>
              <a:rPr lang="cs-CZ" sz="2400" b="1" dirty="0" smtClean="0"/>
              <a:t>nadaných </a:t>
            </a:r>
            <a:r>
              <a:rPr lang="cs-CZ" sz="2400" dirty="0" smtClean="0"/>
              <a:t>ve znění </a:t>
            </a:r>
            <a:r>
              <a:rPr lang="cs-CZ" sz="2400" dirty="0" err="1" smtClean="0"/>
              <a:t>vyhl</a:t>
            </a:r>
            <a:r>
              <a:rPr lang="cs-CZ" sz="2400" dirty="0" smtClean="0"/>
              <a:t>. 147/2011 Sb.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a</a:t>
            </a:r>
          </a:p>
          <a:p>
            <a:r>
              <a:rPr lang="cs-CZ" sz="2400" dirty="0"/>
              <a:t>vyhláška č. 72/2005</a:t>
            </a:r>
            <a:r>
              <a:rPr lang="cs-CZ" sz="2400" b="1" dirty="0"/>
              <a:t>, o poskytování poradenských služeb ve školách a školských </a:t>
            </a:r>
            <a:r>
              <a:rPr lang="cs-CZ" sz="2400" b="1" dirty="0" smtClean="0"/>
              <a:t>zařízeních znění </a:t>
            </a:r>
            <a:r>
              <a:rPr lang="cs-CZ" sz="2400" dirty="0" err="1" smtClean="0"/>
              <a:t>vyhl</a:t>
            </a:r>
            <a:r>
              <a:rPr lang="cs-CZ" sz="2400" dirty="0" smtClean="0"/>
              <a:t>. 116/2011 Sb. 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</TotalTime>
  <Words>1086</Words>
  <Application>Microsoft Office PowerPoint</Application>
  <PresentationFormat>Předvádění na obrazovce (4:3)</PresentationFormat>
  <Paragraphs>208</Paragraphs>
  <Slides>36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37" baseType="lpstr">
      <vt:lpstr>Studio</vt:lpstr>
      <vt:lpstr>Speciální pedagogika</vt:lpstr>
      <vt:lpstr>Cíl speciální pedagogiky</vt:lpstr>
      <vt:lpstr>Komplexní péče</vt:lpstr>
      <vt:lpstr>Vzdělávání</vt:lpstr>
      <vt:lpstr>Žáci se speciálními vzdělávacími potřebami</vt:lpstr>
      <vt:lpstr>Žáci se zdravotním postižením</vt:lpstr>
      <vt:lpstr>Snímek 7</vt:lpstr>
      <vt:lpstr>Podmínky vzdělávání</vt:lpstr>
      <vt:lpstr>Snímek 9</vt:lpstr>
      <vt:lpstr>Kritéria pro integraci</vt:lpstr>
      <vt:lpstr>Příprava školy na přijetí žáka</vt:lpstr>
      <vt:lpstr>Kompetence učitele v přístupu k postiženým žákům</vt:lpstr>
      <vt:lpstr>Učitel</vt:lpstr>
      <vt:lpstr>Specifické poruchy učení a chování</vt:lpstr>
      <vt:lpstr>Žáci se specifickými  poruchami učení</vt:lpstr>
      <vt:lpstr>Žáci s poruchami chování</vt:lpstr>
      <vt:lpstr>Sociální znevýhodnění</vt:lpstr>
      <vt:lpstr>Žáci se sociálním znevýhodněním</vt:lpstr>
      <vt:lpstr>Tělesné postižení</vt:lpstr>
      <vt:lpstr>Žáci s TP, ZZ</vt:lpstr>
      <vt:lpstr>Zrakové postižení</vt:lpstr>
      <vt:lpstr>Snímek 22</vt:lpstr>
      <vt:lpstr>Klasifikace vad</vt:lpstr>
      <vt:lpstr>Žáci se zrakovým postižením</vt:lpstr>
      <vt:lpstr>Sluchové postižení</vt:lpstr>
      <vt:lpstr>Klasifikace vad</vt:lpstr>
      <vt:lpstr>Žáci se sluchovým postižením</vt:lpstr>
      <vt:lpstr>Narušená komunikační schopnost</vt:lpstr>
      <vt:lpstr>Klasifikace NKS</vt:lpstr>
      <vt:lpstr>Snímek 30</vt:lpstr>
      <vt:lpstr>Žáci s vadami řeči</vt:lpstr>
      <vt:lpstr>Mentální postižení</vt:lpstr>
      <vt:lpstr>ALTERNATIVNÍ A AUGMENTATIVNÍ  KOMUNIKACE (AAK)</vt:lpstr>
      <vt:lpstr>Žáci s mentálním postižením</vt:lpstr>
      <vt:lpstr>Poruchy autistického spektra</vt:lpstr>
      <vt:lpstr>Žáci s autismem</vt:lpstr>
    </vt:vector>
  </TitlesOfParts>
  <Company>FI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Pitner</dc:creator>
  <cp:lastModifiedBy>Pitnerova</cp:lastModifiedBy>
  <cp:revision>60</cp:revision>
  <dcterms:created xsi:type="dcterms:W3CDTF">2009-12-03T17:54:49Z</dcterms:created>
  <dcterms:modified xsi:type="dcterms:W3CDTF">2011-11-11T18:28:04Z</dcterms:modified>
</cp:coreProperties>
</file>