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sldIdLst>
    <p:sldId id="258" r:id="rId2"/>
    <p:sldId id="374" r:id="rId3"/>
    <p:sldId id="379" r:id="rId4"/>
    <p:sldId id="382" r:id="rId5"/>
    <p:sldId id="383" r:id="rId6"/>
    <p:sldId id="384" r:id="rId7"/>
    <p:sldId id="385" r:id="rId8"/>
    <p:sldId id="386" r:id="rId9"/>
    <p:sldId id="387" r:id="rId10"/>
    <p:sldId id="400" r:id="rId11"/>
    <p:sldId id="401" r:id="rId12"/>
    <p:sldId id="381" r:id="rId13"/>
    <p:sldId id="373" r:id="rId14"/>
    <p:sldId id="326" r:id="rId15"/>
    <p:sldId id="284" r:id="rId16"/>
    <p:sldId id="327" r:id="rId17"/>
    <p:sldId id="296" r:id="rId18"/>
    <p:sldId id="331" r:id="rId19"/>
    <p:sldId id="285" r:id="rId20"/>
    <p:sldId id="363" r:id="rId21"/>
    <p:sldId id="316" r:id="rId22"/>
    <p:sldId id="361" r:id="rId23"/>
    <p:sldId id="298" r:id="rId24"/>
    <p:sldId id="334" r:id="rId25"/>
    <p:sldId id="329" r:id="rId26"/>
    <p:sldId id="291" r:id="rId27"/>
    <p:sldId id="324" r:id="rId28"/>
    <p:sldId id="333" r:id="rId29"/>
    <p:sldId id="340" r:id="rId30"/>
    <p:sldId id="319" r:id="rId31"/>
    <p:sldId id="377" r:id="rId32"/>
    <p:sldId id="357" r:id="rId33"/>
    <p:sldId id="375" r:id="rId34"/>
    <p:sldId id="395" r:id="rId35"/>
    <p:sldId id="398" r:id="rId36"/>
    <p:sldId id="397" r:id="rId37"/>
    <p:sldId id="399" r:id="rId38"/>
    <p:sldId id="396" r:id="rId39"/>
    <p:sldId id="378" r:id="rId40"/>
    <p:sldId id="358" r:id="rId41"/>
    <p:sldId id="388" r:id="rId42"/>
    <p:sldId id="389" r:id="rId43"/>
    <p:sldId id="390" r:id="rId44"/>
    <p:sldId id="391" r:id="rId45"/>
    <p:sldId id="392" r:id="rId46"/>
    <p:sldId id="393" r:id="rId47"/>
    <p:sldId id="39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6" autoAdjust="0"/>
    <p:restoredTop sz="90929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DA64-59B1-499A-A8F0-6253F0DC7FD1}" type="datetimeFigureOut">
              <a:rPr lang="cs-CZ" smtClean="0"/>
              <a:pPr/>
              <a:t>11.10.2010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0017-A67C-41A0-A80A-6A8F07FEC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668E6-BC5E-4579-940F-478524C1F81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EDFA-AE45-4A23-AF1D-0C4C62A6DE58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D1DE-1435-4C27-8F07-31E8E08EA388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3730-C922-4025-B4D2-7723802C2FF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A1F4-3F45-406E-8F55-EC7A71A5600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3E29-B8C1-4EE4-BB62-B405E9A45CD2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F392-DC40-4CD3-A7FD-4AC3C8DA65A9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DE9D-3FBA-45F7-B3F6-05E691933157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3904-1FB2-448F-A671-900A9CA39CBB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2EB5-BC2F-4868-A83D-78DAABB3767D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2057" name="Picture 9" descr="C:\Wendy\anabnr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334254-3DF9-40ED-A1B4-65A1FD469877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V%C4%9Bda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V%C4%9Bda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3568" y="3212976"/>
            <a:ext cx="7772400" cy="13620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cs-CZ" sz="2800" dirty="0" smtClean="0"/>
              <a:t>Proč pěstovat geografii, proč učit zeměpis ?</a:t>
            </a:r>
            <a:br>
              <a:rPr lang="cs-CZ" sz="2800" dirty="0" smtClean="0"/>
            </a:br>
            <a:endParaRPr lang="cs-CZ" sz="2800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772400" cy="1500187"/>
          </a:xfrm>
        </p:spPr>
        <p:txBody>
          <a:bodyPr/>
          <a:lstStyle/>
          <a:p>
            <a:pPr algn="ctr"/>
            <a:r>
              <a:rPr lang="cs-CZ" sz="4800" dirty="0" smtClean="0"/>
              <a:t>Úvod do studia geografie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geografie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Stručněji vystihuje vývoj </a:t>
            </a:r>
            <a:r>
              <a:rPr lang="cs-CZ" sz="2400" smtClean="0">
                <a:latin typeface="Arial" pitchFamily="34" charset="0"/>
              </a:rPr>
              <a:t>geografie Holeček: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cs-CZ" sz="24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 smtClean="0">
                <a:latin typeface="Arial" pitchFamily="34" charset="0"/>
              </a:rPr>
              <a:t>Geografie </a:t>
            </a:r>
            <a:r>
              <a:rPr lang="cs-CZ" sz="2400" dirty="0" smtClean="0">
                <a:latin typeface="Arial" pitchFamily="34" charset="0"/>
              </a:rPr>
              <a:t>v období antiky začala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etapou objevování</a:t>
            </a:r>
            <a:r>
              <a:rPr lang="cs-CZ" sz="240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-    Když byly víceméně známé všechny části naší planety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      nastává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etapa popisu</a:t>
            </a:r>
            <a:r>
              <a:rPr lang="cs-CZ" sz="240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 smtClean="0">
                <a:latin typeface="Arial" pitchFamily="34" charset="0"/>
              </a:rPr>
              <a:t>Další etapu můžeme nazvat jako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etapu vysvětlování</a:t>
            </a:r>
            <a:r>
              <a:rPr lang="cs-CZ" sz="240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-    Poslední etapa by se dala nazvat jako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etapa prognózování</a:t>
            </a:r>
            <a:r>
              <a:rPr lang="cs-CZ" sz="240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cs-CZ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2000" dirty="0" smtClean="0">
                <a:latin typeface="Arial" pitchFamily="34" charset="0"/>
              </a:rPr>
              <a:t>(Podle Holeček,M. a kol., 2001, s. 13)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cs-CZ" sz="2800" dirty="0" smtClean="0">
              <a:latin typeface="Arial" pitchFamily="34" charset="0"/>
              <a:ea typeface="Arial CE"/>
              <a:cs typeface="Arial CE"/>
            </a:endParaRPr>
          </a:p>
          <a:p>
            <a:endParaRPr lang="cs-CZ" dirty="0" smtClean="0"/>
          </a:p>
          <a:p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9D0C50-E837-4054-88BE-658C2CB59AE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54075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 smtClean="0">
                <a:latin typeface="Arial" pitchFamily="34" charset="0"/>
              </a:rPr>
              <a:t>Geografie v </a:t>
            </a:r>
            <a:r>
              <a:rPr lang="cs-CZ" sz="2400" dirty="0" smtClean="0">
                <a:latin typeface="Arial" pitchFamily="34" charset="0"/>
              </a:rPr>
              <a:t>období </a:t>
            </a:r>
            <a:r>
              <a:rPr lang="cs-CZ" sz="2400" dirty="0" smtClean="0">
                <a:latin typeface="Arial" pitchFamily="34" charset="0"/>
              </a:rPr>
              <a:t>antiky začala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etapou objevování</a:t>
            </a:r>
            <a:r>
              <a:rPr lang="cs-CZ" sz="240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-    Když </a:t>
            </a:r>
            <a:r>
              <a:rPr lang="cs-CZ" sz="2400" dirty="0" smtClean="0">
                <a:latin typeface="Arial" pitchFamily="34" charset="0"/>
              </a:rPr>
              <a:t>byly víceméně známé všechny části naší </a:t>
            </a:r>
            <a:r>
              <a:rPr lang="cs-CZ" sz="2400" dirty="0" smtClean="0">
                <a:latin typeface="Arial" pitchFamily="34" charset="0"/>
              </a:rPr>
              <a:t>planety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      nastává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etapa popisu</a:t>
            </a:r>
            <a:r>
              <a:rPr lang="cs-CZ" sz="240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 smtClean="0">
                <a:latin typeface="Arial" pitchFamily="34" charset="0"/>
              </a:rPr>
              <a:t>Další </a:t>
            </a:r>
            <a:r>
              <a:rPr lang="cs-CZ" sz="2400" dirty="0" smtClean="0">
                <a:latin typeface="Arial" pitchFamily="34" charset="0"/>
              </a:rPr>
              <a:t>etapu můžeme nazvat jako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etapu vysvětlování</a:t>
            </a:r>
            <a:r>
              <a:rPr lang="cs-CZ" sz="2400" dirty="0" smtClean="0">
                <a:latin typeface="Arial" pitchFamily="34" charset="0"/>
              </a:rPr>
              <a:t>.</a:t>
            </a:r>
            <a:endParaRPr lang="cs-CZ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dirty="0" smtClean="0">
                <a:latin typeface="Arial" pitchFamily="34" charset="0"/>
              </a:rPr>
              <a:t>-    </a:t>
            </a:r>
            <a:r>
              <a:rPr lang="cs-CZ" sz="2400" dirty="0" smtClean="0">
                <a:latin typeface="Arial" pitchFamily="34" charset="0"/>
              </a:rPr>
              <a:t>Poslední etapa by se dala nazvat jako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</a:rPr>
              <a:t>etapa prognózování</a:t>
            </a:r>
            <a:r>
              <a:rPr lang="cs-CZ" sz="2400" dirty="0" smtClean="0">
                <a:latin typeface="Arial" pitchFamily="34" charset="0"/>
              </a:rPr>
              <a:t>.</a:t>
            </a:r>
            <a:endParaRPr lang="cs-CZ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cs-CZ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1600" dirty="0" smtClean="0">
                <a:latin typeface="Arial" pitchFamily="34" charset="0"/>
              </a:rPr>
              <a:t>(Podle Holeček,M. a kol., 2001, s. 13)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cs-CZ" sz="2000" dirty="0" smtClean="0">
              <a:latin typeface="Arial" pitchFamily="34" charset="0"/>
              <a:ea typeface="Arial CE"/>
              <a:cs typeface="Arial 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31241" r="47656" b="18361"/>
          <a:stretch>
            <a:fillRect/>
          </a:stretch>
        </p:blipFill>
        <p:spPr bwMode="auto">
          <a:xfrm>
            <a:off x="467544" y="1988840"/>
            <a:ext cx="4536504" cy="3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5004048" y="1844824"/>
            <a:ext cx="457656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Současná geografie </a:t>
            </a:r>
            <a:r>
              <a:rPr lang="cs-CZ" sz="2000" dirty="0">
                <a:latin typeface="Calibri" pitchFamily="34" charset="0"/>
              </a:rPr>
              <a:t>se zabývá např</a:t>
            </a:r>
            <a:r>
              <a:rPr lang="cs-CZ" dirty="0" smtClean="0">
                <a:latin typeface="Calibri" pitchFamily="34" charset="0"/>
              </a:rPr>
              <a:t>.: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1600" dirty="0">
                <a:latin typeface="Calibri" pitchFamily="34" charset="0"/>
              </a:rPr>
              <a:t>Dálkovým průzkumem Země a Geografickými informačními </a:t>
            </a:r>
            <a:r>
              <a:rPr lang="cs-CZ" sz="1600" dirty="0" smtClean="0">
                <a:latin typeface="Calibri" pitchFamily="34" charset="0"/>
              </a:rPr>
              <a:t>systémy;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Mapováním;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-Lidmi a </a:t>
            </a:r>
            <a:r>
              <a:rPr lang="cs-CZ" sz="1600" dirty="0" smtClean="0">
                <a:latin typeface="Calibri" pitchFamily="34" charset="0"/>
              </a:rPr>
              <a:t>prostředím;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-Ekonomickými aktivitami a </a:t>
            </a:r>
            <a:r>
              <a:rPr lang="cs-CZ" sz="1600" dirty="0" smtClean="0">
                <a:latin typeface="Calibri" pitchFamily="34" charset="0"/>
              </a:rPr>
              <a:t>vývojem;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-Světovými </a:t>
            </a:r>
            <a:r>
              <a:rPr lang="cs-CZ" sz="1600" dirty="0" smtClean="0">
                <a:latin typeface="Calibri" pitchFamily="34" charset="0"/>
              </a:rPr>
              <a:t>událostmi;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Přírodními  </a:t>
            </a:r>
            <a:r>
              <a:rPr lang="cs-CZ" sz="1600" dirty="0">
                <a:latin typeface="Calibri" pitchFamily="34" charset="0"/>
              </a:rPr>
              <a:t>procesy a </a:t>
            </a:r>
            <a:r>
              <a:rPr lang="cs-CZ" sz="1600" dirty="0" smtClean="0">
                <a:latin typeface="Calibri" pitchFamily="34" charset="0"/>
              </a:rPr>
              <a:t>krajinou;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Kulturou;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Řízením </a:t>
            </a:r>
            <a:r>
              <a:rPr lang="cs-CZ" sz="1600" dirty="0">
                <a:latin typeface="Calibri" pitchFamily="34" charset="0"/>
              </a:rPr>
              <a:t>a </a:t>
            </a:r>
            <a:r>
              <a:rPr lang="cs-CZ" sz="1600" dirty="0" smtClean="0">
                <a:latin typeface="Calibri" pitchFamily="34" charset="0"/>
              </a:rPr>
              <a:t>rozhodováním </a:t>
            </a:r>
            <a:r>
              <a:rPr lang="cs-CZ" sz="1600" dirty="0">
                <a:latin typeface="Calibri" pitchFamily="34" charset="0"/>
              </a:rPr>
              <a:t>v </a:t>
            </a:r>
            <a:r>
              <a:rPr lang="cs-CZ" sz="1600" dirty="0" smtClean="0">
                <a:latin typeface="Calibri" pitchFamily="34" charset="0"/>
              </a:rPr>
              <a:t>oblasti životního prostředí.</a:t>
            </a:r>
            <a:endParaRPr lang="cs-CZ" sz="16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Věda je procesem systematického racionálního</a:t>
            </a:r>
          </a:p>
          <a:p>
            <a:pPr>
              <a:buNone/>
            </a:pPr>
            <a:r>
              <a:rPr lang="cs-CZ" sz="2800" dirty="0" smtClean="0"/>
              <a:t>průzkumu reality a poznávání jejich zákonitostí</a:t>
            </a:r>
          </a:p>
          <a:p>
            <a:pPr>
              <a:buNone/>
            </a:pPr>
            <a:r>
              <a:rPr lang="cs-CZ" sz="2800" dirty="0" smtClean="0"/>
              <a:t>prostřednictvím soustavy zobecňujících pojmů,</a:t>
            </a:r>
          </a:p>
          <a:p>
            <a:pPr>
              <a:buNone/>
            </a:pPr>
            <a:r>
              <a:rPr lang="cs-CZ" sz="2800" dirty="0" smtClean="0"/>
              <a:t>hypotéz a teorií. (</a:t>
            </a:r>
            <a:r>
              <a:rPr lang="cs-CZ" sz="2800" dirty="0" err="1" smtClean="0"/>
              <a:t>Mečiar</a:t>
            </a:r>
            <a:r>
              <a:rPr lang="cs-CZ" sz="2800" dirty="0" smtClean="0"/>
              <a:t> 2005)</a:t>
            </a:r>
            <a:endParaRPr 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cs-CZ" dirty="0" smtClean="0"/>
              <a:t>Jinými slovy:</a:t>
            </a:r>
          </a:p>
          <a:p>
            <a:pPr eaLnBrk="1" hangingPunct="1"/>
            <a:r>
              <a:rPr lang="cs-CZ" dirty="0" smtClean="0"/>
              <a:t>Věda je </a:t>
            </a:r>
            <a:r>
              <a:rPr lang="cs-CZ" u="sng" dirty="0" smtClean="0"/>
              <a:t>nepřetržitý proces lidského poznávání </a:t>
            </a:r>
            <a:r>
              <a:rPr lang="cs-CZ" dirty="0" smtClean="0"/>
              <a:t>přírody, společnosti, člověka, lidského myšlení a kultury.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2743200"/>
            <a:ext cx="364807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Co je to věda?</a:t>
            </a:r>
          </a:p>
        </p:txBody>
      </p:sp>
      <p:sp>
        <p:nvSpPr>
          <p:cNvPr id="2969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Je geografie vědou?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352800"/>
            <a:ext cx="7772400" cy="4114800"/>
          </a:xfrm>
        </p:spPr>
        <p:txBody>
          <a:bodyPr/>
          <a:lstStyle/>
          <a:p>
            <a:pPr lvl="1" eaLnBrk="1" hangingPunct="1"/>
            <a:r>
              <a:rPr lang="cs-CZ" smtClean="0"/>
              <a:t>systematické</a:t>
            </a:r>
          </a:p>
          <a:p>
            <a:pPr lvl="1" eaLnBrk="1" hangingPunct="1"/>
            <a:r>
              <a:rPr lang="cs-CZ" smtClean="0"/>
              <a:t> racionální  </a:t>
            </a:r>
          </a:p>
          <a:p>
            <a:pPr lvl="1" eaLnBrk="1" hangingPunct="1"/>
            <a:r>
              <a:rPr lang="cs-CZ" smtClean="0"/>
              <a:t>a metodické vyvozování</a:t>
            </a:r>
          </a:p>
          <a:p>
            <a:pPr lvl="1" eaLnBrk="1" hangingPunct="1"/>
            <a:r>
              <a:rPr lang="cs-CZ" smtClean="0"/>
              <a:t> zobecňování</a:t>
            </a:r>
          </a:p>
        </p:txBody>
      </p:sp>
      <p:sp>
        <p:nvSpPr>
          <p:cNvPr id="7171" name="Nadpis 5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924800" cy="220980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>Věda versus lidské poznávání</a:t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>Věda: na základě </a:t>
            </a:r>
            <a:r>
              <a:rPr lang="cs-CZ" sz="3200" u="sng" smtClean="0">
                <a:solidFill>
                  <a:srgbClr val="FF3300"/>
                </a:solidFill>
              </a:rPr>
              <a:t>abstraktního myšlení a teoretické činnosti</a:t>
            </a:r>
            <a:br>
              <a:rPr lang="cs-CZ" sz="3200" u="sng" smtClean="0">
                <a:solidFill>
                  <a:srgbClr val="FF3300"/>
                </a:solidFill>
              </a:rPr>
            </a:br>
            <a:endParaRPr lang="cs-CZ" sz="3200" u="sng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0" y="3886200"/>
            <a:ext cx="157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cs-CZ" sz="2800"/>
              <a:t>nových</a:t>
            </a:r>
          </a:p>
          <a:p>
            <a:pPr algn="ctr"/>
            <a:r>
              <a:rPr kumimoji="0" lang="cs-CZ" sz="2800"/>
              <a:t> poznatků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6248400" y="3657600"/>
            <a:ext cx="533400" cy="1600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0" y="2743200"/>
            <a:ext cx="7086600" cy="2971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Věda nastoluje požadavek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u="sng" dirty="0" smtClean="0"/>
              <a:t>obecného poznání</a:t>
            </a:r>
            <a:r>
              <a:rPr lang="cs-CZ" dirty="0" smtClean="0"/>
              <a:t>, na základě něhož lze v nepřehledném světě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u="sng" dirty="0" smtClean="0"/>
              <a:t>oddělit podstatné od nepodstatného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a určit </a:t>
            </a:r>
            <a:r>
              <a:rPr lang="cs-CZ" u="sng" dirty="0" smtClean="0"/>
              <a:t>obecně platné zákony</a:t>
            </a:r>
            <a:r>
              <a:rPr lang="cs-CZ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tyto zákony dovolují  předvídat, předpovědi modelovat atd.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metody vědy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vědecké pozorování</a:t>
            </a:r>
          </a:p>
          <a:p>
            <a:pPr eaLnBrk="1" hangingPunct="1"/>
            <a:r>
              <a:rPr lang="cs-CZ" smtClean="0"/>
              <a:t>analýza</a:t>
            </a:r>
          </a:p>
          <a:p>
            <a:pPr eaLnBrk="1" hangingPunct="1"/>
            <a:r>
              <a:rPr lang="cs-CZ" smtClean="0"/>
              <a:t>syntéza</a:t>
            </a:r>
          </a:p>
          <a:p>
            <a:pPr eaLnBrk="1" hangingPunct="1"/>
            <a:r>
              <a:rPr lang="cs-CZ" smtClean="0"/>
              <a:t> indukce</a:t>
            </a:r>
          </a:p>
          <a:p>
            <a:pPr eaLnBrk="1" hangingPunct="1"/>
            <a:r>
              <a:rPr lang="cs-CZ" smtClean="0"/>
              <a:t>dedukce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>
                <a:solidFill>
                  <a:srgbClr val="FF3300"/>
                </a:solidFill>
              </a:rPr>
              <a:t>Úkol – definice  jmenovaných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928688"/>
            <a:ext cx="8358187" cy="557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Od novověku je </a:t>
            </a:r>
            <a:r>
              <a:rPr lang="cs-CZ" u="sng" dirty="0" smtClean="0"/>
              <a:t>věda založena </a:t>
            </a:r>
            <a:r>
              <a:rPr lang="cs-CZ" dirty="0" smtClean="0"/>
              <a:t>na představě </a:t>
            </a:r>
            <a:r>
              <a:rPr lang="cs-CZ" u="sng" dirty="0" smtClean="0"/>
              <a:t>zákonitého (a </a:t>
            </a:r>
            <a:r>
              <a:rPr lang="cs-CZ" u="sng" dirty="0" err="1" smtClean="0"/>
              <a:t>matematizovatelného</a:t>
            </a:r>
            <a:r>
              <a:rPr lang="cs-CZ" u="sng" dirty="0" smtClean="0"/>
              <a:t>) chování skutečnosti,</a:t>
            </a:r>
            <a:r>
              <a:rPr lang="cs-CZ" dirty="0" smtClean="0"/>
              <a:t> která se: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 odhaluje </a:t>
            </a:r>
            <a:r>
              <a:rPr lang="cs-CZ" u="sng" dirty="0" smtClean="0"/>
              <a:t>hypotézou</a:t>
            </a:r>
            <a:r>
              <a:rPr lang="cs-CZ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 ověřuje </a:t>
            </a:r>
            <a:r>
              <a:rPr lang="cs-CZ" u="sng" dirty="0" smtClean="0"/>
              <a:t>experimentem.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zobecňuje </a:t>
            </a:r>
            <a:r>
              <a:rPr lang="cs-CZ" u="sng" dirty="0" smtClean="0"/>
              <a:t>v teorii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Před zahájením dnešního tématu je třeba si položit následující otázky: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věda ? </a:t>
            </a:r>
          </a:p>
          <a:p>
            <a:r>
              <a:rPr lang="cs-CZ" dirty="0" smtClean="0"/>
              <a:t>Co je to geografie ?</a:t>
            </a:r>
          </a:p>
          <a:p>
            <a:r>
              <a:rPr lang="cs-CZ" dirty="0" smtClean="0"/>
              <a:t>Co je to zeměpis 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Věda v euroamerické civilizaci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 </a:t>
            </a:r>
            <a:r>
              <a:rPr lang="cs-CZ" dirty="0" err="1" smtClean="0"/>
              <a:t>euroamerické</a:t>
            </a:r>
            <a:r>
              <a:rPr lang="cs-CZ" dirty="0" smtClean="0"/>
              <a:t> společnosti je od 17.st. privilegována věda oproti jiným formám poznání (</a:t>
            </a:r>
            <a:r>
              <a:rPr lang="cs-CZ" dirty="0" err="1" smtClean="0"/>
              <a:t>mimovědní</a:t>
            </a:r>
            <a:r>
              <a:rPr lang="cs-CZ" dirty="0" smtClean="0"/>
              <a:t> poznání)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Vědy a jejich dělení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Vědy se liší objektem studia, předmětem studia, metodami.</a:t>
            </a:r>
          </a:p>
          <a:p>
            <a:pPr eaLnBrk="1" hangingPunct="1"/>
            <a:r>
              <a:rPr lang="cs-CZ" sz="2800" smtClean="0"/>
              <a:t>Podle </a:t>
            </a:r>
            <a:r>
              <a:rPr lang="cs-CZ" sz="2800" u="sng" smtClean="0"/>
              <a:t>metod</a:t>
            </a:r>
            <a:r>
              <a:rPr lang="cs-CZ" sz="2800" smtClean="0"/>
              <a:t> se vědy dělí:</a:t>
            </a:r>
          </a:p>
          <a:p>
            <a:pPr lvl="1" eaLnBrk="1" hangingPunct="1"/>
            <a:r>
              <a:rPr lang="cs-CZ" sz="2400" smtClean="0"/>
              <a:t>formální (matematika a logika)</a:t>
            </a:r>
          </a:p>
          <a:p>
            <a:pPr lvl="1" eaLnBrk="1" hangingPunct="1"/>
            <a:r>
              <a:rPr lang="cs-CZ" sz="2400" smtClean="0"/>
              <a:t>přírodní</a:t>
            </a:r>
          </a:p>
          <a:p>
            <a:pPr lvl="1" eaLnBrk="1" hangingPunct="1"/>
            <a:r>
              <a:rPr lang="cs-CZ" sz="2400" smtClean="0"/>
              <a:t>humanitní</a:t>
            </a:r>
          </a:p>
          <a:p>
            <a:pPr eaLnBrk="1" hangingPunct="1"/>
            <a:r>
              <a:rPr lang="cs-CZ" sz="2800" smtClean="0"/>
              <a:t>Podle </a:t>
            </a:r>
            <a:r>
              <a:rPr lang="cs-CZ" sz="2800" u="sng" smtClean="0"/>
              <a:t>stupně obecnosti</a:t>
            </a:r>
            <a:r>
              <a:rPr lang="cs-CZ" sz="2800" smtClean="0"/>
              <a:t>:</a:t>
            </a:r>
          </a:p>
          <a:p>
            <a:pPr lvl="1" eaLnBrk="1" hangingPunct="1"/>
            <a:r>
              <a:rPr lang="cs-CZ" sz="2400" smtClean="0"/>
              <a:t>teoretické a aplikované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Vývoj vědy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Dějiny vědy jsou posety odloženými hypotézami překonanými teoriemi i platnými teoriemi. V geografii to může být např.:</a:t>
            </a:r>
          </a:p>
          <a:p>
            <a:r>
              <a:rPr lang="cs-CZ" sz="2800" dirty="0" smtClean="0"/>
              <a:t>Země jako plocha;</a:t>
            </a:r>
          </a:p>
          <a:p>
            <a:r>
              <a:rPr lang="cs-CZ" sz="2800" dirty="0" smtClean="0"/>
              <a:t>Geocentrická teorie;</a:t>
            </a:r>
          </a:p>
          <a:p>
            <a:r>
              <a:rPr lang="cs-CZ" sz="2800" dirty="0" smtClean="0"/>
              <a:t>Heliocentrická teorie;</a:t>
            </a:r>
          </a:p>
          <a:p>
            <a:r>
              <a:rPr lang="cs-CZ" sz="2800" dirty="0" err="1" smtClean="0"/>
              <a:t>Wegenerova</a:t>
            </a:r>
            <a:r>
              <a:rPr lang="cs-CZ" sz="2800" dirty="0" smtClean="0"/>
              <a:t> teorie kontinentálního driftu.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Kuhn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38" y="24288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T. S. </a:t>
            </a:r>
            <a:r>
              <a:rPr lang="cs-CZ" sz="2400" dirty="0" err="1" smtClean="0"/>
              <a:t>Kuhn</a:t>
            </a:r>
            <a:r>
              <a:rPr lang="cs-CZ" sz="2400" dirty="0" smtClean="0"/>
              <a:t> přinesl přesvědčivé argumenty i o tom, že </a:t>
            </a:r>
            <a:r>
              <a:rPr lang="cs-CZ" sz="2400" u="sng" dirty="0" smtClean="0"/>
              <a:t>pokrok vědeckého poznání není přímočarý</a:t>
            </a:r>
            <a:r>
              <a:rPr lang="cs-CZ" sz="2400" dirty="0" smtClean="0"/>
              <a:t>, </a:t>
            </a:r>
          </a:p>
          <a:p>
            <a:pPr eaLnBrk="1" hangingPunct="1">
              <a:defRPr/>
            </a:pPr>
            <a:r>
              <a:rPr lang="cs-CZ" sz="2400" dirty="0" smtClean="0"/>
              <a:t>nýbrž že je čas od času přerušován </a:t>
            </a:r>
            <a:r>
              <a:rPr lang="cs-CZ" sz="2400" u="sng" dirty="0" smtClean="0"/>
              <a:t>zásadními zvraty – vědeckými revolucemi, </a:t>
            </a:r>
            <a:r>
              <a:rPr lang="cs-CZ" sz="2400" dirty="0" smtClean="0"/>
              <a:t>při nichž dochází k revizi samotných základů dosavadního vědění. Vědecké poznání nesměřuje k nějaké jediné Pravdě o světě</a:t>
            </a:r>
          </a:p>
          <a:p>
            <a:pPr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Paradigma – vědecká revoluce – nové paradigma</a:t>
            </a:r>
          </a:p>
          <a:p>
            <a:pPr lvl="1" eaLnBrk="1" hangingPunct="1">
              <a:defRPr/>
            </a:pPr>
            <a:r>
              <a:rPr lang="cs-CZ" sz="2000" dirty="0" smtClean="0"/>
              <a:t>Podrobněji čas. Vesmír 9/2008, </a:t>
            </a:r>
          </a:p>
          <a:p>
            <a:pPr lvl="1" eaLnBrk="1" hangingPunct="1">
              <a:defRPr/>
            </a:pPr>
            <a:r>
              <a:rPr lang="cs-CZ" sz="2000" dirty="0" err="1" smtClean="0"/>
              <a:t>KnihaT.S</a:t>
            </a:r>
            <a:r>
              <a:rPr lang="cs-CZ" sz="2000" dirty="0" smtClean="0"/>
              <a:t>. </a:t>
            </a:r>
            <a:r>
              <a:rPr lang="cs-CZ" sz="2000" dirty="0" err="1" smtClean="0"/>
              <a:t>Kuhn</a:t>
            </a:r>
            <a:r>
              <a:rPr lang="cs-CZ" sz="2000" dirty="0" smtClean="0"/>
              <a:t>: </a:t>
            </a:r>
            <a:r>
              <a:rPr lang="cs-CZ" sz="2000" dirty="0" err="1" smtClean="0"/>
              <a:t>Koperníkovská</a:t>
            </a:r>
            <a:r>
              <a:rPr lang="cs-CZ" sz="2000" dirty="0" smtClean="0"/>
              <a:t> revoluce</a:t>
            </a:r>
            <a:endParaRPr lang="cs-CZ" sz="20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cs-CZ" sz="2400" dirty="0" smtClean="0"/>
          </a:p>
        </p:txBody>
      </p:sp>
      <p:pic>
        <p:nvPicPr>
          <p:cNvPr id="37892" name="Obrázek 3" descr="uvod_kuh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71500"/>
            <a:ext cx="207168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vědy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T.S. Kuhna o proměně věd:</a:t>
            </a:r>
          </a:p>
          <a:p>
            <a:pPr eaLnBrk="1" hangingPunct="1"/>
            <a:r>
              <a:rPr lang="cs-CZ" smtClean="0"/>
              <a:t>paradigma 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vědecká revoluce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nové paradigma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7772400" y="4724400"/>
            <a:ext cx="381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N</a:t>
            </a:r>
          </a:p>
          <a:p>
            <a:pPr algn="ctr"/>
            <a:r>
              <a:rPr lang="cs-CZ"/>
              <a:t>P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1676400"/>
            <a:ext cx="2209800" cy="3048000"/>
            <a:chOff x="3264" y="1056"/>
            <a:chExt cx="1392" cy="1920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3264" y="1056"/>
              <a:ext cx="240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/>
                <a:t>P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648" y="2880"/>
              <a:ext cx="1008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/>
                <a:t>V 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Vědecký výzkum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9220" name="Picture 2" descr="G:\ocean\t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00250"/>
            <a:ext cx="6500812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Hypotéza, domněnka, předpoklad.</a:t>
            </a:r>
          </a:p>
          <a:p>
            <a:pPr eaLnBrk="1" hangingPunct="1"/>
            <a:r>
              <a:rPr lang="cs-CZ" smtClean="0"/>
              <a:t>výchozí, dosud ale neprokázané tvrzení, které se předkládá na zkoušku k ověření (experimentem, zkušeností).</a:t>
            </a:r>
          </a:p>
          <a:p>
            <a:pPr eaLnBrk="1" hangingPunct="1"/>
            <a:r>
              <a:rPr lang="cs-CZ" smtClean="0"/>
              <a:t>Pracovní hypotézy ukazují další cestu vědeckého zkoumání, mohou se stát základem vědecké teorie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25" y="928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584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7772400" cy="1120775"/>
          </a:xfrm>
        </p:spPr>
        <p:txBody>
          <a:bodyPr/>
          <a:lstStyle/>
          <a:p>
            <a:r>
              <a:rPr lang="cs-CZ" sz="2400" smtClean="0"/>
              <a:t>Řádně  doložené objasnění některého přírodního (sociálního) jevu, které zahrnuje fakta, zevšeobecněné zákony, logické  dedukce a otestované dílčí hypotézy</a:t>
            </a:r>
          </a:p>
        </p:txBody>
      </p:sp>
      <p:sp>
        <p:nvSpPr>
          <p:cNvPr id="35844" name="TextovéPole 3"/>
          <p:cNvSpPr txBox="1">
            <a:spLocks noChangeArrowheads="1"/>
          </p:cNvSpPr>
          <p:nvPr/>
        </p:nvSpPr>
        <p:spPr bwMode="auto">
          <a:xfrm>
            <a:off x="714375" y="3000375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Teorie není dohad  nebo tušení, </a:t>
            </a:r>
          </a:p>
          <a:p>
            <a:r>
              <a:rPr lang="cs-CZ"/>
              <a:t>ale vysvětlení vycházející z rozsáhlého pozorování , experimentů a tvořivých úvah</a:t>
            </a:r>
          </a:p>
        </p:txBody>
      </p:sp>
      <p:sp>
        <p:nvSpPr>
          <p:cNvPr id="35845" name="TextovéPole 4"/>
          <p:cNvSpPr txBox="1">
            <a:spLocks noChangeArrowheads="1"/>
          </p:cNvSpPr>
          <p:nvPr/>
        </p:nvSpPr>
        <p:spPr bwMode="auto">
          <a:xfrm>
            <a:off x="714375" y="4572000"/>
            <a:ext cx="4794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Příklady: </a:t>
            </a:r>
          </a:p>
          <a:p>
            <a:pPr>
              <a:buFont typeface="Arial" charset="0"/>
              <a:buChar char="•"/>
            </a:pPr>
            <a:r>
              <a:rPr lang="cs-CZ"/>
              <a:t>heliocentrická teorie, </a:t>
            </a:r>
          </a:p>
          <a:p>
            <a:pPr>
              <a:buFont typeface="Arial" charset="0"/>
              <a:buChar char="•"/>
            </a:pPr>
            <a:r>
              <a:rPr lang="cs-CZ"/>
              <a:t>teorie deskové tektoniky,</a:t>
            </a:r>
          </a:p>
          <a:p>
            <a:pPr>
              <a:buFont typeface="Arial" charset="0"/>
              <a:buChar char="•"/>
            </a:pPr>
            <a:r>
              <a:rPr lang="cs-CZ"/>
              <a:t> teorie evolučního vývoje organismů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PARADIGMA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1850"/>
            <a:ext cx="7772400" cy="1098550"/>
          </a:xfrm>
        </p:spPr>
        <p:txBody>
          <a:bodyPr/>
          <a:lstStyle/>
          <a:p>
            <a:pPr eaLnBrk="1" hangingPunct="1"/>
            <a:r>
              <a:rPr lang="cs-CZ" b="1" smtClean="0"/>
              <a:t>určitý vědecký styl dané epochy či vědeckého společenství</a:t>
            </a:r>
          </a:p>
          <a:p>
            <a:pPr eaLnBrk="1" hangingPunct="1"/>
            <a:r>
              <a:rPr lang="cs-CZ" smtClean="0"/>
              <a:t>souhrn všeobecně uznávaných teoretických a metodologických předpokladů, postupů v určité etapě vývoje vědeckého bádání</a:t>
            </a:r>
            <a:r>
              <a:rPr lang="cs-CZ" b="1" smtClean="0"/>
              <a:t>.</a:t>
            </a:r>
          </a:p>
          <a:p>
            <a:pPr eaLnBrk="1" hangingPunct="1"/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590800"/>
            <a:ext cx="3886200" cy="1143000"/>
          </a:xfrm>
        </p:spPr>
        <p:txBody>
          <a:bodyPr/>
          <a:lstStyle/>
          <a:p>
            <a:r>
              <a:rPr lang="cs-CZ" sz="6000" smtClean="0"/>
              <a:t>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Geografie je jednou z nejstarších věd. Věnovali se jí již staří Řekové před dvěma tisíci lety.</a:t>
            </a:r>
          </a:p>
          <a:p>
            <a:r>
              <a:rPr lang="cs-CZ" sz="2000" dirty="0" smtClean="0"/>
              <a:t>Řekové jí dali i dnešní název „</a:t>
            </a:r>
            <a:r>
              <a:rPr lang="cs-CZ" sz="2000" dirty="0" err="1" smtClean="0"/>
              <a:t>gé</a:t>
            </a:r>
            <a:r>
              <a:rPr lang="cs-CZ" sz="2000" dirty="0" smtClean="0"/>
              <a:t>“ – Země, „</a:t>
            </a:r>
            <a:r>
              <a:rPr lang="cs-CZ" sz="2000" dirty="0" err="1" smtClean="0"/>
              <a:t>grafó</a:t>
            </a:r>
            <a:r>
              <a:rPr lang="cs-CZ" sz="2000" dirty="0" smtClean="0"/>
              <a:t>“ – psát.</a:t>
            </a:r>
          </a:p>
          <a:p>
            <a:r>
              <a:rPr lang="cs-CZ" sz="2000" dirty="0" smtClean="0"/>
              <a:t>Mnoho názvů jednotlivých věd si ponechává svůj původní význam, nejinak je tomu i u geografie. </a:t>
            </a:r>
          </a:p>
          <a:p>
            <a:r>
              <a:rPr lang="cs-CZ" sz="2000" dirty="0" smtClean="0"/>
              <a:t>Dávní geografové a cestovatelé sloužili </a:t>
            </a:r>
            <a:r>
              <a:rPr lang="cs-CZ" sz="2000" dirty="0" err="1" smtClean="0"/>
              <a:t>sloužili</a:t>
            </a:r>
            <a:r>
              <a:rPr lang="cs-CZ" sz="2000" dirty="0" smtClean="0"/>
              <a:t> např. novým panovníkům, kteří chtěli ovládat nová území atp.</a:t>
            </a:r>
          </a:p>
          <a:p>
            <a:r>
              <a:rPr lang="cs-CZ" sz="2000" dirty="0" smtClean="0"/>
              <a:t>Současní geografové se podílejí např. na plánování a rozvoji různých území, pomáhají spravovat přírodní zdroje, studují volební systémy, šíření chorob apod.</a:t>
            </a:r>
          </a:p>
          <a:p>
            <a:r>
              <a:rPr lang="cs-CZ" sz="2000" dirty="0" smtClean="0"/>
              <a:t>Ukazují, jak důležité jsou geografické znalosti pro zachování života a jeho radostí.</a:t>
            </a:r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Geografie a její definice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latin typeface="Arial" pitchFamily="34" charset="0"/>
              <a:cs typeface="Arial" pitchFamily="34" charset="0"/>
              <a:hlinkClick r:id="rId2" action="ppaction://hlinkfile" tooltip="Věda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80000"/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Geografie  je vědu zkoumající zákonitosti vývoje  krajinné sféry a jejích objektů, zvláště vztahy územní diferenciace a integrace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Geografie je vědou studující prostorové rozšíření jevů  v krajinné sféře Země, jejich vzájemnou interakci a vývoj v čase. (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Geografie a její definice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latin typeface="Arial" pitchFamily="34" charset="0"/>
              <a:cs typeface="Arial" pitchFamily="34" charset="0"/>
              <a:hlinkClick r:id="rId2" action="ppaction://hlinkfile" tooltip="Věda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Geografie jako vědecká disciplína se snaží pochopit časoprostorové vztahy mezi objekty krajiny. Studuje – s důrazem na polohu – souvislosti a vzájemné vazby mezi lidmi a prostředím. Geografie zkoumá, jak se mění přírodní prostředí, jak se mu lidé a jejich činnost přizpůsobují a jak je naopak ovlivňují. Musí přitom vhodně využívat a kombinovat znalosti z pestré škály značně odlišných vědních oborů.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dirty="0" smtClean="0">
                <a:latin typeface="Arial" charset="0"/>
              </a:rPr>
              <a:t>Je  založena na schopnosti </a:t>
            </a:r>
            <a:r>
              <a:rPr lang="cs-CZ" sz="2400" b="1" dirty="0" smtClean="0">
                <a:latin typeface="Arial" charset="0"/>
              </a:rPr>
              <a:t>geograficky myslet </a:t>
            </a:r>
            <a:r>
              <a:rPr lang="cs-CZ" sz="2400" dirty="0" smtClean="0">
                <a:latin typeface="Arial" charset="0"/>
              </a:rPr>
              <a:t>–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u="sng" dirty="0" smtClean="0">
                <a:latin typeface="Arial" charset="0"/>
              </a:rPr>
              <a:t>tj. jasně formulovat nejrůznější prostorové vlastnosti geografických jevů , </a:t>
            </a:r>
            <a:r>
              <a:rPr lang="cs-CZ" sz="2400" dirty="0" smtClean="0">
                <a:latin typeface="Arial" charset="0"/>
              </a:rPr>
              <a:t>schopnost systematicky třídit, analyzovat, aplikovat geografické teorie, provádět syntézy, realizovat modely.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dirty="0" smtClean="0">
                <a:latin typeface="Arial" charset="0"/>
              </a:rPr>
              <a:t>Základem geografického myšlení je zejména schopnost </a:t>
            </a:r>
            <a:r>
              <a:rPr lang="cs-CZ" sz="2400" b="1" dirty="0" smtClean="0">
                <a:latin typeface="Arial" charset="0"/>
              </a:rPr>
              <a:t>klást geografické otázky </a:t>
            </a:r>
            <a:r>
              <a:rPr lang="cs-CZ" sz="2400" dirty="0" smtClean="0">
                <a:latin typeface="Arial" charset="0"/>
              </a:rPr>
              <a:t>a hledat na ně odpovědi.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/>
          <p:cNvPicPr>
            <a:picLocks noChangeAspect="1" noChangeArrowheads="1"/>
          </p:cNvPicPr>
          <p:nvPr/>
        </p:nvPicPr>
        <p:blipFill>
          <a:blip r:embed="rId2" cstate="print"/>
          <a:srcRect l="19008" t="66371" r="44126" b="6491"/>
          <a:stretch>
            <a:fillRect/>
          </a:stretch>
        </p:blipFill>
        <p:spPr bwMode="auto">
          <a:xfrm>
            <a:off x="1189472" y="2060848"/>
            <a:ext cx="63275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Různý pohled na svět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integrované terénní praxi v Rumunsku v obci </a:t>
            </a:r>
            <a:r>
              <a:rPr lang="cs-CZ" dirty="0" err="1" smtClean="0"/>
              <a:t>Rimetea</a:t>
            </a:r>
            <a:r>
              <a:rPr lang="cs-CZ" dirty="0" smtClean="0"/>
              <a:t> měli studenti čas na prohlídku, při které si pořídili dokumenty z této vesnice.</a:t>
            </a:r>
          </a:p>
          <a:p>
            <a:r>
              <a:rPr lang="cs-CZ" dirty="0" smtClean="0"/>
              <a:t>Z fotografií je jasně zřetelný náhled lidí z různým zaměřením na sledovanou realitu. V našem případě jde o pohled geografický a umělecký.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938670" cy="523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971600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Š. Prokop</a:t>
            </a:r>
            <a:endParaRPr lang="cs-CZ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s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848872" cy="548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kkl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963" y="1628800"/>
            <a:ext cx="7636485" cy="50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331640" y="9807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L. Dvořáková</a:t>
            </a:r>
            <a:endParaRPr lang="cs-CZ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l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442724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772400" cy="1152128"/>
          </a:xfrm>
        </p:spPr>
        <p:txBody>
          <a:bodyPr/>
          <a:lstStyle/>
          <a:p>
            <a:r>
              <a:rPr lang="cs-CZ" sz="3600" dirty="0" smtClean="0"/>
              <a:t>Z výše uvedeného by se dalo usoudit, že geografie není jen „pouhou vědou“, ale: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2101850"/>
            <a:ext cx="7772400" cy="411480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    „Geografie je životní styl“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08" y="2143116"/>
            <a:ext cx="4336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tx2">
                    <a:lumMod val="75000"/>
                  </a:schemeClr>
                </a:solidFill>
              </a:rPr>
              <a:t>Vývoj geografie</a:t>
            </a:r>
            <a:endParaRPr lang="cs-CZ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Zařazení geografie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Geografie je vědou na rozhranní věd přírodních a společenských,</a:t>
            </a:r>
          </a:p>
          <a:p>
            <a:r>
              <a:rPr lang="cs-CZ" smtClean="0"/>
              <a:t>skupina věd o Zemi</a:t>
            </a:r>
          </a:p>
          <a:p>
            <a:r>
              <a:rPr lang="cs-CZ" smtClean="0"/>
              <a:t>soubor metod</a:t>
            </a:r>
          </a:p>
          <a:p>
            <a:r>
              <a:rPr lang="cs-CZ" smtClean="0"/>
              <a:t>objekt studia příp. předmět studia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7772400" cy="1143000"/>
          </a:xfrm>
        </p:spPr>
        <p:txBody>
          <a:bodyPr/>
          <a:lstStyle/>
          <a:p>
            <a:r>
              <a:rPr lang="cs-CZ" dirty="0" smtClean="0"/>
              <a:t>Co je to zeměpis ?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4C3C42-741F-40FE-A827-9D23E1CF6576}" type="slidenum">
              <a:rPr lang="cs-CZ"/>
              <a:pPr/>
              <a:t>42</a:t>
            </a:fld>
            <a:endParaRPr lang="cs-CZ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40768"/>
            <a:ext cx="8856663" cy="53149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i="1" dirty="0" smtClean="0">
                <a:latin typeface="Arial" pitchFamily="34" charset="0"/>
              </a:rPr>
              <a:t>Z</a:t>
            </a:r>
            <a:r>
              <a:rPr lang="cs-CZ" sz="3400" i="1" dirty="0" smtClean="0">
                <a:latin typeface="Arial" pitchFamily="34" charset="0"/>
              </a:rPr>
              <a:t>eměpis je předmět, který se snaží charakterizovat různá území včetně rozmístění lidí, jevů a událostí. Studuje interakce mezi člověkem a prostředím v různých podmínkách. Charakteristická je především její obsahová a metodická šíře, přejímání poznatků různých oborů přírodních a sociálních věd a její zájem na budoucím utváření vztahů mezi lidmi a prostředím.“</a:t>
            </a:r>
            <a:r>
              <a:rPr lang="cs-CZ" sz="3400" dirty="0" smtClean="0">
                <a:latin typeface="Arial" pitchFamily="34" charset="0"/>
              </a:rPr>
              <a:t> (</a:t>
            </a:r>
            <a:r>
              <a:rPr lang="cs-CZ" sz="3400" dirty="0" err="1" smtClean="0">
                <a:latin typeface="Arial" pitchFamily="34" charset="0"/>
              </a:rPr>
              <a:t>Kühnlová</a:t>
            </a:r>
            <a:r>
              <a:rPr lang="cs-CZ" sz="3400" dirty="0" smtClean="0">
                <a:latin typeface="Arial" pitchFamily="34" charset="0"/>
              </a:rPr>
              <a:t> 1996, s. 48.)</a:t>
            </a:r>
            <a:r>
              <a:rPr lang="cs-CZ" sz="3400" dirty="0" smtClean="0"/>
              <a:t/>
            </a:r>
            <a:br>
              <a:rPr lang="cs-CZ" sz="3400" dirty="0" smtClean="0"/>
            </a:br>
            <a:endParaRPr lang="cs-CZ" sz="3400" dirty="0" smtClean="0"/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/>
        </p:nvGraphicFramePr>
        <p:xfrm>
          <a:off x="1119188" y="2601913"/>
          <a:ext cx="6292850" cy="1310640"/>
        </p:xfrm>
        <a:graphic>
          <a:graphicData uri="http://schemas.openxmlformats.org/drawingml/2006/table">
            <a:tbl>
              <a:tblPr/>
              <a:tblGrid>
                <a:gridCol w="1135062"/>
                <a:gridCol w="5157788"/>
              </a:tblGrid>
              <a:tr h="1258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  </a:t>
                      </a:r>
                      <a:r>
                        <a:rPr kumimoji="0" lang="cs-CZ" sz="5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  </a:t>
                      </a:r>
                      <a:r>
                        <a:rPr kumimoji="0" lang="cs-CZ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                                                                        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6" name="Picture 10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239395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0337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0337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3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400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4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400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767138"/>
            <a:ext cx="9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767138"/>
            <a:ext cx="9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učit Zeměpis 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Vzdělávat zeměpisem ?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zeměpisu často představuje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Zaměření na místopis, tedy jen popis míst;</a:t>
            </a:r>
          </a:p>
          <a:p>
            <a:r>
              <a:rPr lang="cs-CZ" dirty="0" smtClean="0"/>
              <a:t>Na povídání o světě, i když pomocí barevných ilustrací, map či obrázků;</a:t>
            </a:r>
          </a:p>
          <a:p>
            <a:r>
              <a:rPr lang="cs-CZ" dirty="0" smtClean="0"/>
              <a:t>Zaměření na encyklopedický přehled regionální geografie.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zeměpisem spočívá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integraci přírodovědných poznatků v jeho </a:t>
            </a:r>
            <a:r>
              <a:rPr lang="cs-CZ" dirty="0" err="1" smtClean="0"/>
              <a:t>fyzickogeografické</a:t>
            </a:r>
            <a:r>
              <a:rPr lang="cs-CZ" dirty="0" smtClean="0"/>
              <a:t> části;</a:t>
            </a:r>
          </a:p>
          <a:p>
            <a:r>
              <a:rPr lang="cs-CZ" dirty="0" smtClean="0"/>
              <a:t>V integraci humanitních poznatků ve své socioekonomické části.</a:t>
            </a:r>
          </a:p>
          <a:p>
            <a:r>
              <a:rPr lang="cs-CZ" dirty="0" smtClean="0"/>
              <a:t>Integrované úsilí pak </a:t>
            </a:r>
            <a:r>
              <a:rPr lang="cs-CZ" dirty="0" err="1" smtClean="0"/>
              <a:t>pokračujeve</a:t>
            </a:r>
            <a:r>
              <a:rPr lang="cs-CZ" dirty="0" smtClean="0"/>
              <a:t> třech směrech: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zeměpisem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Zabývá se interakcí společnosti a přírody analýzou krajinných ekosystémů v kulturní krajině a environmentálními tématy, tedy životním prostředím;</a:t>
            </a:r>
          </a:p>
          <a:p>
            <a:r>
              <a:rPr lang="cs-CZ" sz="2000" dirty="0" smtClean="0"/>
              <a:t>Řeší integritu kulturních, sociálních, ekonomických, environmentálních a politických témat na regionální a lokální úrovni;</a:t>
            </a:r>
          </a:p>
          <a:p>
            <a:r>
              <a:rPr lang="cs-CZ" sz="2000" dirty="0" smtClean="0"/>
              <a:t>Orientuje se především v souvislostech, návaznostech trvale udržitelného rozvoje, které spočívá ve vzájemném vstřícném přístupu ochrany přírody a socioekonomického vývoje v kvalitativním smyslu, nikoliv v růstu za každou cenu.</a:t>
            </a:r>
            <a:endParaRPr lang="cs-CZ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Zásadní otázkou školního vzdělávání je jeho využitelnost pro život, k čemuž musí přispívat všechny předměty.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Vývoj geografie- 1. období – starověk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celkem 5 období podle objektu geografie</a:t>
            </a:r>
          </a:p>
          <a:p>
            <a:pPr>
              <a:lnSpc>
                <a:spcPct val="90000"/>
              </a:lnSpc>
            </a:pPr>
            <a:r>
              <a:rPr lang="cs-CZ" smtClean="0"/>
              <a:t>geo –grafie ( země – pis),</a:t>
            </a:r>
          </a:p>
          <a:p>
            <a:pPr>
              <a:lnSpc>
                <a:spcPct val="90000"/>
              </a:lnSpc>
            </a:pPr>
            <a:r>
              <a:rPr lang="cs-CZ" smtClean="0"/>
              <a:t>1. období – starověk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zatím je omezený obsah poznání, proto vědy ještě málo strukturované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objektem geografie je celá Země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teoretické úvahy o tvaru, rozměrech Země, postavení Země jako planety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popis  povrchu souše a moří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úpadek vědy na pomezí starověku a středověku, proto se vytrácí první aspekt starověkého období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objekt geografie – </a:t>
            </a:r>
            <a:r>
              <a:rPr lang="cs-CZ" sz="2800" u="sng" smtClean="0"/>
              <a:t>dvojrozměrný povrch souše a oceánů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smyslem je </a:t>
            </a:r>
            <a:r>
              <a:rPr lang="cs-CZ" sz="2800" u="sng" smtClean="0"/>
              <a:t>poznat jej</a:t>
            </a:r>
            <a:r>
              <a:rPr lang="cs-CZ" sz="2800" smtClean="0"/>
              <a:t> (mapování, popis)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vrcholné období </a:t>
            </a:r>
            <a:r>
              <a:rPr lang="cs-CZ" sz="2800" u="sng" smtClean="0"/>
              <a:t>velkých zeměpisných objevů</a:t>
            </a:r>
            <a:r>
              <a:rPr lang="cs-CZ" sz="2800" smtClean="0"/>
              <a:t> 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období inventarizace jevů dostupných běžnému pozorovnání</a:t>
            </a:r>
          </a:p>
          <a:p>
            <a:pPr>
              <a:lnSpc>
                <a:spcPct val="90000"/>
              </a:lnSpc>
            </a:pPr>
            <a:r>
              <a:rPr lang="cs-CZ" sz="2800" i="1" smtClean="0">
                <a:solidFill>
                  <a:srgbClr val="FF3300"/>
                </a:solidFill>
              </a:rPr>
              <a:t>úkol: nastudovat velké zeměpisné objevy </a:t>
            </a:r>
          </a:p>
          <a:p>
            <a:pPr>
              <a:lnSpc>
                <a:spcPct val="90000"/>
              </a:lnSpc>
            </a:pPr>
            <a:endParaRPr lang="cs-CZ" sz="2800" i="1" smtClean="0">
              <a:solidFill>
                <a:srgbClr val="FF3300"/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  <a:noFill/>
        </p:spPr>
        <p:txBody>
          <a:bodyPr/>
          <a:lstStyle/>
          <a:p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>2. období:  středověk až 19. století,</a:t>
            </a:r>
            <a:r>
              <a:rPr lang="cs-CZ" sz="3600" smtClean="0"/>
              <a:t> </a:t>
            </a:r>
            <a:br>
              <a:rPr lang="cs-CZ" sz="3600" smtClean="0"/>
            </a:b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období vědecké </a:t>
            </a:r>
            <a:r>
              <a:rPr lang="cs-CZ" sz="2800" u="sng" smtClean="0"/>
              <a:t>analýzy,</a:t>
            </a:r>
            <a:r>
              <a:rPr lang="cs-CZ" sz="2800" smtClean="0"/>
              <a:t> poznání a pochopení jevů ( nejen inventarizace)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nutnost  hluboké analýzy jevů se odrazila  v diferenciaci dosud jednotné vědy  na dílčí specializované </a:t>
            </a:r>
            <a:r>
              <a:rPr lang="cs-CZ" sz="2800" u="sng" smtClean="0"/>
              <a:t>analytické obory </a:t>
            </a:r>
            <a:r>
              <a:rPr lang="cs-CZ" sz="2800" smtClean="0"/>
              <a:t>(pedogeografie, klimatologie, geomorfologie) a samostatné vědy (geologie, meteorologie atd.)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nutnost pochopení jevů - objektem geografie není už jen dvojrozměrný povrch, ale </a:t>
            </a:r>
            <a:r>
              <a:rPr lang="cs-CZ" sz="2800" u="sng" smtClean="0"/>
              <a:t>trojrozměrné geosféry planety</a:t>
            </a:r>
            <a:r>
              <a:rPr lang="cs-CZ" sz="2800" smtClean="0"/>
              <a:t> Země (např.litosféra, biosféra, atmosféra)</a:t>
            </a:r>
          </a:p>
          <a:p>
            <a:pPr>
              <a:lnSpc>
                <a:spcPct val="90000"/>
              </a:lnSpc>
            </a:pPr>
            <a:endParaRPr lang="cs-CZ" sz="2800" smtClean="0"/>
          </a:p>
          <a:p>
            <a:pPr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8001000" cy="1143000"/>
          </a:xfrm>
          <a:noFill/>
        </p:spPr>
        <p:txBody>
          <a:bodyPr/>
          <a:lstStyle/>
          <a:p>
            <a:r>
              <a:rPr lang="cs-CZ" sz="3600" smtClean="0"/>
              <a:t>3. období: </a:t>
            </a:r>
            <a:br>
              <a:rPr lang="cs-CZ" sz="3600" smtClean="0"/>
            </a:br>
            <a:r>
              <a:rPr lang="cs-CZ" sz="3600" smtClean="0"/>
              <a:t>19. století až polovina 20. století</a:t>
            </a:r>
            <a:br>
              <a:rPr lang="cs-CZ" sz="3600" smtClean="0"/>
            </a:b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772400" cy="1143000"/>
          </a:xfrm>
        </p:spPr>
        <p:txBody>
          <a:bodyPr/>
          <a:lstStyle/>
          <a:p>
            <a:r>
              <a:rPr lang="cs-CZ" sz="3200" smtClean="0"/>
              <a:t>4. období, jednotlivé krajiny planety Země – období syntézy poznatků,</a:t>
            </a:r>
            <a:br>
              <a:rPr lang="cs-CZ" sz="3200" smtClean="0"/>
            </a:br>
            <a:r>
              <a:rPr lang="cs-CZ" sz="3200" smtClean="0"/>
              <a:t> třetí čtvrtina 20. st.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Země, její sféry se nechovají nezávisle, právě naopak, proto po hluboké analýze jevů nastupuje období syntézy poznatků,</a:t>
            </a:r>
          </a:p>
          <a:p>
            <a:pPr>
              <a:lnSpc>
                <a:spcPct val="90000"/>
              </a:lnSpc>
            </a:pPr>
            <a:r>
              <a:rPr lang="cs-CZ" smtClean="0"/>
              <a:t>důraz na vnitřní provázanost geosfér v krajině</a:t>
            </a:r>
          </a:p>
          <a:p>
            <a:pPr>
              <a:lnSpc>
                <a:spcPct val="90000"/>
              </a:lnSpc>
            </a:pPr>
            <a:r>
              <a:rPr lang="cs-CZ" smtClean="0"/>
              <a:t>objektem geografie je krajina jako celek</a:t>
            </a:r>
          </a:p>
          <a:p>
            <a:pPr>
              <a:lnSpc>
                <a:spcPct val="90000"/>
              </a:lnSpc>
            </a:pPr>
            <a:r>
              <a:rPr lang="cs-CZ" smtClean="0"/>
              <a:t>toto směřování vede k potřebě jednotné 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Vývoj geografie, 5. období, krajinná sféra Země, od 80. let 20 st. dosud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pokračující syntetické zaměření geografie na </a:t>
            </a:r>
            <a:r>
              <a:rPr lang="cs-CZ" u="sng" smtClean="0"/>
              <a:t>globální celek</a:t>
            </a:r>
            <a:r>
              <a:rPr lang="cs-CZ" smtClean="0"/>
              <a:t>  - krajinnou sféru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íroda">
  <a:themeElements>
    <a:clrScheme name="Přírod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Přírod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řírod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Designs\Příroda.pot</Template>
  <TotalTime>1040</TotalTime>
  <Words>1395</Words>
  <Application>Microsoft Office PowerPoint</Application>
  <PresentationFormat>Předvádění na obrazovce (4:3)</PresentationFormat>
  <Paragraphs>205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Příroda</vt:lpstr>
      <vt:lpstr>Proč pěstovat geografii, proč učit zeměpis ? </vt:lpstr>
      <vt:lpstr>Před zahájením dnešního tématu je třeba si položit následující otázky:</vt:lpstr>
      <vt:lpstr>Proč?</vt:lpstr>
      <vt:lpstr>Snímek 4</vt:lpstr>
      <vt:lpstr>Vývoj geografie- 1. období – starověk</vt:lpstr>
      <vt:lpstr>  2. období:  středověk až 19. století,  </vt:lpstr>
      <vt:lpstr>3. období:  19. století až polovina 20. století </vt:lpstr>
      <vt:lpstr>4. období, jednotlivé krajiny planety Země – období syntézy poznatků,  třetí čtvrtina 20. st.</vt:lpstr>
      <vt:lpstr>Vývoj geografie, 5. období, krajinná sféra Země, od 80. let 20 st. dosud</vt:lpstr>
      <vt:lpstr>Vývoj geografie</vt:lpstr>
      <vt:lpstr>Snímek 11</vt:lpstr>
      <vt:lpstr>Snímek 12</vt:lpstr>
      <vt:lpstr>Věda </vt:lpstr>
      <vt:lpstr>Věda</vt:lpstr>
      <vt:lpstr>Je geografie vědou?</vt:lpstr>
      <vt:lpstr>    Věda versus lidské poznávání Věda: na základě abstraktního myšlení a teoretické činnosti </vt:lpstr>
      <vt:lpstr>Věda</vt:lpstr>
      <vt:lpstr>Základní metody vědy</vt:lpstr>
      <vt:lpstr>Snímek 19</vt:lpstr>
      <vt:lpstr>Věda v euroamerické civilizaci</vt:lpstr>
      <vt:lpstr>Vědy a jejich dělení</vt:lpstr>
      <vt:lpstr>Vývoj vědy</vt:lpstr>
      <vt:lpstr>Kuhn</vt:lpstr>
      <vt:lpstr>Vývoj vědy</vt:lpstr>
      <vt:lpstr>Vědecký výzkum</vt:lpstr>
      <vt:lpstr>hypotéza</vt:lpstr>
      <vt:lpstr>teorie</vt:lpstr>
      <vt:lpstr>PARADIGMA</vt:lpstr>
      <vt:lpstr>Geografie</vt:lpstr>
      <vt:lpstr>Geografie a její definice</vt:lpstr>
      <vt:lpstr>Geografie a její definice</vt:lpstr>
      <vt:lpstr>Geografie</vt:lpstr>
      <vt:lpstr>Snímek 33</vt:lpstr>
      <vt:lpstr>Různý pohled na svět</vt:lpstr>
      <vt:lpstr>Snímek 35</vt:lpstr>
      <vt:lpstr>Snímek 36</vt:lpstr>
      <vt:lpstr>Snímek 37</vt:lpstr>
      <vt:lpstr>Snímek 38</vt:lpstr>
      <vt:lpstr>Z výše uvedeného by se dalo usoudit, že geografie není jen „pouhou vědou“, ale:</vt:lpstr>
      <vt:lpstr>Zařazení geografie</vt:lpstr>
      <vt:lpstr>Co je to zeměpis ?</vt:lpstr>
      <vt:lpstr>   Zeměpis je předmět, který se snaží charakterizovat různá území včetně rozmístění lidí, jevů a událostí. Studuje interakce mezi člověkem a prostředím v různých podmínkách. Charakteristická je především její obsahová a metodická šíře, přejímání poznatků různých oborů přírodních a sociálních věd a její zájem na budoucím utváření vztahů mezi lidmi a prostředím.“ (Kühnlová 1996, s. 48.) </vt:lpstr>
      <vt:lpstr> učit Zeměpis ?  nebo   Vzdělávat zeměpisem ?</vt:lpstr>
      <vt:lpstr>Učení zeměpisu často představuje</vt:lpstr>
      <vt:lpstr>Vzdělávání zeměpisem spočívá</vt:lpstr>
      <vt:lpstr>Vzdělávání zeměpisem</vt:lpstr>
      <vt:lpstr>Školní vzdělávání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geografie</dc:title>
  <dc:creator>Svatonova</dc:creator>
  <cp:lastModifiedBy>EDA</cp:lastModifiedBy>
  <cp:revision>79</cp:revision>
  <cp:lastPrinted>1601-01-01T00:00:00Z</cp:lastPrinted>
  <dcterms:created xsi:type="dcterms:W3CDTF">2008-09-21T09:14:31Z</dcterms:created>
  <dcterms:modified xsi:type="dcterms:W3CDTF">2010-10-11T08:59:06Z</dcterms:modified>
</cp:coreProperties>
</file>