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322" r:id="rId3"/>
    <p:sldId id="328" r:id="rId4"/>
    <p:sldId id="329" r:id="rId5"/>
    <p:sldId id="330" r:id="rId6"/>
    <p:sldId id="331" r:id="rId7"/>
    <p:sldId id="332" r:id="rId8"/>
    <p:sldId id="333" r:id="rId9"/>
    <p:sldId id="334" r:id="rId10"/>
    <p:sldId id="335" r:id="rId11"/>
    <p:sldId id="336" r:id="rId12"/>
    <p:sldId id="337" r:id="rId13"/>
    <p:sldId id="338" r:id="rId14"/>
    <p:sldId id="339" r:id="rId15"/>
    <p:sldId id="340" r:id="rId16"/>
    <p:sldId id="341" r:id="rId1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F8FC"/>
    <a:srgbClr val="CC0099"/>
    <a:srgbClr val="000000"/>
    <a:srgbClr val="FFFF00"/>
    <a:srgbClr val="33CC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2" autoAdjust="0"/>
  </p:normalViewPr>
  <p:slideViewPr>
    <p:cSldViewPr>
      <p:cViewPr varScale="1">
        <p:scale>
          <a:sx n="103" d="100"/>
          <a:sy n="103" d="100"/>
        </p:scale>
        <p:origin x="-20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cs-CZ"/>
          </a:p>
        </p:txBody>
      </p:sp>
      <p:sp>
        <p:nvSpPr>
          <p:cNvPr id="798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cs-CZ"/>
          </a:p>
        </p:txBody>
      </p:sp>
      <p:sp>
        <p:nvSpPr>
          <p:cNvPr id="798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cs-CZ"/>
          </a:p>
        </p:txBody>
      </p:sp>
      <p:sp>
        <p:nvSpPr>
          <p:cNvPr id="798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2BB0727B-D5BA-49DD-BCBF-4E791D21C49F}" type="slidenum">
              <a:rPr lang="cs-CZ"/>
              <a:pPr/>
              <a:t>‹#›</a:t>
            </a:fld>
            <a:endParaRPr lang="cs-CZ"/>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2077" name="Group 29"/>
          <p:cNvGrpSpPr>
            <a:grpSpLocks/>
          </p:cNvGrpSpPr>
          <p:nvPr/>
        </p:nvGrpSpPr>
        <p:grpSpPr bwMode="auto">
          <a:xfrm>
            <a:off x="0" y="0"/>
            <a:ext cx="9144000" cy="6858000"/>
            <a:chOff x="0" y="0"/>
            <a:chExt cx="5760" cy="4320"/>
          </a:xfrm>
        </p:grpSpPr>
        <p:grpSp>
          <p:nvGrpSpPr>
            <p:cNvPr id="2050" name="Group 2"/>
            <p:cNvGrpSpPr>
              <a:grpSpLocks/>
            </p:cNvGrpSpPr>
            <p:nvPr userDrawn="1"/>
          </p:nvGrpSpPr>
          <p:grpSpPr bwMode="auto">
            <a:xfrm>
              <a:off x="0" y="0"/>
              <a:ext cx="5568" cy="4320"/>
              <a:chOff x="0" y="0"/>
              <a:chExt cx="5568" cy="4320"/>
            </a:xfrm>
          </p:grpSpPr>
          <p:grpSp>
            <p:nvGrpSpPr>
              <p:cNvPr id="2051" name="Group 3"/>
              <p:cNvGrpSpPr>
                <a:grpSpLocks/>
              </p:cNvGrpSpPr>
              <p:nvPr userDrawn="1"/>
            </p:nvGrpSpPr>
            <p:grpSpPr bwMode="auto">
              <a:xfrm>
                <a:off x="0" y="0"/>
                <a:ext cx="3216" cy="3072"/>
                <a:chOff x="0" y="0"/>
                <a:chExt cx="2928" cy="2784"/>
              </a:xfrm>
            </p:grpSpPr>
            <p:sp>
              <p:nvSpPr>
                <p:cNvPr id="2052" name="Oval 4"/>
                <p:cNvSpPr>
                  <a:spLocks noChangeArrowheads="1"/>
                </p:cNvSpPr>
                <p:nvPr userDrawn="1"/>
              </p:nvSpPr>
              <p:spPr bwMode="auto">
                <a:xfrm>
                  <a:off x="0" y="0"/>
                  <a:ext cx="2928" cy="2784"/>
                </a:xfrm>
                <a:prstGeom prst="ellipse">
                  <a:avLst/>
                </a:prstGeom>
                <a:noFill/>
                <a:ln w="9525">
                  <a:solidFill>
                    <a:schemeClr val="accent1"/>
                  </a:solidFill>
                  <a:round/>
                  <a:headEnd/>
                  <a:tailEnd/>
                </a:ln>
                <a:effectLst/>
              </p:spPr>
              <p:txBody>
                <a:bodyPr wrap="none" anchor="ctr"/>
                <a:lstStyle/>
                <a:p>
                  <a:endParaRPr lang="cs-CZ"/>
                </a:p>
              </p:txBody>
            </p:sp>
            <p:sp>
              <p:nvSpPr>
                <p:cNvPr id="2053" name="Oval 5"/>
                <p:cNvSpPr>
                  <a:spLocks noChangeArrowheads="1"/>
                </p:cNvSpPr>
                <p:nvPr userDrawn="1"/>
              </p:nvSpPr>
              <p:spPr bwMode="auto">
                <a:xfrm>
                  <a:off x="240" y="240"/>
                  <a:ext cx="2448" cy="2304"/>
                </a:xfrm>
                <a:prstGeom prst="ellipse">
                  <a:avLst/>
                </a:prstGeom>
                <a:noFill/>
                <a:ln w="9525">
                  <a:solidFill>
                    <a:schemeClr val="accent1"/>
                  </a:solidFill>
                  <a:round/>
                  <a:headEnd/>
                  <a:tailEnd/>
                </a:ln>
                <a:effectLst/>
              </p:spPr>
              <p:txBody>
                <a:bodyPr wrap="none" anchor="ctr"/>
                <a:lstStyle/>
                <a:p>
                  <a:endParaRPr lang="cs-CZ"/>
                </a:p>
              </p:txBody>
            </p:sp>
            <p:sp>
              <p:nvSpPr>
                <p:cNvPr id="2054" name="Oval 6"/>
                <p:cNvSpPr>
                  <a:spLocks noChangeArrowheads="1"/>
                </p:cNvSpPr>
                <p:nvPr userDrawn="1"/>
              </p:nvSpPr>
              <p:spPr bwMode="auto">
                <a:xfrm>
                  <a:off x="480" y="480"/>
                  <a:ext cx="1968" cy="1824"/>
                </a:xfrm>
                <a:prstGeom prst="ellipse">
                  <a:avLst/>
                </a:prstGeom>
                <a:noFill/>
                <a:ln w="9525">
                  <a:solidFill>
                    <a:schemeClr val="accent1"/>
                  </a:solidFill>
                  <a:round/>
                  <a:headEnd/>
                  <a:tailEnd/>
                </a:ln>
                <a:effectLst/>
              </p:spPr>
              <p:txBody>
                <a:bodyPr wrap="none" anchor="ctr"/>
                <a:lstStyle/>
                <a:p>
                  <a:endParaRPr lang="cs-CZ"/>
                </a:p>
              </p:txBody>
            </p:sp>
            <p:sp>
              <p:nvSpPr>
                <p:cNvPr id="2055" name="Oval 7"/>
                <p:cNvSpPr>
                  <a:spLocks noChangeArrowheads="1"/>
                </p:cNvSpPr>
                <p:nvPr userDrawn="1"/>
              </p:nvSpPr>
              <p:spPr bwMode="auto">
                <a:xfrm>
                  <a:off x="720" y="720"/>
                  <a:ext cx="1488" cy="1344"/>
                </a:xfrm>
                <a:prstGeom prst="ellipse">
                  <a:avLst/>
                </a:prstGeom>
                <a:noFill/>
                <a:ln w="9525">
                  <a:solidFill>
                    <a:schemeClr val="accent1"/>
                  </a:solidFill>
                  <a:round/>
                  <a:headEnd/>
                  <a:tailEnd/>
                </a:ln>
                <a:effectLst/>
              </p:spPr>
              <p:txBody>
                <a:bodyPr wrap="none" anchor="ctr"/>
                <a:lstStyle/>
                <a:p>
                  <a:endParaRPr lang="cs-CZ"/>
                </a:p>
              </p:txBody>
            </p:sp>
            <p:sp>
              <p:nvSpPr>
                <p:cNvPr id="2056" name="Oval 8"/>
                <p:cNvSpPr>
                  <a:spLocks noChangeArrowheads="1"/>
                </p:cNvSpPr>
                <p:nvPr userDrawn="1"/>
              </p:nvSpPr>
              <p:spPr bwMode="auto">
                <a:xfrm>
                  <a:off x="912" y="912"/>
                  <a:ext cx="1104" cy="960"/>
                </a:xfrm>
                <a:prstGeom prst="ellipse">
                  <a:avLst/>
                </a:prstGeom>
                <a:noFill/>
                <a:ln w="9525">
                  <a:solidFill>
                    <a:schemeClr val="accent1"/>
                  </a:solidFill>
                  <a:prstDash val="sysDot"/>
                  <a:round/>
                  <a:headEnd/>
                  <a:tailEnd/>
                </a:ln>
                <a:effectLst/>
              </p:spPr>
              <p:txBody>
                <a:bodyPr wrap="none" anchor="ctr"/>
                <a:lstStyle/>
                <a:p>
                  <a:endParaRPr lang="cs-CZ"/>
                </a:p>
              </p:txBody>
            </p:sp>
          </p:grpSp>
          <p:grpSp>
            <p:nvGrpSpPr>
              <p:cNvPr id="2057" name="Group 9"/>
              <p:cNvGrpSpPr>
                <a:grpSpLocks/>
              </p:cNvGrpSpPr>
              <p:nvPr userDrawn="1"/>
            </p:nvGrpSpPr>
            <p:grpSpPr bwMode="auto">
              <a:xfrm>
                <a:off x="2016" y="2016"/>
                <a:ext cx="2448" cy="2304"/>
                <a:chOff x="0" y="0"/>
                <a:chExt cx="2928" cy="2784"/>
              </a:xfrm>
            </p:grpSpPr>
            <p:sp>
              <p:nvSpPr>
                <p:cNvPr id="2058" name="Oval 10"/>
                <p:cNvSpPr>
                  <a:spLocks noChangeArrowheads="1"/>
                </p:cNvSpPr>
                <p:nvPr userDrawn="1"/>
              </p:nvSpPr>
              <p:spPr bwMode="auto">
                <a:xfrm>
                  <a:off x="0" y="0"/>
                  <a:ext cx="2928" cy="2784"/>
                </a:xfrm>
                <a:prstGeom prst="ellipse">
                  <a:avLst/>
                </a:prstGeom>
                <a:noFill/>
                <a:ln w="9525">
                  <a:solidFill>
                    <a:schemeClr val="accent1"/>
                  </a:solidFill>
                  <a:round/>
                  <a:headEnd/>
                  <a:tailEnd/>
                </a:ln>
                <a:effectLst/>
              </p:spPr>
              <p:txBody>
                <a:bodyPr wrap="none" anchor="ctr"/>
                <a:lstStyle/>
                <a:p>
                  <a:endParaRPr lang="cs-CZ"/>
                </a:p>
              </p:txBody>
            </p:sp>
            <p:sp>
              <p:nvSpPr>
                <p:cNvPr id="2059" name="Oval 11"/>
                <p:cNvSpPr>
                  <a:spLocks noChangeArrowheads="1"/>
                </p:cNvSpPr>
                <p:nvPr userDrawn="1"/>
              </p:nvSpPr>
              <p:spPr bwMode="auto">
                <a:xfrm>
                  <a:off x="240" y="240"/>
                  <a:ext cx="2448" cy="2304"/>
                </a:xfrm>
                <a:prstGeom prst="ellipse">
                  <a:avLst/>
                </a:prstGeom>
                <a:noFill/>
                <a:ln w="9525">
                  <a:solidFill>
                    <a:schemeClr val="accent1"/>
                  </a:solidFill>
                  <a:round/>
                  <a:headEnd/>
                  <a:tailEnd/>
                </a:ln>
                <a:effectLst/>
              </p:spPr>
              <p:txBody>
                <a:bodyPr wrap="none" anchor="ctr"/>
                <a:lstStyle/>
                <a:p>
                  <a:endParaRPr lang="cs-CZ"/>
                </a:p>
              </p:txBody>
            </p:sp>
            <p:sp>
              <p:nvSpPr>
                <p:cNvPr id="2060" name="Oval 12"/>
                <p:cNvSpPr>
                  <a:spLocks noChangeArrowheads="1"/>
                </p:cNvSpPr>
                <p:nvPr userDrawn="1"/>
              </p:nvSpPr>
              <p:spPr bwMode="auto">
                <a:xfrm>
                  <a:off x="480" y="480"/>
                  <a:ext cx="1968" cy="1824"/>
                </a:xfrm>
                <a:prstGeom prst="ellipse">
                  <a:avLst/>
                </a:prstGeom>
                <a:noFill/>
                <a:ln w="9525">
                  <a:solidFill>
                    <a:schemeClr val="accent1"/>
                  </a:solidFill>
                  <a:round/>
                  <a:headEnd/>
                  <a:tailEnd/>
                </a:ln>
                <a:effectLst/>
              </p:spPr>
              <p:txBody>
                <a:bodyPr wrap="none" anchor="ctr"/>
                <a:lstStyle/>
                <a:p>
                  <a:endParaRPr lang="cs-CZ"/>
                </a:p>
              </p:txBody>
            </p:sp>
            <p:sp>
              <p:nvSpPr>
                <p:cNvPr id="2061" name="Oval 13"/>
                <p:cNvSpPr>
                  <a:spLocks noChangeArrowheads="1"/>
                </p:cNvSpPr>
                <p:nvPr userDrawn="1"/>
              </p:nvSpPr>
              <p:spPr bwMode="auto">
                <a:xfrm>
                  <a:off x="720" y="720"/>
                  <a:ext cx="1488" cy="1344"/>
                </a:xfrm>
                <a:prstGeom prst="ellipse">
                  <a:avLst/>
                </a:prstGeom>
                <a:noFill/>
                <a:ln w="9525">
                  <a:solidFill>
                    <a:schemeClr val="accent1"/>
                  </a:solidFill>
                  <a:round/>
                  <a:headEnd/>
                  <a:tailEnd/>
                </a:ln>
                <a:effectLst/>
              </p:spPr>
              <p:txBody>
                <a:bodyPr wrap="none" anchor="ctr"/>
                <a:lstStyle/>
                <a:p>
                  <a:endParaRPr lang="cs-CZ"/>
                </a:p>
              </p:txBody>
            </p:sp>
            <p:sp>
              <p:nvSpPr>
                <p:cNvPr id="2062" name="Oval 14"/>
                <p:cNvSpPr>
                  <a:spLocks noChangeArrowheads="1"/>
                </p:cNvSpPr>
                <p:nvPr userDrawn="1"/>
              </p:nvSpPr>
              <p:spPr bwMode="auto">
                <a:xfrm>
                  <a:off x="912" y="912"/>
                  <a:ext cx="1104" cy="960"/>
                </a:xfrm>
                <a:prstGeom prst="ellipse">
                  <a:avLst/>
                </a:prstGeom>
                <a:noFill/>
                <a:ln w="9525">
                  <a:solidFill>
                    <a:schemeClr val="accent1"/>
                  </a:solidFill>
                  <a:prstDash val="sysDot"/>
                  <a:round/>
                  <a:headEnd/>
                  <a:tailEnd/>
                </a:ln>
                <a:effectLst/>
              </p:spPr>
              <p:txBody>
                <a:bodyPr wrap="none" anchor="ctr"/>
                <a:lstStyle/>
                <a:p>
                  <a:endParaRPr lang="cs-CZ"/>
                </a:p>
              </p:txBody>
            </p:sp>
          </p:grpSp>
          <p:grpSp>
            <p:nvGrpSpPr>
              <p:cNvPr id="2063" name="Group 15"/>
              <p:cNvGrpSpPr>
                <a:grpSpLocks/>
              </p:cNvGrpSpPr>
              <p:nvPr userDrawn="1"/>
            </p:nvGrpSpPr>
            <p:grpSpPr bwMode="auto">
              <a:xfrm>
                <a:off x="2832" y="96"/>
                <a:ext cx="2736" cy="2592"/>
                <a:chOff x="0" y="0"/>
                <a:chExt cx="2928" cy="2784"/>
              </a:xfrm>
            </p:grpSpPr>
            <p:sp>
              <p:nvSpPr>
                <p:cNvPr id="2064" name="Oval 16"/>
                <p:cNvSpPr>
                  <a:spLocks noChangeArrowheads="1"/>
                </p:cNvSpPr>
                <p:nvPr userDrawn="1"/>
              </p:nvSpPr>
              <p:spPr bwMode="auto">
                <a:xfrm>
                  <a:off x="0" y="0"/>
                  <a:ext cx="2928" cy="2784"/>
                </a:xfrm>
                <a:prstGeom prst="ellipse">
                  <a:avLst/>
                </a:prstGeom>
                <a:noFill/>
                <a:ln w="9525">
                  <a:solidFill>
                    <a:schemeClr val="accent1"/>
                  </a:solidFill>
                  <a:round/>
                  <a:headEnd/>
                  <a:tailEnd/>
                </a:ln>
                <a:effectLst/>
              </p:spPr>
              <p:txBody>
                <a:bodyPr wrap="none" anchor="ctr"/>
                <a:lstStyle/>
                <a:p>
                  <a:endParaRPr lang="cs-CZ"/>
                </a:p>
              </p:txBody>
            </p:sp>
            <p:sp>
              <p:nvSpPr>
                <p:cNvPr id="2065" name="Oval 17"/>
                <p:cNvSpPr>
                  <a:spLocks noChangeArrowheads="1"/>
                </p:cNvSpPr>
                <p:nvPr userDrawn="1"/>
              </p:nvSpPr>
              <p:spPr bwMode="auto">
                <a:xfrm>
                  <a:off x="240" y="240"/>
                  <a:ext cx="2448" cy="2304"/>
                </a:xfrm>
                <a:prstGeom prst="ellipse">
                  <a:avLst/>
                </a:prstGeom>
                <a:noFill/>
                <a:ln w="9525">
                  <a:solidFill>
                    <a:schemeClr val="accent1"/>
                  </a:solidFill>
                  <a:round/>
                  <a:headEnd/>
                  <a:tailEnd/>
                </a:ln>
                <a:effectLst/>
              </p:spPr>
              <p:txBody>
                <a:bodyPr wrap="none" anchor="ctr"/>
                <a:lstStyle/>
                <a:p>
                  <a:endParaRPr lang="cs-CZ"/>
                </a:p>
              </p:txBody>
            </p:sp>
            <p:sp>
              <p:nvSpPr>
                <p:cNvPr id="2066" name="Oval 18"/>
                <p:cNvSpPr>
                  <a:spLocks noChangeArrowheads="1"/>
                </p:cNvSpPr>
                <p:nvPr userDrawn="1"/>
              </p:nvSpPr>
              <p:spPr bwMode="auto">
                <a:xfrm>
                  <a:off x="480" y="480"/>
                  <a:ext cx="1968" cy="1824"/>
                </a:xfrm>
                <a:prstGeom prst="ellipse">
                  <a:avLst/>
                </a:prstGeom>
                <a:noFill/>
                <a:ln w="9525">
                  <a:solidFill>
                    <a:schemeClr val="accent1"/>
                  </a:solidFill>
                  <a:round/>
                  <a:headEnd/>
                  <a:tailEnd/>
                </a:ln>
                <a:effectLst/>
              </p:spPr>
              <p:txBody>
                <a:bodyPr wrap="none" anchor="ctr"/>
                <a:lstStyle/>
                <a:p>
                  <a:endParaRPr lang="cs-CZ"/>
                </a:p>
              </p:txBody>
            </p:sp>
            <p:sp>
              <p:nvSpPr>
                <p:cNvPr id="2067" name="Oval 19"/>
                <p:cNvSpPr>
                  <a:spLocks noChangeArrowheads="1"/>
                </p:cNvSpPr>
                <p:nvPr userDrawn="1"/>
              </p:nvSpPr>
              <p:spPr bwMode="auto">
                <a:xfrm>
                  <a:off x="720" y="720"/>
                  <a:ext cx="1488" cy="1344"/>
                </a:xfrm>
                <a:prstGeom prst="ellipse">
                  <a:avLst/>
                </a:prstGeom>
                <a:noFill/>
                <a:ln w="9525">
                  <a:solidFill>
                    <a:schemeClr val="accent1"/>
                  </a:solidFill>
                  <a:round/>
                  <a:headEnd/>
                  <a:tailEnd/>
                </a:ln>
                <a:effectLst/>
              </p:spPr>
              <p:txBody>
                <a:bodyPr wrap="none" anchor="ctr"/>
                <a:lstStyle/>
                <a:p>
                  <a:endParaRPr lang="cs-CZ"/>
                </a:p>
              </p:txBody>
            </p:sp>
            <p:sp>
              <p:nvSpPr>
                <p:cNvPr id="2068" name="Oval 20"/>
                <p:cNvSpPr>
                  <a:spLocks noChangeArrowheads="1"/>
                </p:cNvSpPr>
                <p:nvPr userDrawn="1"/>
              </p:nvSpPr>
              <p:spPr bwMode="auto">
                <a:xfrm>
                  <a:off x="912" y="912"/>
                  <a:ext cx="1104" cy="960"/>
                </a:xfrm>
                <a:prstGeom prst="ellipse">
                  <a:avLst/>
                </a:prstGeom>
                <a:noFill/>
                <a:ln w="9525">
                  <a:solidFill>
                    <a:schemeClr val="accent1"/>
                  </a:solidFill>
                  <a:prstDash val="sysDot"/>
                  <a:round/>
                  <a:headEnd/>
                  <a:tailEnd/>
                </a:ln>
                <a:effectLst/>
              </p:spPr>
              <p:txBody>
                <a:bodyPr wrap="none" anchor="ctr"/>
                <a:lstStyle/>
                <a:p>
                  <a:endParaRPr lang="cs-CZ"/>
                </a:p>
              </p:txBody>
            </p:sp>
          </p:grpSp>
        </p:grpSp>
        <p:sp>
          <p:nvSpPr>
            <p:cNvPr id="2074" name="Line 26"/>
            <p:cNvSpPr>
              <a:spLocks noChangeShapeType="1"/>
            </p:cNvSpPr>
            <p:nvPr userDrawn="1"/>
          </p:nvSpPr>
          <p:spPr bwMode="auto">
            <a:xfrm flipH="1">
              <a:off x="0" y="1536"/>
              <a:ext cx="1584" cy="2160"/>
            </a:xfrm>
            <a:prstGeom prst="line">
              <a:avLst/>
            </a:prstGeom>
            <a:noFill/>
            <a:ln w="9525">
              <a:solidFill>
                <a:schemeClr val="accent1"/>
              </a:solidFill>
              <a:prstDash val="dash"/>
              <a:round/>
              <a:headEnd/>
              <a:tailEnd/>
            </a:ln>
            <a:effectLst/>
          </p:spPr>
          <p:txBody>
            <a:bodyPr wrap="none" anchor="ctr"/>
            <a:lstStyle/>
            <a:p>
              <a:endParaRPr lang="cs-CZ"/>
            </a:p>
          </p:txBody>
        </p:sp>
        <p:sp>
          <p:nvSpPr>
            <p:cNvPr id="2075" name="Line 27"/>
            <p:cNvSpPr>
              <a:spLocks noChangeShapeType="1"/>
            </p:cNvSpPr>
            <p:nvPr userDrawn="1"/>
          </p:nvSpPr>
          <p:spPr bwMode="auto">
            <a:xfrm>
              <a:off x="4176" y="1392"/>
              <a:ext cx="1584" cy="1728"/>
            </a:xfrm>
            <a:prstGeom prst="line">
              <a:avLst/>
            </a:prstGeom>
            <a:noFill/>
            <a:ln w="9525">
              <a:solidFill>
                <a:schemeClr val="accent1"/>
              </a:solidFill>
              <a:prstDash val="dash"/>
              <a:round/>
              <a:headEnd/>
              <a:tailEnd/>
            </a:ln>
            <a:effectLst/>
          </p:spPr>
          <p:txBody>
            <a:bodyPr wrap="none" anchor="ctr"/>
            <a:lstStyle/>
            <a:p>
              <a:endParaRPr lang="cs-CZ"/>
            </a:p>
          </p:txBody>
        </p:sp>
        <p:sp>
          <p:nvSpPr>
            <p:cNvPr id="2076" name="Line 28"/>
            <p:cNvSpPr>
              <a:spLocks noChangeShapeType="1"/>
            </p:cNvSpPr>
            <p:nvPr userDrawn="1"/>
          </p:nvSpPr>
          <p:spPr bwMode="auto">
            <a:xfrm flipV="1">
              <a:off x="3216" y="0"/>
              <a:ext cx="240" cy="3120"/>
            </a:xfrm>
            <a:prstGeom prst="line">
              <a:avLst/>
            </a:prstGeom>
            <a:noFill/>
            <a:ln w="9525">
              <a:solidFill>
                <a:schemeClr val="accent1"/>
              </a:solidFill>
              <a:round/>
              <a:headEnd/>
              <a:tailEnd/>
            </a:ln>
            <a:effectLst/>
          </p:spPr>
          <p:txBody>
            <a:bodyPr wrap="none" anchor="ctr"/>
            <a:lstStyle/>
            <a:p>
              <a:endParaRPr lang="cs-CZ"/>
            </a:p>
          </p:txBody>
        </p:sp>
      </p:grpSp>
      <p:sp>
        <p:nvSpPr>
          <p:cNvPr id="2069" name="Rectangle 21"/>
          <p:cNvSpPr>
            <a:spLocks noGrp="1" noChangeArrowheads="1"/>
          </p:cNvSpPr>
          <p:nvPr>
            <p:ph type="ctrTitle"/>
          </p:nvPr>
        </p:nvSpPr>
        <p:spPr>
          <a:xfrm>
            <a:off x="685800" y="2286000"/>
            <a:ext cx="7772400" cy="1143000"/>
          </a:xfrm>
        </p:spPr>
        <p:txBody>
          <a:bodyPr/>
          <a:lstStyle>
            <a:lvl1pPr>
              <a:defRPr/>
            </a:lvl1pPr>
          </a:lstStyle>
          <a:p>
            <a:r>
              <a:rPr lang="cs-CZ"/>
              <a:t>Klepnutím lze upravit styl předlohy nadpisů.</a:t>
            </a:r>
          </a:p>
        </p:txBody>
      </p:sp>
      <p:sp>
        <p:nvSpPr>
          <p:cNvPr id="2070" name="Rectangle 22"/>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cs-CZ"/>
              <a:t>Klepnutím lze upravit styl předlohy podnadpisů.</a:t>
            </a:r>
          </a:p>
        </p:txBody>
      </p:sp>
      <p:sp>
        <p:nvSpPr>
          <p:cNvPr id="2071" name="Rectangle 23"/>
          <p:cNvSpPr>
            <a:spLocks noGrp="1" noChangeArrowheads="1"/>
          </p:cNvSpPr>
          <p:nvPr>
            <p:ph type="dt" sz="half" idx="2"/>
          </p:nvPr>
        </p:nvSpPr>
        <p:spPr/>
        <p:txBody>
          <a:bodyPr/>
          <a:lstStyle>
            <a:lvl1pPr>
              <a:defRPr b="0"/>
            </a:lvl1pPr>
          </a:lstStyle>
          <a:p>
            <a:endParaRPr lang="cs-CZ"/>
          </a:p>
        </p:txBody>
      </p:sp>
      <p:sp>
        <p:nvSpPr>
          <p:cNvPr id="2072" name="Rectangle 24"/>
          <p:cNvSpPr>
            <a:spLocks noGrp="1" noChangeArrowheads="1"/>
          </p:cNvSpPr>
          <p:nvPr>
            <p:ph type="ftr" sz="quarter" idx="3"/>
          </p:nvPr>
        </p:nvSpPr>
        <p:spPr/>
        <p:txBody>
          <a:bodyPr/>
          <a:lstStyle>
            <a:lvl1pPr>
              <a:defRPr b="0"/>
            </a:lvl1pPr>
          </a:lstStyle>
          <a:p>
            <a:endParaRPr lang="cs-CZ"/>
          </a:p>
        </p:txBody>
      </p:sp>
      <p:sp>
        <p:nvSpPr>
          <p:cNvPr id="2073" name="Rectangle 25"/>
          <p:cNvSpPr>
            <a:spLocks noGrp="1" noChangeArrowheads="1"/>
          </p:cNvSpPr>
          <p:nvPr>
            <p:ph type="sldNum" sz="quarter" idx="4"/>
          </p:nvPr>
        </p:nvSpPr>
        <p:spPr/>
        <p:txBody>
          <a:bodyPr/>
          <a:lstStyle>
            <a:lvl1pPr>
              <a:defRPr b="0"/>
            </a:lvl1pPr>
          </a:lstStyle>
          <a:p>
            <a:fld id="{F8734100-2350-4E00-A546-E0313F680839}" type="slidenum">
              <a:rPr lang="cs-CZ"/>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11F00120-9C6F-4605-9379-34AD4F06E067}"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15100" y="609600"/>
            <a:ext cx="1943100" cy="548640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685800" y="609600"/>
            <a:ext cx="5676900" cy="548640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9F07E9AA-B96B-48F5-A249-A9D7E020FA42}"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A5BDC8A5-58CB-4A95-A2A7-C608AFA58255}"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6EF16B22-E179-4BA3-93E2-5DAD76047D69}"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FE8F3FC6-DE3F-4187-A71F-C53F3A343DA3}"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cs-CZ"/>
          </a:p>
        </p:txBody>
      </p:sp>
      <p:sp>
        <p:nvSpPr>
          <p:cNvPr id="8" name="Zástupný symbol pro zápatí 7"/>
          <p:cNvSpPr>
            <a:spLocks noGrp="1"/>
          </p:cNvSpPr>
          <p:nvPr>
            <p:ph type="ftr" sz="quarter" idx="11"/>
          </p:nvPr>
        </p:nvSpPr>
        <p:spPr/>
        <p:txBody>
          <a:bodyPr/>
          <a:lstStyle>
            <a:lvl1pPr>
              <a:defRPr/>
            </a:lvl1pPr>
          </a:lstStyle>
          <a:p>
            <a:endParaRPr lang="cs-CZ"/>
          </a:p>
        </p:txBody>
      </p:sp>
      <p:sp>
        <p:nvSpPr>
          <p:cNvPr id="9" name="Zástupný symbol pro číslo snímku 8"/>
          <p:cNvSpPr>
            <a:spLocks noGrp="1"/>
          </p:cNvSpPr>
          <p:nvPr>
            <p:ph type="sldNum" sz="quarter" idx="12"/>
          </p:nvPr>
        </p:nvSpPr>
        <p:spPr/>
        <p:txBody>
          <a:bodyPr/>
          <a:lstStyle>
            <a:lvl1pPr>
              <a:defRPr/>
            </a:lvl1pPr>
          </a:lstStyle>
          <a:p>
            <a:fld id="{16375C98-9CE1-4FC6-B65B-E7AD9399B233}"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lvl1pPr>
              <a:defRPr/>
            </a:lvl1pPr>
          </a:lstStyle>
          <a:p>
            <a:endParaRPr lang="cs-CZ"/>
          </a:p>
        </p:txBody>
      </p:sp>
      <p:sp>
        <p:nvSpPr>
          <p:cNvPr id="4" name="Zástupný symbol pro zápatí 3"/>
          <p:cNvSpPr>
            <a:spLocks noGrp="1"/>
          </p:cNvSpPr>
          <p:nvPr>
            <p:ph type="ftr" sz="quarter" idx="11"/>
          </p:nvPr>
        </p:nvSpPr>
        <p:spPr/>
        <p:txBody>
          <a:bodyPr/>
          <a:lstStyle>
            <a:lvl1pPr>
              <a:defRPr/>
            </a:lvl1pPr>
          </a:lstStyle>
          <a:p>
            <a:endParaRPr lang="cs-CZ"/>
          </a:p>
        </p:txBody>
      </p:sp>
      <p:sp>
        <p:nvSpPr>
          <p:cNvPr id="5" name="Zástupný symbol pro číslo snímku 4"/>
          <p:cNvSpPr>
            <a:spLocks noGrp="1"/>
          </p:cNvSpPr>
          <p:nvPr>
            <p:ph type="sldNum" sz="quarter" idx="12"/>
          </p:nvPr>
        </p:nvSpPr>
        <p:spPr/>
        <p:txBody>
          <a:bodyPr/>
          <a:lstStyle>
            <a:lvl1pPr>
              <a:defRPr/>
            </a:lvl1pPr>
          </a:lstStyle>
          <a:p>
            <a:fld id="{19566906-208A-430D-A8EE-3057CDE477D9}" type="slidenum">
              <a:rPr lang="cs-CZ"/>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p>
        </p:txBody>
      </p:sp>
      <p:sp>
        <p:nvSpPr>
          <p:cNvPr id="3" name="Zástupný symbol pro zápatí 2"/>
          <p:cNvSpPr>
            <a:spLocks noGrp="1"/>
          </p:cNvSpPr>
          <p:nvPr>
            <p:ph type="ftr" sz="quarter" idx="11"/>
          </p:nvPr>
        </p:nvSpPr>
        <p:spPr/>
        <p:txBody>
          <a:bodyPr/>
          <a:lstStyle>
            <a:lvl1pPr>
              <a:defRPr/>
            </a:lvl1pPr>
          </a:lstStyle>
          <a:p>
            <a:endParaRPr lang="cs-CZ"/>
          </a:p>
        </p:txBody>
      </p:sp>
      <p:sp>
        <p:nvSpPr>
          <p:cNvPr id="4" name="Zástupný symbol pro číslo snímku 3"/>
          <p:cNvSpPr>
            <a:spLocks noGrp="1"/>
          </p:cNvSpPr>
          <p:nvPr>
            <p:ph type="sldNum" sz="quarter" idx="12"/>
          </p:nvPr>
        </p:nvSpPr>
        <p:spPr/>
        <p:txBody>
          <a:bodyPr/>
          <a:lstStyle>
            <a:lvl1pPr>
              <a:defRPr/>
            </a:lvl1pPr>
          </a:lstStyle>
          <a:p>
            <a:fld id="{DC4A9FF8-8BD8-4ED4-A746-E2493338BCF3}"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308D775C-E55C-4EEB-BAF6-8B5032857382}"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477B80D2-F2A3-4638-A46A-6827F0232913}"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49" name="Group 25"/>
          <p:cNvGrpSpPr>
            <a:grpSpLocks/>
          </p:cNvGrpSpPr>
          <p:nvPr/>
        </p:nvGrpSpPr>
        <p:grpSpPr bwMode="auto">
          <a:xfrm>
            <a:off x="0" y="0"/>
            <a:ext cx="8839200" cy="6858000"/>
            <a:chOff x="0" y="0"/>
            <a:chExt cx="5568" cy="4320"/>
          </a:xfrm>
        </p:grpSpPr>
        <p:grpSp>
          <p:nvGrpSpPr>
            <p:cNvPr id="1036" name="Group 12"/>
            <p:cNvGrpSpPr>
              <a:grpSpLocks/>
            </p:cNvGrpSpPr>
            <p:nvPr userDrawn="1"/>
          </p:nvGrpSpPr>
          <p:grpSpPr bwMode="auto">
            <a:xfrm>
              <a:off x="0" y="0"/>
              <a:ext cx="3216" cy="3072"/>
              <a:chOff x="0" y="0"/>
              <a:chExt cx="2928" cy="2784"/>
            </a:xfrm>
          </p:grpSpPr>
          <p:sp>
            <p:nvSpPr>
              <p:cNvPr id="1031" name="Oval 7"/>
              <p:cNvSpPr>
                <a:spLocks noChangeArrowheads="1"/>
              </p:cNvSpPr>
              <p:nvPr userDrawn="1"/>
            </p:nvSpPr>
            <p:spPr bwMode="auto">
              <a:xfrm>
                <a:off x="0" y="0"/>
                <a:ext cx="2928" cy="2784"/>
              </a:xfrm>
              <a:prstGeom prst="ellipse">
                <a:avLst/>
              </a:prstGeom>
              <a:noFill/>
              <a:ln w="9525">
                <a:solidFill>
                  <a:schemeClr val="accent1"/>
                </a:solidFill>
                <a:round/>
                <a:headEnd/>
                <a:tailEnd/>
              </a:ln>
              <a:effectLst/>
            </p:spPr>
            <p:txBody>
              <a:bodyPr wrap="none" anchor="ctr"/>
              <a:lstStyle/>
              <a:p>
                <a:endParaRPr lang="cs-CZ"/>
              </a:p>
            </p:txBody>
          </p:sp>
          <p:sp>
            <p:nvSpPr>
              <p:cNvPr id="1032" name="Oval 8"/>
              <p:cNvSpPr>
                <a:spLocks noChangeArrowheads="1"/>
              </p:cNvSpPr>
              <p:nvPr userDrawn="1"/>
            </p:nvSpPr>
            <p:spPr bwMode="auto">
              <a:xfrm>
                <a:off x="240" y="240"/>
                <a:ext cx="2448" cy="2304"/>
              </a:xfrm>
              <a:prstGeom prst="ellipse">
                <a:avLst/>
              </a:prstGeom>
              <a:noFill/>
              <a:ln w="9525">
                <a:solidFill>
                  <a:schemeClr val="accent1"/>
                </a:solidFill>
                <a:round/>
                <a:headEnd/>
                <a:tailEnd/>
              </a:ln>
              <a:effectLst/>
            </p:spPr>
            <p:txBody>
              <a:bodyPr wrap="none" anchor="ctr"/>
              <a:lstStyle/>
              <a:p>
                <a:endParaRPr lang="cs-CZ"/>
              </a:p>
            </p:txBody>
          </p:sp>
          <p:sp>
            <p:nvSpPr>
              <p:cNvPr id="1033" name="Oval 9"/>
              <p:cNvSpPr>
                <a:spLocks noChangeArrowheads="1"/>
              </p:cNvSpPr>
              <p:nvPr userDrawn="1"/>
            </p:nvSpPr>
            <p:spPr bwMode="auto">
              <a:xfrm>
                <a:off x="480" y="480"/>
                <a:ext cx="1968" cy="1824"/>
              </a:xfrm>
              <a:prstGeom prst="ellipse">
                <a:avLst/>
              </a:prstGeom>
              <a:noFill/>
              <a:ln w="9525">
                <a:solidFill>
                  <a:schemeClr val="accent1"/>
                </a:solidFill>
                <a:round/>
                <a:headEnd/>
                <a:tailEnd/>
              </a:ln>
              <a:effectLst/>
            </p:spPr>
            <p:txBody>
              <a:bodyPr wrap="none" anchor="ctr"/>
              <a:lstStyle/>
              <a:p>
                <a:endParaRPr lang="cs-CZ"/>
              </a:p>
            </p:txBody>
          </p:sp>
          <p:sp>
            <p:nvSpPr>
              <p:cNvPr id="1034" name="Oval 10"/>
              <p:cNvSpPr>
                <a:spLocks noChangeArrowheads="1"/>
              </p:cNvSpPr>
              <p:nvPr userDrawn="1"/>
            </p:nvSpPr>
            <p:spPr bwMode="auto">
              <a:xfrm>
                <a:off x="720" y="720"/>
                <a:ext cx="1488" cy="1344"/>
              </a:xfrm>
              <a:prstGeom prst="ellipse">
                <a:avLst/>
              </a:prstGeom>
              <a:noFill/>
              <a:ln w="9525">
                <a:solidFill>
                  <a:schemeClr val="accent1"/>
                </a:solidFill>
                <a:round/>
                <a:headEnd/>
                <a:tailEnd/>
              </a:ln>
              <a:effectLst/>
            </p:spPr>
            <p:txBody>
              <a:bodyPr wrap="none" anchor="ctr"/>
              <a:lstStyle/>
              <a:p>
                <a:endParaRPr lang="cs-CZ"/>
              </a:p>
            </p:txBody>
          </p:sp>
          <p:sp>
            <p:nvSpPr>
              <p:cNvPr id="1035" name="Oval 11"/>
              <p:cNvSpPr>
                <a:spLocks noChangeArrowheads="1"/>
              </p:cNvSpPr>
              <p:nvPr userDrawn="1"/>
            </p:nvSpPr>
            <p:spPr bwMode="auto">
              <a:xfrm>
                <a:off x="912" y="912"/>
                <a:ext cx="1104" cy="960"/>
              </a:xfrm>
              <a:prstGeom prst="ellipse">
                <a:avLst/>
              </a:prstGeom>
              <a:noFill/>
              <a:ln w="9525">
                <a:solidFill>
                  <a:schemeClr val="accent1"/>
                </a:solidFill>
                <a:prstDash val="sysDot"/>
                <a:round/>
                <a:headEnd/>
                <a:tailEnd/>
              </a:ln>
              <a:effectLst/>
            </p:spPr>
            <p:txBody>
              <a:bodyPr wrap="none" anchor="ctr"/>
              <a:lstStyle/>
              <a:p>
                <a:endParaRPr lang="cs-CZ"/>
              </a:p>
            </p:txBody>
          </p:sp>
        </p:grpSp>
        <p:grpSp>
          <p:nvGrpSpPr>
            <p:cNvPr id="1037" name="Group 13"/>
            <p:cNvGrpSpPr>
              <a:grpSpLocks/>
            </p:cNvGrpSpPr>
            <p:nvPr userDrawn="1"/>
          </p:nvGrpSpPr>
          <p:grpSpPr bwMode="auto">
            <a:xfrm>
              <a:off x="2016" y="2016"/>
              <a:ext cx="2448" cy="2304"/>
              <a:chOff x="0" y="0"/>
              <a:chExt cx="2928" cy="2784"/>
            </a:xfrm>
          </p:grpSpPr>
          <p:sp>
            <p:nvSpPr>
              <p:cNvPr id="1038" name="Oval 14"/>
              <p:cNvSpPr>
                <a:spLocks noChangeArrowheads="1"/>
              </p:cNvSpPr>
              <p:nvPr userDrawn="1"/>
            </p:nvSpPr>
            <p:spPr bwMode="auto">
              <a:xfrm>
                <a:off x="0" y="0"/>
                <a:ext cx="2928" cy="2784"/>
              </a:xfrm>
              <a:prstGeom prst="ellipse">
                <a:avLst/>
              </a:prstGeom>
              <a:noFill/>
              <a:ln w="9525">
                <a:solidFill>
                  <a:schemeClr val="accent1"/>
                </a:solidFill>
                <a:round/>
                <a:headEnd/>
                <a:tailEnd/>
              </a:ln>
              <a:effectLst/>
            </p:spPr>
            <p:txBody>
              <a:bodyPr wrap="none" anchor="ctr"/>
              <a:lstStyle/>
              <a:p>
                <a:endParaRPr lang="cs-CZ"/>
              </a:p>
            </p:txBody>
          </p:sp>
          <p:sp>
            <p:nvSpPr>
              <p:cNvPr id="1039" name="Oval 15"/>
              <p:cNvSpPr>
                <a:spLocks noChangeArrowheads="1"/>
              </p:cNvSpPr>
              <p:nvPr userDrawn="1"/>
            </p:nvSpPr>
            <p:spPr bwMode="auto">
              <a:xfrm>
                <a:off x="240" y="240"/>
                <a:ext cx="2448" cy="2304"/>
              </a:xfrm>
              <a:prstGeom prst="ellipse">
                <a:avLst/>
              </a:prstGeom>
              <a:noFill/>
              <a:ln w="9525">
                <a:solidFill>
                  <a:schemeClr val="accent1"/>
                </a:solidFill>
                <a:round/>
                <a:headEnd/>
                <a:tailEnd/>
              </a:ln>
              <a:effectLst/>
            </p:spPr>
            <p:txBody>
              <a:bodyPr wrap="none" anchor="ctr"/>
              <a:lstStyle/>
              <a:p>
                <a:endParaRPr lang="cs-CZ"/>
              </a:p>
            </p:txBody>
          </p:sp>
          <p:sp>
            <p:nvSpPr>
              <p:cNvPr id="1040" name="Oval 16"/>
              <p:cNvSpPr>
                <a:spLocks noChangeArrowheads="1"/>
              </p:cNvSpPr>
              <p:nvPr userDrawn="1"/>
            </p:nvSpPr>
            <p:spPr bwMode="auto">
              <a:xfrm>
                <a:off x="480" y="480"/>
                <a:ext cx="1968" cy="1824"/>
              </a:xfrm>
              <a:prstGeom prst="ellipse">
                <a:avLst/>
              </a:prstGeom>
              <a:noFill/>
              <a:ln w="9525">
                <a:solidFill>
                  <a:schemeClr val="accent1"/>
                </a:solidFill>
                <a:round/>
                <a:headEnd/>
                <a:tailEnd/>
              </a:ln>
              <a:effectLst/>
            </p:spPr>
            <p:txBody>
              <a:bodyPr wrap="none" anchor="ctr"/>
              <a:lstStyle/>
              <a:p>
                <a:endParaRPr lang="cs-CZ"/>
              </a:p>
            </p:txBody>
          </p:sp>
          <p:sp>
            <p:nvSpPr>
              <p:cNvPr id="1041" name="Oval 17"/>
              <p:cNvSpPr>
                <a:spLocks noChangeArrowheads="1"/>
              </p:cNvSpPr>
              <p:nvPr userDrawn="1"/>
            </p:nvSpPr>
            <p:spPr bwMode="auto">
              <a:xfrm>
                <a:off x="720" y="720"/>
                <a:ext cx="1488" cy="1344"/>
              </a:xfrm>
              <a:prstGeom prst="ellipse">
                <a:avLst/>
              </a:prstGeom>
              <a:noFill/>
              <a:ln w="9525">
                <a:solidFill>
                  <a:schemeClr val="accent1"/>
                </a:solidFill>
                <a:round/>
                <a:headEnd/>
                <a:tailEnd/>
              </a:ln>
              <a:effectLst/>
            </p:spPr>
            <p:txBody>
              <a:bodyPr wrap="none" anchor="ctr"/>
              <a:lstStyle/>
              <a:p>
                <a:endParaRPr lang="cs-CZ"/>
              </a:p>
            </p:txBody>
          </p:sp>
          <p:sp>
            <p:nvSpPr>
              <p:cNvPr id="1042" name="Oval 18"/>
              <p:cNvSpPr>
                <a:spLocks noChangeArrowheads="1"/>
              </p:cNvSpPr>
              <p:nvPr userDrawn="1"/>
            </p:nvSpPr>
            <p:spPr bwMode="auto">
              <a:xfrm>
                <a:off x="912" y="912"/>
                <a:ext cx="1104" cy="960"/>
              </a:xfrm>
              <a:prstGeom prst="ellipse">
                <a:avLst/>
              </a:prstGeom>
              <a:noFill/>
              <a:ln w="9525">
                <a:solidFill>
                  <a:schemeClr val="accent1"/>
                </a:solidFill>
                <a:prstDash val="sysDot"/>
                <a:round/>
                <a:headEnd/>
                <a:tailEnd/>
              </a:ln>
              <a:effectLst/>
            </p:spPr>
            <p:txBody>
              <a:bodyPr wrap="none" anchor="ctr"/>
              <a:lstStyle/>
              <a:p>
                <a:endParaRPr lang="cs-CZ"/>
              </a:p>
            </p:txBody>
          </p:sp>
        </p:grpSp>
        <p:grpSp>
          <p:nvGrpSpPr>
            <p:cNvPr id="1043" name="Group 19"/>
            <p:cNvGrpSpPr>
              <a:grpSpLocks/>
            </p:cNvGrpSpPr>
            <p:nvPr userDrawn="1"/>
          </p:nvGrpSpPr>
          <p:grpSpPr bwMode="auto">
            <a:xfrm>
              <a:off x="2832" y="96"/>
              <a:ext cx="2736" cy="2592"/>
              <a:chOff x="0" y="0"/>
              <a:chExt cx="2928" cy="2784"/>
            </a:xfrm>
          </p:grpSpPr>
          <p:sp>
            <p:nvSpPr>
              <p:cNvPr id="1044" name="Oval 20"/>
              <p:cNvSpPr>
                <a:spLocks noChangeArrowheads="1"/>
              </p:cNvSpPr>
              <p:nvPr userDrawn="1"/>
            </p:nvSpPr>
            <p:spPr bwMode="auto">
              <a:xfrm>
                <a:off x="0" y="0"/>
                <a:ext cx="2928" cy="2784"/>
              </a:xfrm>
              <a:prstGeom prst="ellipse">
                <a:avLst/>
              </a:prstGeom>
              <a:noFill/>
              <a:ln w="9525">
                <a:solidFill>
                  <a:schemeClr val="accent1"/>
                </a:solidFill>
                <a:round/>
                <a:headEnd/>
                <a:tailEnd/>
              </a:ln>
              <a:effectLst/>
            </p:spPr>
            <p:txBody>
              <a:bodyPr wrap="none" anchor="ctr"/>
              <a:lstStyle/>
              <a:p>
                <a:endParaRPr lang="cs-CZ"/>
              </a:p>
            </p:txBody>
          </p:sp>
          <p:sp>
            <p:nvSpPr>
              <p:cNvPr id="1045" name="Oval 21"/>
              <p:cNvSpPr>
                <a:spLocks noChangeArrowheads="1"/>
              </p:cNvSpPr>
              <p:nvPr userDrawn="1"/>
            </p:nvSpPr>
            <p:spPr bwMode="auto">
              <a:xfrm>
                <a:off x="240" y="240"/>
                <a:ext cx="2448" cy="2304"/>
              </a:xfrm>
              <a:prstGeom prst="ellipse">
                <a:avLst/>
              </a:prstGeom>
              <a:noFill/>
              <a:ln w="9525">
                <a:solidFill>
                  <a:schemeClr val="accent1"/>
                </a:solidFill>
                <a:round/>
                <a:headEnd/>
                <a:tailEnd/>
              </a:ln>
              <a:effectLst/>
            </p:spPr>
            <p:txBody>
              <a:bodyPr wrap="none" anchor="ctr"/>
              <a:lstStyle/>
              <a:p>
                <a:endParaRPr lang="cs-CZ"/>
              </a:p>
            </p:txBody>
          </p:sp>
          <p:sp>
            <p:nvSpPr>
              <p:cNvPr id="1046" name="Oval 22"/>
              <p:cNvSpPr>
                <a:spLocks noChangeArrowheads="1"/>
              </p:cNvSpPr>
              <p:nvPr userDrawn="1"/>
            </p:nvSpPr>
            <p:spPr bwMode="auto">
              <a:xfrm>
                <a:off x="480" y="480"/>
                <a:ext cx="1968" cy="1824"/>
              </a:xfrm>
              <a:prstGeom prst="ellipse">
                <a:avLst/>
              </a:prstGeom>
              <a:noFill/>
              <a:ln w="9525">
                <a:solidFill>
                  <a:schemeClr val="accent1"/>
                </a:solidFill>
                <a:round/>
                <a:headEnd/>
                <a:tailEnd/>
              </a:ln>
              <a:effectLst/>
            </p:spPr>
            <p:txBody>
              <a:bodyPr wrap="none" anchor="ctr"/>
              <a:lstStyle/>
              <a:p>
                <a:endParaRPr lang="cs-CZ"/>
              </a:p>
            </p:txBody>
          </p:sp>
          <p:sp>
            <p:nvSpPr>
              <p:cNvPr id="1047" name="Oval 23"/>
              <p:cNvSpPr>
                <a:spLocks noChangeArrowheads="1"/>
              </p:cNvSpPr>
              <p:nvPr userDrawn="1"/>
            </p:nvSpPr>
            <p:spPr bwMode="auto">
              <a:xfrm>
                <a:off x="720" y="720"/>
                <a:ext cx="1488" cy="1344"/>
              </a:xfrm>
              <a:prstGeom prst="ellipse">
                <a:avLst/>
              </a:prstGeom>
              <a:noFill/>
              <a:ln w="9525">
                <a:solidFill>
                  <a:schemeClr val="accent1"/>
                </a:solidFill>
                <a:round/>
                <a:headEnd/>
                <a:tailEnd/>
              </a:ln>
              <a:effectLst/>
            </p:spPr>
            <p:txBody>
              <a:bodyPr wrap="none" anchor="ctr"/>
              <a:lstStyle/>
              <a:p>
                <a:endParaRPr lang="cs-CZ"/>
              </a:p>
            </p:txBody>
          </p:sp>
          <p:sp>
            <p:nvSpPr>
              <p:cNvPr id="1048" name="Oval 24"/>
              <p:cNvSpPr>
                <a:spLocks noChangeArrowheads="1"/>
              </p:cNvSpPr>
              <p:nvPr userDrawn="1"/>
            </p:nvSpPr>
            <p:spPr bwMode="auto">
              <a:xfrm>
                <a:off x="912" y="912"/>
                <a:ext cx="1104" cy="960"/>
              </a:xfrm>
              <a:prstGeom prst="ellipse">
                <a:avLst/>
              </a:prstGeom>
              <a:noFill/>
              <a:ln w="9525">
                <a:solidFill>
                  <a:schemeClr val="accent1"/>
                </a:solidFill>
                <a:prstDash val="sysDot"/>
                <a:round/>
                <a:headEnd/>
                <a:tailEnd/>
              </a:ln>
              <a:effectLst/>
            </p:spPr>
            <p:txBody>
              <a:bodyPr wrap="none" anchor="ctr"/>
              <a:lstStyle/>
              <a:p>
                <a:endParaRPr lang="cs-CZ"/>
              </a:p>
            </p:txBody>
          </p:sp>
        </p:grpSp>
      </p:grpSp>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latin typeface="+mn-lt"/>
              </a:defRPr>
            </a:lvl1pPr>
          </a:lstStyle>
          <a:p>
            <a:endParaRPr lang="cs-CZ"/>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a:latin typeface="+mn-lt"/>
              </a:defRPr>
            </a:lvl1pPr>
          </a:lstStyle>
          <a:p>
            <a:endParaRPr lang="cs-CZ"/>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mn-lt"/>
              </a:defRPr>
            </a:lvl1pPr>
          </a:lstStyle>
          <a:p>
            <a:fld id="{FA6D728E-C30C-44D0-9491-B0478228F2CA}" type="slidenum">
              <a:rPr lang="cs-CZ"/>
              <a:pPr/>
              <a:t>‹#›</a:t>
            </a:fld>
            <a:endParaRPr lang="cs-CZ"/>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lr>
          <a:schemeClr val="accent2"/>
        </a:buClr>
        <a:buSzPct val="110000"/>
        <a:buChar char="•"/>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110000"/>
        <a:buChar char="•"/>
        <a:defRPr sz="2800">
          <a:solidFill>
            <a:schemeClr val="tx1"/>
          </a:solidFill>
          <a:latin typeface="+mn-lt"/>
        </a:defRPr>
      </a:lvl2pPr>
      <a:lvl3pPr marL="1143000" indent="-228600" algn="l" rtl="0" fontAlgn="base">
        <a:spcBef>
          <a:spcPct val="20000"/>
        </a:spcBef>
        <a:spcAft>
          <a:spcPct val="0"/>
        </a:spcAft>
        <a:buClr>
          <a:schemeClr val="folHlink"/>
        </a:buClr>
        <a:buSzPct val="110000"/>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lr>
          <a:schemeClr val="tx1"/>
        </a:buClr>
        <a:buChar char="•"/>
        <a:defRPr sz="2000">
          <a:solidFill>
            <a:schemeClr val="tx1"/>
          </a:solidFill>
          <a:latin typeface="+mn-lt"/>
        </a:defRPr>
      </a:lvl5pPr>
      <a:lvl6pPr marL="2514600" indent="-228600" algn="l" rtl="0" fontAlgn="base">
        <a:spcBef>
          <a:spcPct val="20000"/>
        </a:spcBef>
        <a:spcAft>
          <a:spcPct val="0"/>
        </a:spcAft>
        <a:buClr>
          <a:schemeClr val="tx1"/>
        </a:buClr>
        <a:buChar char="•"/>
        <a:defRPr sz="2000">
          <a:solidFill>
            <a:schemeClr val="tx1"/>
          </a:solidFill>
          <a:latin typeface="+mn-lt"/>
        </a:defRPr>
      </a:lvl6pPr>
      <a:lvl7pPr marL="2971800" indent="-228600" algn="l" rtl="0" fontAlgn="base">
        <a:spcBef>
          <a:spcPct val="20000"/>
        </a:spcBef>
        <a:spcAft>
          <a:spcPct val="0"/>
        </a:spcAft>
        <a:buClr>
          <a:schemeClr val="tx1"/>
        </a:buClr>
        <a:buChar char="•"/>
        <a:defRPr sz="2000">
          <a:solidFill>
            <a:schemeClr val="tx1"/>
          </a:solidFill>
          <a:latin typeface="+mn-lt"/>
        </a:defRPr>
      </a:lvl7pPr>
      <a:lvl8pPr marL="3429000" indent="-228600" algn="l" rtl="0" fontAlgn="base">
        <a:spcBef>
          <a:spcPct val="20000"/>
        </a:spcBef>
        <a:spcAft>
          <a:spcPct val="0"/>
        </a:spcAft>
        <a:buClr>
          <a:schemeClr val="tx1"/>
        </a:buClr>
        <a:buChar char="•"/>
        <a:defRPr sz="2000">
          <a:solidFill>
            <a:schemeClr val="tx1"/>
          </a:solidFill>
          <a:latin typeface="+mn-lt"/>
        </a:defRPr>
      </a:lvl8pPr>
      <a:lvl9pPr marL="3886200" indent="-228600" algn="l" rtl="0" fontAlgn="base">
        <a:spcBef>
          <a:spcPct val="20000"/>
        </a:spcBef>
        <a:spcAft>
          <a:spcPct val="0"/>
        </a:spcAft>
        <a:buClr>
          <a:schemeClr val="tx1"/>
        </a:buClr>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685800" y="1628800"/>
            <a:ext cx="7772400" cy="180020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cs-CZ"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Některé směry výzkumu v didaktice geografie</a:t>
            </a:r>
            <a:r>
              <a:rPr lang="cs-CZ"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cs-CZ"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cs-CZ"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0483" name="Rectangle 3"/>
          <p:cNvSpPr>
            <a:spLocks noGrp="1" noChangeArrowheads="1"/>
          </p:cNvSpPr>
          <p:nvPr>
            <p:ph type="subTitle" idx="1"/>
          </p:nvPr>
        </p:nvSpPr>
        <p:spPr/>
        <p:txBody>
          <a:bodyPr/>
          <a:lstStyle/>
          <a:p>
            <a:endParaRPr lang="cs-CZ" sz="2800" dirty="0" smtClean="0"/>
          </a:p>
          <a:p>
            <a:r>
              <a:rPr lang="cs-CZ" sz="2800" dirty="0" smtClean="0"/>
              <a:t>Eduard </a:t>
            </a:r>
            <a:r>
              <a:rPr lang="cs-CZ" sz="2800" dirty="0" err="1" smtClean="0"/>
              <a:t>Hofmann</a:t>
            </a:r>
            <a:r>
              <a:rPr lang="cs-CZ" sz="2800" dirty="0" smtClean="0"/>
              <a:t>, Petr </a:t>
            </a:r>
            <a:r>
              <a:rPr lang="cs-CZ" sz="2800" dirty="0" err="1"/>
              <a:t>Knecht</a:t>
            </a:r>
            <a:endParaRPr lang="cs-CZ" sz="2800" dirty="0"/>
          </a:p>
          <a:p>
            <a:endParaRPr lang="cs-CZ" sz="2800" dirty="0"/>
          </a:p>
          <a:p>
            <a:endParaRPr lang="cs-CZ"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smtClean="0"/>
              <a:t>Jaké mohou být úkolové oblasti výzkumu v didaktice geografie?</a:t>
            </a:r>
            <a:endParaRPr lang="cs-CZ" sz="3600" dirty="0"/>
          </a:p>
        </p:txBody>
      </p:sp>
      <p:sp>
        <p:nvSpPr>
          <p:cNvPr id="3" name="Zástupný symbol pro obsah 2"/>
          <p:cNvSpPr>
            <a:spLocks noGrp="1"/>
          </p:cNvSpPr>
          <p:nvPr>
            <p:ph idx="1"/>
          </p:nvPr>
        </p:nvSpPr>
        <p:spPr>
          <a:xfrm>
            <a:off x="685800" y="1916832"/>
            <a:ext cx="7772400" cy="4104456"/>
          </a:xfrm>
        </p:spPr>
        <p:txBody>
          <a:bodyPr/>
          <a:lstStyle/>
          <a:p>
            <a:pPr lvl="0"/>
            <a:r>
              <a:rPr lang="cs-CZ" sz="2000" b="1" dirty="0" smtClean="0"/>
              <a:t>analýza obsahů výuky geografie</a:t>
            </a:r>
            <a:r>
              <a:rPr lang="cs-CZ" sz="2000" dirty="0" smtClean="0"/>
              <a:t> (konstrukce kurikula – tematické vs. regionální studium; učební plány; geografické standardy; učivo základní, exemplární, kmenové; cíle kognitivní, afektivní (!), psychomotorické; souvislost mezi cíli a metodami aj.)</a:t>
            </a:r>
          </a:p>
          <a:p>
            <a:pPr lvl="0"/>
            <a:r>
              <a:rPr lang="cs-CZ" sz="2000" b="1" dirty="0" smtClean="0"/>
              <a:t>plánování, provádění a evaluace výuky geografie</a:t>
            </a:r>
            <a:r>
              <a:rPr lang="cs-CZ" sz="2000" dirty="0" smtClean="0"/>
              <a:t> jako teorie a praxe geografické tvorby (výzkum učebnic a dalších výukových prostředků; výzkum metod – frontální výuka vs. činná škola; efektivita výuky - hodnocení výkonu žáků a učitelů aj.)</a:t>
            </a:r>
          </a:p>
          <a:p>
            <a:pPr lvl="0"/>
            <a:r>
              <a:rPr lang="cs-CZ" sz="2000" b="1" dirty="0" smtClean="0"/>
              <a:t>reflexe společenských podmínek ovlivňujících výuku geografie</a:t>
            </a:r>
            <a:r>
              <a:rPr lang="cs-CZ" sz="2000" dirty="0" smtClean="0"/>
              <a:t>  (zdůvodnění pozice geografie – praktické potřeby, zájmy a postoje žáků a společnosti; geografie v kontextu průřezových témat; geografie a </a:t>
            </a:r>
            <a:r>
              <a:rPr lang="cs-CZ" sz="2000" dirty="0" err="1" smtClean="0"/>
              <a:t>interdisciplinarita</a:t>
            </a:r>
            <a:r>
              <a:rPr lang="cs-CZ" sz="2000" dirty="0" smtClean="0"/>
              <a:t> aj.)</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Pedagogický výzkum v didaktice geografie</a:t>
            </a:r>
            <a:endParaRPr lang="cs-CZ" sz="3200" dirty="0"/>
          </a:p>
        </p:txBody>
      </p:sp>
      <p:sp>
        <p:nvSpPr>
          <p:cNvPr id="3" name="Zástupný symbol pro obsah 2"/>
          <p:cNvSpPr>
            <a:spLocks noGrp="1"/>
          </p:cNvSpPr>
          <p:nvPr>
            <p:ph idx="1"/>
          </p:nvPr>
        </p:nvSpPr>
        <p:spPr/>
        <p:txBody>
          <a:bodyPr/>
          <a:lstStyle/>
          <a:p>
            <a:r>
              <a:rPr lang="cs-CZ" dirty="0" smtClean="0"/>
              <a:t>Pokud se vrátíme na začátek zjistíme, že </a:t>
            </a:r>
            <a:r>
              <a:rPr lang="cs-CZ" dirty="0" smtClean="0"/>
              <a:t>předmětem výzkumu v didaktice geografie může být vše co s didaktikou geografie souvisí. </a:t>
            </a:r>
            <a:endParaRPr lang="cs-CZ" dirty="0" smtClean="0"/>
          </a:p>
          <a:p>
            <a:r>
              <a:rPr lang="cs-CZ" dirty="0" smtClean="0"/>
              <a:t>Výzkumníkem tedy nemusí být pouze vědečtí pracovníci popřípadě studenti doktorských studijních programů, což je zažitý mýtus. </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Pedagogický výzkum v didaktice geografie</a:t>
            </a:r>
            <a:endParaRPr lang="cs-CZ" sz="3200" dirty="0"/>
          </a:p>
        </p:txBody>
      </p:sp>
      <p:sp>
        <p:nvSpPr>
          <p:cNvPr id="3" name="Zástupný symbol pro obsah 2"/>
          <p:cNvSpPr>
            <a:spLocks noGrp="1"/>
          </p:cNvSpPr>
          <p:nvPr>
            <p:ph idx="1"/>
          </p:nvPr>
        </p:nvSpPr>
        <p:spPr/>
        <p:txBody>
          <a:bodyPr/>
          <a:lstStyle/>
          <a:p>
            <a:r>
              <a:rPr lang="cs-CZ" dirty="0" smtClean="0"/>
              <a:t>Výzkumníky by měli být především učitelé, kteří mají k pedagogické realitě nejblíže. Stejně variabilní může být i výzkumný vzorek – mohou ho tvořit učitelé, žáci, ředitelé škol, vědečtí pracovníci i rodiče žáků. Předmětem výzkumu mohou být i </a:t>
            </a:r>
            <a:r>
              <a:rPr lang="cs-CZ" dirty="0" err="1" smtClean="0"/>
              <a:t>kurikulární</a:t>
            </a:r>
            <a:r>
              <a:rPr lang="cs-CZ" dirty="0" smtClean="0"/>
              <a:t> dokumenty či učebnice nebo atlasy (viz výše). </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5800" y="332656"/>
            <a:ext cx="7772400" cy="936104"/>
          </a:xfrm>
        </p:spPr>
        <p:txBody>
          <a:bodyPr/>
          <a:lstStyle/>
          <a:p>
            <a:r>
              <a:rPr lang="cs-CZ" sz="3200" dirty="0" smtClean="0"/>
              <a:t>Praktické příklady využití pedagogického výzkumu v didaktice geografie:</a:t>
            </a:r>
            <a:r>
              <a:rPr lang="cs-CZ" dirty="0" smtClean="0"/>
              <a:t/>
            </a:r>
            <a:br>
              <a:rPr lang="cs-CZ" dirty="0" smtClean="0"/>
            </a:br>
            <a:endParaRPr lang="cs-CZ" dirty="0"/>
          </a:p>
        </p:txBody>
      </p:sp>
      <p:sp>
        <p:nvSpPr>
          <p:cNvPr id="3" name="Zástupný symbol pro obsah 2"/>
          <p:cNvSpPr>
            <a:spLocks noGrp="1"/>
          </p:cNvSpPr>
          <p:nvPr>
            <p:ph idx="1"/>
          </p:nvPr>
        </p:nvSpPr>
        <p:spPr>
          <a:xfrm>
            <a:off x="685800" y="1412776"/>
            <a:ext cx="7772400" cy="4683224"/>
          </a:xfrm>
        </p:spPr>
        <p:txBody>
          <a:bodyPr/>
          <a:lstStyle/>
          <a:p>
            <a:r>
              <a:rPr lang="cs-CZ" sz="2400" dirty="0" smtClean="0"/>
              <a:t>Příklad 1</a:t>
            </a:r>
            <a:r>
              <a:rPr lang="cs-CZ" sz="2400" dirty="0" smtClean="0"/>
              <a:t>:</a:t>
            </a:r>
          </a:p>
          <a:p>
            <a:endParaRPr lang="cs-CZ" sz="2400" dirty="0" smtClean="0"/>
          </a:p>
          <a:p>
            <a:r>
              <a:rPr lang="cs-CZ" sz="2400" dirty="0" smtClean="0"/>
              <a:t>Učitel </a:t>
            </a:r>
            <a:r>
              <a:rPr lang="cs-CZ" sz="2400" dirty="0" smtClean="0"/>
              <a:t>nemusí být </a:t>
            </a:r>
            <a:r>
              <a:rPr lang="cs-CZ" sz="2400" dirty="0" smtClean="0"/>
              <a:t>spokojen s kvalitou učebnice zeměpisu, </a:t>
            </a:r>
            <a:r>
              <a:rPr lang="cs-CZ" sz="2400" dirty="0" smtClean="0"/>
              <a:t>které má  </a:t>
            </a:r>
            <a:r>
              <a:rPr lang="cs-CZ" sz="2400" dirty="0" smtClean="0"/>
              <a:t>k dispozici </a:t>
            </a:r>
            <a:r>
              <a:rPr lang="cs-CZ" sz="2400" dirty="0" smtClean="0"/>
              <a:t>. Jelikož </a:t>
            </a:r>
            <a:r>
              <a:rPr lang="cs-CZ" sz="2400" dirty="0" smtClean="0"/>
              <a:t>je možné v současnosti vyučovat zeměpis na základních školách dle učebnic z 10 (!) různých nakladatelství, které se výrazně odlišují obsahem, rozsahem, kvalitou, cenou, grafickým zpracováním apod., </a:t>
            </a:r>
            <a:r>
              <a:rPr lang="cs-CZ" sz="2400" dirty="0" smtClean="0"/>
              <a:t>rozhodne </a:t>
            </a:r>
            <a:r>
              <a:rPr lang="cs-CZ" sz="2400" dirty="0" smtClean="0"/>
              <a:t>se provést výzkum zaměřený na zjišťování kvality jednotlivých učebnic s cílem vybrat si tu nejlepší. </a:t>
            </a:r>
            <a:r>
              <a:rPr lang="cs-CZ" sz="2400" dirty="0" smtClean="0"/>
              <a:t>Dostává se k hodnocení strukturních prvků učebnic. Výsledky budou sloužit i autorským kolektivům pro psaní učebnic.</a:t>
            </a:r>
            <a:endParaRPr lang="cs-CZ"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Praktické příklady využití pedagogického výzkumu v didaktice geografie:</a:t>
            </a:r>
            <a:r>
              <a:rPr lang="cs-CZ" dirty="0" smtClean="0"/>
              <a:t/>
            </a:r>
            <a:br>
              <a:rPr lang="cs-CZ" dirty="0" smtClean="0"/>
            </a:br>
            <a:endParaRPr lang="cs-CZ" dirty="0"/>
          </a:p>
        </p:txBody>
      </p:sp>
      <p:sp>
        <p:nvSpPr>
          <p:cNvPr id="3" name="Zástupný symbol pro obsah 2"/>
          <p:cNvSpPr>
            <a:spLocks noGrp="1"/>
          </p:cNvSpPr>
          <p:nvPr>
            <p:ph idx="1"/>
          </p:nvPr>
        </p:nvSpPr>
        <p:spPr>
          <a:xfrm>
            <a:off x="685800" y="1484784"/>
            <a:ext cx="7772400" cy="4611216"/>
          </a:xfrm>
        </p:spPr>
        <p:txBody>
          <a:bodyPr/>
          <a:lstStyle/>
          <a:p>
            <a:r>
              <a:rPr lang="cs-CZ" sz="2400" dirty="0" smtClean="0"/>
              <a:t>Příklad 2:</a:t>
            </a:r>
          </a:p>
          <a:p>
            <a:r>
              <a:rPr lang="cs-CZ" sz="2400" dirty="0" smtClean="0"/>
              <a:t>Studentce doktorského studijního programu vadilo nízké zapojení počítačů do výuky zeměpisu na základních školách. Jelikož k uvedené problematice existuje velmi málo teoretických poznatků, rozhodla se pro kvalitativní výzkum. Široce pojatý výzkumný problém byla nucena při zpracovávání výzkumného projektu zúžit pouze na aplikaci Geografických informačních systémů (GIS) do škol. Na vzorku 15 žáků testovala zapojení počítačů do výuky zeměpisu a zkoumala konkrétní myšlenkové procesy žáků s cílem zpracovat metodiku zavádění počítačů do výuky zeměpisu na základních školách.</a:t>
            </a:r>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620688"/>
            <a:ext cx="7772400" cy="1008112"/>
          </a:xfrm>
        </p:spPr>
        <p:txBody>
          <a:bodyPr/>
          <a:lstStyle/>
          <a:p>
            <a:r>
              <a:rPr lang="cs-CZ" sz="3200" dirty="0" smtClean="0"/>
              <a:t>Praktické příklady využití pedagogického výzkumu v didaktice geografie:</a:t>
            </a:r>
            <a:r>
              <a:rPr lang="cs-CZ" dirty="0" smtClean="0"/>
              <a:t/>
            </a:r>
            <a:br>
              <a:rPr lang="cs-CZ" dirty="0" smtClean="0"/>
            </a:br>
            <a:endParaRPr lang="cs-CZ" dirty="0"/>
          </a:p>
        </p:txBody>
      </p:sp>
      <p:sp>
        <p:nvSpPr>
          <p:cNvPr id="3" name="Zástupný symbol pro obsah 2"/>
          <p:cNvSpPr>
            <a:spLocks noGrp="1"/>
          </p:cNvSpPr>
          <p:nvPr>
            <p:ph idx="1"/>
          </p:nvPr>
        </p:nvSpPr>
        <p:spPr/>
        <p:txBody>
          <a:bodyPr/>
          <a:lstStyle/>
          <a:p>
            <a:r>
              <a:rPr lang="cs-CZ" sz="2400" dirty="0" smtClean="0"/>
              <a:t>Příklad </a:t>
            </a:r>
            <a:r>
              <a:rPr lang="cs-CZ" sz="2400" dirty="0" smtClean="0"/>
              <a:t>3:</a:t>
            </a:r>
            <a:endParaRPr lang="cs-CZ" sz="2400" dirty="0" smtClean="0"/>
          </a:p>
          <a:p>
            <a:r>
              <a:rPr lang="cs-CZ" sz="2400" dirty="0" smtClean="0"/>
              <a:t>Pracovníci Výzkumného ústavu pedagogického se rozhodli při práci na zeměpisné části Rámcového vzdělávacího programu respektovat názory odborníků i učitelské veřejnosti. Rozeslali elektronickou formou větší množství dotazníků, aby poté po jejich statistickém zpracování mohli lépe zohlednit jednak požadavky odborníků (geografů, didaktiků geografie) a jednak praktické požadavky učitelů, jichž se Rámcový vzdělávací program týká především.</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t>
            </a:r>
            <a:r>
              <a:rPr lang="cs-CZ" dirty="0" smtClean="0"/>
              <a:t>ávěrem</a:t>
            </a:r>
            <a:endParaRPr lang="cs-CZ" dirty="0"/>
          </a:p>
        </p:txBody>
      </p:sp>
      <p:sp>
        <p:nvSpPr>
          <p:cNvPr id="3" name="Zástupný symbol pro obsah 2"/>
          <p:cNvSpPr>
            <a:spLocks noGrp="1"/>
          </p:cNvSpPr>
          <p:nvPr>
            <p:ph idx="1"/>
          </p:nvPr>
        </p:nvSpPr>
        <p:spPr/>
        <p:txBody>
          <a:bodyPr/>
          <a:lstStyle/>
          <a:p>
            <a:r>
              <a:rPr lang="cs-CZ" dirty="0" smtClean="0"/>
              <a:t>Výzkumná činnost v didaktice geografie je otevřena všem, kterých se dotýká. Každý z odborníků i  učitelů má možnost v rámci realizace pedagogického výzkumu přispět ke zlepšení všech aspektů výuky geografie.</a:t>
            </a:r>
          </a:p>
          <a:p>
            <a:pPr>
              <a:buNone/>
            </a:pP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539552" y="260648"/>
            <a:ext cx="8072494" cy="830997"/>
          </a:xfrm>
          <a:prstGeom prst="rect">
            <a:avLst/>
          </a:prstGeom>
        </p:spPr>
        <p:txBody>
          <a:bodyPr wrap="square">
            <a:spAutoFit/>
          </a:bodyPr>
          <a:lstStyle/>
          <a:p>
            <a:pPr algn="ctr"/>
            <a:r>
              <a:rPr lang="cs-CZ"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cs-CZ"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cs-CZ" dirty="0"/>
          </a:p>
        </p:txBody>
      </p:sp>
      <p:sp>
        <p:nvSpPr>
          <p:cNvPr id="3" name="Nadpis 2"/>
          <p:cNvSpPr>
            <a:spLocks noGrp="1"/>
          </p:cNvSpPr>
          <p:nvPr>
            <p:ph type="title"/>
          </p:nvPr>
        </p:nvSpPr>
        <p:spPr/>
        <p:txBody>
          <a:bodyPr/>
          <a:lstStyle/>
          <a:p>
            <a:r>
              <a:rPr lang="cs-CZ" sz="3200" dirty="0" smtClean="0"/>
              <a:t>Pedagogický výzkum v didaktice geografie</a:t>
            </a:r>
            <a:endParaRPr lang="cs-CZ" sz="3200" dirty="0"/>
          </a:p>
        </p:txBody>
      </p:sp>
      <p:sp>
        <p:nvSpPr>
          <p:cNvPr id="5" name="Zástupný symbol pro obsah 4"/>
          <p:cNvSpPr>
            <a:spLocks noGrp="1"/>
          </p:cNvSpPr>
          <p:nvPr>
            <p:ph idx="1"/>
          </p:nvPr>
        </p:nvSpPr>
        <p:spPr/>
        <p:txBody>
          <a:bodyPr/>
          <a:lstStyle/>
          <a:p>
            <a:pPr>
              <a:buNone/>
            </a:pPr>
            <a:r>
              <a:rPr lang="cs-CZ" sz="2400" dirty="0" smtClean="0"/>
              <a:t>Cílem je zkvalitnění výuky zeměpisu ve všech jejich</a:t>
            </a:r>
          </a:p>
          <a:p>
            <a:pPr>
              <a:buNone/>
            </a:pPr>
            <a:r>
              <a:rPr lang="cs-CZ" sz="2400" dirty="0" smtClean="0"/>
              <a:t>rovinách:</a:t>
            </a:r>
          </a:p>
          <a:p>
            <a:pPr>
              <a:buFontTx/>
              <a:buChar char="-"/>
            </a:pPr>
            <a:r>
              <a:rPr lang="cs-CZ" sz="2400" dirty="0" smtClean="0"/>
              <a:t>žák;</a:t>
            </a:r>
          </a:p>
          <a:p>
            <a:pPr>
              <a:buFontTx/>
              <a:buChar char="-"/>
            </a:pPr>
            <a:r>
              <a:rPr lang="cs-CZ" sz="2400" dirty="0" smtClean="0"/>
              <a:t>u</a:t>
            </a:r>
            <a:r>
              <a:rPr lang="cs-CZ" sz="2400" dirty="0" smtClean="0"/>
              <a:t>čitel;</a:t>
            </a:r>
          </a:p>
          <a:p>
            <a:pPr>
              <a:buFontTx/>
              <a:buChar char="-"/>
            </a:pPr>
            <a:r>
              <a:rPr lang="cs-CZ" sz="2400" dirty="0" smtClean="0"/>
              <a:t>škola;</a:t>
            </a:r>
          </a:p>
          <a:p>
            <a:pPr>
              <a:buFontTx/>
              <a:buChar char="-"/>
            </a:pPr>
            <a:r>
              <a:rPr lang="cs-CZ" sz="2400" dirty="0" smtClean="0"/>
              <a:t>prostředí a jejich vzájemná interakce.</a:t>
            </a:r>
          </a:p>
          <a:p>
            <a:pPr>
              <a:buNone/>
            </a:pPr>
            <a:endParaRPr lang="cs-CZ" sz="2400" dirty="0" smtClean="0"/>
          </a:p>
          <a:p>
            <a:pPr>
              <a:buNone/>
            </a:pPr>
            <a:r>
              <a:rPr lang="cs-CZ" sz="2400" dirty="0" smtClean="0"/>
              <a:t>Lze to vystihnout i triádou:</a:t>
            </a:r>
          </a:p>
          <a:p>
            <a:pPr>
              <a:buNone/>
            </a:pPr>
            <a:r>
              <a:rPr lang="cs-CZ" sz="2400" dirty="0" smtClean="0"/>
              <a:t>- učení, vyučování, výuka.</a:t>
            </a:r>
            <a:endParaRPr lang="cs-CZ"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Pedagogický výzkum v didaktice geografie</a:t>
            </a:r>
            <a:endParaRPr lang="cs-CZ" sz="3200" dirty="0"/>
          </a:p>
        </p:txBody>
      </p:sp>
      <p:sp>
        <p:nvSpPr>
          <p:cNvPr id="3" name="Zástupný symbol pro obsah 2"/>
          <p:cNvSpPr>
            <a:spLocks noGrp="1"/>
          </p:cNvSpPr>
          <p:nvPr>
            <p:ph idx="1"/>
          </p:nvPr>
        </p:nvSpPr>
        <p:spPr/>
        <p:txBody>
          <a:bodyPr/>
          <a:lstStyle/>
          <a:p>
            <a:pPr>
              <a:buNone/>
            </a:pPr>
            <a:r>
              <a:rPr lang="cs-CZ" sz="2800" dirty="0" smtClean="0"/>
              <a:t>Pedagogickým výzkumem se zabývají např.:</a:t>
            </a:r>
          </a:p>
          <a:p>
            <a:r>
              <a:rPr lang="cs-CZ" sz="2800" dirty="0" err="1" smtClean="0"/>
              <a:t>Gavora</a:t>
            </a:r>
            <a:r>
              <a:rPr lang="cs-CZ" sz="2800" dirty="0" smtClean="0"/>
              <a:t> 2000; </a:t>
            </a:r>
            <a:r>
              <a:rPr lang="cs-CZ" sz="2800" dirty="0" err="1" smtClean="0"/>
              <a:t>Chráska</a:t>
            </a:r>
            <a:r>
              <a:rPr lang="cs-CZ" sz="2800" dirty="0" smtClean="0"/>
              <a:t> 2003, 2007; Maňák, Švec 2004; Pelikán 1998 …</a:t>
            </a:r>
          </a:p>
          <a:p>
            <a:pPr>
              <a:buNone/>
            </a:pPr>
            <a:endParaRPr lang="cs-CZ" sz="2800" dirty="0" smtClean="0"/>
          </a:p>
          <a:p>
            <a:pPr>
              <a:buNone/>
            </a:pPr>
            <a:r>
              <a:rPr lang="cs-CZ" sz="2800" dirty="0" smtClean="0"/>
              <a:t>Průcha (1995, s. 7) definuje pedagogický výzkum jako činnost zaměřenou na vytvoření organizované sumy vědeckých poznatků o jevech, kterými se zabývají pedagogové.</a:t>
            </a:r>
            <a:endParaRPr lang="cs-CZ"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Pedagogický výzkum v didaktice geografie</a:t>
            </a:r>
            <a:endParaRPr lang="cs-CZ" sz="3200" dirty="0"/>
          </a:p>
        </p:txBody>
      </p:sp>
      <p:sp>
        <p:nvSpPr>
          <p:cNvPr id="3" name="Zástupný symbol pro obsah 2"/>
          <p:cNvSpPr>
            <a:spLocks noGrp="1"/>
          </p:cNvSpPr>
          <p:nvPr>
            <p:ph idx="1"/>
          </p:nvPr>
        </p:nvSpPr>
        <p:spPr/>
        <p:txBody>
          <a:bodyPr/>
          <a:lstStyle/>
          <a:p>
            <a:r>
              <a:rPr lang="cs-CZ" sz="2800" dirty="0" smtClean="0"/>
              <a:t>Pro účely didaktiky geografie můžeme dělit pedagogický výzkum podle stupně obecnosti na </a:t>
            </a:r>
            <a:r>
              <a:rPr lang="cs-CZ" sz="2800" i="1" dirty="0" smtClean="0"/>
              <a:t>základní a aplikovaný.</a:t>
            </a:r>
          </a:p>
          <a:p>
            <a:r>
              <a:rPr lang="cs-CZ" sz="2400" b="1" dirty="0" smtClean="0"/>
              <a:t>Základní výzkum – </a:t>
            </a:r>
            <a:r>
              <a:rPr lang="cs-CZ" sz="2400" i="1" dirty="0" smtClean="0"/>
              <a:t>výzkumná činnost, která se orientuje na řešení klíčových problémů, jež vytyčuje teorie pedagogiky. Nezkoumá edukační realitu  ve vztahu k vyučování geografie. </a:t>
            </a:r>
          </a:p>
          <a:p>
            <a:r>
              <a:rPr lang="cs-CZ" sz="2400" dirty="0" err="1" smtClean="0"/>
              <a:t>Rinschede</a:t>
            </a:r>
            <a:r>
              <a:rPr lang="cs-CZ" sz="2400" dirty="0" smtClean="0"/>
              <a:t> (2003, s. 24) uvádí příklady základního výzkumu v pedagogice: vývoj chápání prostoru, zjišťování potřeb, zájmů a zkušeností žáka atd.</a:t>
            </a:r>
            <a:endParaRPr lang="cs-CZ"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Pedagogický výzkum v didaktice geografie</a:t>
            </a:r>
            <a:endParaRPr lang="cs-CZ" sz="3200" dirty="0"/>
          </a:p>
        </p:txBody>
      </p:sp>
      <p:sp>
        <p:nvSpPr>
          <p:cNvPr id="3" name="Zástupný symbol pro obsah 2"/>
          <p:cNvSpPr>
            <a:spLocks noGrp="1"/>
          </p:cNvSpPr>
          <p:nvPr>
            <p:ph idx="1"/>
          </p:nvPr>
        </p:nvSpPr>
        <p:spPr/>
        <p:txBody>
          <a:bodyPr/>
          <a:lstStyle/>
          <a:p>
            <a:r>
              <a:rPr lang="cs-CZ" sz="2800" b="1" dirty="0" smtClean="0"/>
              <a:t>Aplikovaný výzkum </a:t>
            </a:r>
            <a:r>
              <a:rPr lang="cs-CZ" sz="2800" i="1" dirty="0" smtClean="0"/>
              <a:t>je zaměřený na aplikaci, tj. na využívání výzkumných poznatků pro řešení konkrétních problémů v praxi (výzkum kurikula, cílů, obsahů, výukových prostředků, metod a principů).</a:t>
            </a:r>
          </a:p>
          <a:p>
            <a:endParaRPr lang="cs-CZ" sz="2800" b="1" i="1" dirty="0" smtClean="0"/>
          </a:p>
          <a:p>
            <a:r>
              <a:rPr lang="cs-CZ" sz="2800" b="1" dirty="0" smtClean="0"/>
              <a:t>Pedagogický výzkum </a:t>
            </a:r>
            <a:r>
              <a:rPr lang="cs-CZ" sz="2800" dirty="0" smtClean="0"/>
              <a:t>můžeme dělit rovněž na </a:t>
            </a:r>
            <a:r>
              <a:rPr lang="cs-CZ" sz="2800" i="1" dirty="0" smtClean="0"/>
              <a:t>kvalitativní a kvantitativní.</a:t>
            </a:r>
            <a:endParaRPr lang="cs-CZ" sz="2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Pedagogický výzkum v didaktice geografie</a:t>
            </a:r>
            <a:endParaRPr lang="cs-CZ" sz="3200" dirty="0"/>
          </a:p>
        </p:txBody>
      </p:sp>
      <p:sp>
        <p:nvSpPr>
          <p:cNvPr id="3" name="Zástupný symbol pro obsah 2"/>
          <p:cNvSpPr>
            <a:spLocks noGrp="1"/>
          </p:cNvSpPr>
          <p:nvPr>
            <p:ph idx="1"/>
          </p:nvPr>
        </p:nvSpPr>
        <p:spPr/>
        <p:txBody>
          <a:bodyPr/>
          <a:lstStyle/>
          <a:p>
            <a:pPr lvl="0"/>
            <a:r>
              <a:rPr lang="cs-CZ" sz="2800" b="1" dirty="0" smtClean="0"/>
              <a:t>Kvalitativní výzkum</a:t>
            </a:r>
            <a:r>
              <a:rPr lang="cs-CZ" sz="2800" dirty="0" smtClean="0"/>
              <a:t> je zaměřen na myšlenky a struktury edukační reality bez záměru je kvantifikovat. Cílem je  důkladná obsahová analýza (Švec 2004; </a:t>
            </a:r>
            <a:r>
              <a:rPr lang="cs-CZ" sz="2800" dirty="0" err="1" smtClean="0"/>
              <a:t>Mayring</a:t>
            </a:r>
            <a:r>
              <a:rPr lang="cs-CZ" sz="2800" dirty="0" smtClean="0"/>
              <a:t> 2003). Výzkumný vzorek tvoří menší počet subjektů. Typickou výzkumnou metodou je rozhovor, diskuse, sebereflexe a zúčastněné pozorování (</a:t>
            </a:r>
            <a:r>
              <a:rPr lang="cs-CZ" sz="2800" dirty="0" err="1" smtClean="0"/>
              <a:t>Friebertshäuser</a:t>
            </a:r>
            <a:r>
              <a:rPr lang="cs-CZ" sz="2800" dirty="0" smtClean="0"/>
              <a:t>, </a:t>
            </a:r>
            <a:r>
              <a:rPr lang="cs-CZ" sz="2800" dirty="0" err="1" smtClean="0"/>
              <a:t>Prengel</a:t>
            </a:r>
            <a:r>
              <a:rPr lang="cs-CZ" sz="2800" dirty="0" smtClean="0"/>
              <a:t> 1997; </a:t>
            </a:r>
            <a:r>
              <a:rPr lang="cs-CZ" sz="2800" dirty="0" err="1" smtClean="0"/>
              <a:t>König</a:t>
            </a:r>
            <a:r>
              <a:rPr lang="cs-CZ" sz="2800" dirty="0" smtClean="0"/>
              <a:t>, </a:t>
            </a:r>
            <a:r>
              <a:rPr lang="cs-CZ" sz="2800" dirty="0" err="1" smtClean="0"/>
              <a:t>Zedler</a:t>
            </a:r>
            <a:r>
              <a:rPr lang="cs-CZ" sz="2800" dirty="0" smtClean="0"/>
              <a:t> 2002).</a:t>
            </a:r>
          </a:p>
          <a:p>
            <a:endParaRPr lang="cs-CZ" sz="28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Pedagogický výzkum v didaktice geografie</a:t>
            </a:r>
            <a:endParaRPr lang="cs-CZ" sz="3200" dirty="0"/>
          </a:p>
        </p:txBody>
      </p:sp>
      <p:sp>
        <p:nvSpPr>
          <p:cNvPr id="3" name="Zástupný symbol pro obsah 2"/>
          <p:cNvSpPr>
            <a:spLocks noGrp="1"/>
          </p:cNvSpPr>
          <p:nvPr>
            <p:ph idx="1"/>
          </p:nvPr>
        </p:nvSpPr>
        <p:spPr/>
        <p:txBody>
          <a:bodyPr/>
          <a:lstStyle/>
          <a:p>
            <a:pPr lvl="0"/>
            <a:r>
              <a:rPr lang="cs-CZ" sz="2800" b="1" dirty="0" smtClean="0"/>
              <a:t>Kvantitativní výzkum</a:t>
            </a:r>
            <a:r>
              <a:rPr lang="cs-CZ" sz="2800" dirty="0" smtClean="0"/>
              <a:t> používá statistické a matematické výzkumné metody (</a:t>
            </a:r>
            <a:r>
              <a:rPr lang="cs-CZ" sz="2800" dirty="0" err="1" smtClean="0"/>
              <a:t>Gavora</a:t>
            </a:r>
            <a:r>
              <a:rPr lang="cs-CZ" sz="2800" dirty="0" smtClean="0"/>
              <a:t> 2000; </a:t>
            </a:r>
            <a:r>
              <a:rPr lang="cs-CZ" sz="2800" dirty="0" err="1" smtClean="0"/>
              <a:t>Chráska</a:t>
            </a:r>
            <a:r>
              <a:rPr lang="cs-CZ" sz="2800" dirty="0" smtClean="0"/>
              <a:t> 2003). Do výzkumu může být zapojen vysoký počet subjektů. Typickou výzkumnou metodou je dotazník, pozorování, </a:t>
            </a:r>
            <a:r>
              <a:rPr lang="cs-CZ" sz="2800" dirty="0" err="1" smtClean="0"/>
              <a:t>škálování</a:t>
            </a:r>
            <a:r>
              <a:rPr lang="cs-CZ" sz="2800" dirty="0" smtClean="0"/>
              <a:t> a obsahová analýza textu.</a:t>
            </a:r>
          </a:p>
          <a:p>
            <a:endParaRPr lang="cs-CZ"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Pedagogický výzkum v didaktice geografie</a:t>
            </a:r>
            <a:endParaRPr lang="cs-CZ" sz="3200" dirty="0"/>
          </a:p>
        </p:txBody>
      </p:sp>
      <p:sp>
        <p:nvSpPr>
          <p:cNvPr id="3" name="Zástupný symbol pro obsah 2"/>
          <p:cNvSpPr>
            <a:spLocks noGrp="1"/>
          </p:cNvSpPr>
          <p:nvPr>
            <p:ph idx="1"/>
          </p:nvPr>
        </p:nvSpPr>
        <p:spPr/>
        <p:txBody>
          <a:bodyPr/>
          <a:lstStyle/>
          <a:p>
            <a:pPr>
              <a:buNone/>
            </a:pPr>
            <a:r>
              <a:rPr lang="cs-CZ" sz="2800" dirty="0" smtClean="0"/>
              <a:t>Důležitým prvkem pedagogického výzkumu jsou </a:t>
            </a:r>
            <a:endParaRPr lang="cs-CZ" sz="2800" dirty="0" smtClean="0"/>
          </a:p>
          <a:p>
            <a:pPr>
              <a:buNone/>
            </a:pPr>
            <a:r>
              <a:rPr lang="cs-CZ" sz="2800" dirty="0" smtClean="0"/>
              <a:t>použité metody, jsou to např. :</a:t>
            </a:r>
          </a:p>
          <a:p>
            <a:pPr>
              <a:buNone/>
            </a:pPr>
            <a:endParaRPr lang="cs-CZ" sz="2800" dirty="0" smtClean="0"/>
          </a:p>
          <a:p>
            <a:r>
              <a:rPr lang="cs-CZ" sz="2800" dirty="0" smtClean="0"/>
              <a:t>Pozorování</a:t>
            </a:r>
            <a:r>
              <a:rPr lang="cs-CZ" sz="2800" dirty="0" smtClean="0"/>
              <a:t>, experiment, dotazník, rozhovor, evaluace, případová studie a analýza produktů (některé další již byly zmíněny výše</a:t>
            </a:r>
            <a:r>
              <a:rPr lang="cs-CZ" sz="2800" dirty="0" smtClean="0"/>
              <a:t>).</a:t>
            </a:r>
            <a:endParaRPr lang="cs-CZ"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332656"/>
            <a:ext cx="7772400" cy="720080"/>
          </a:xfrm>
        </p:spPr>
        <p:txBody>
          <a:bodyPr/>
          <a:lstStyle/>
          <a:p>
            <a:r>
              <a:rPr lang="cs-CZ" sz="3200" dirty="0" smtClean="0"/>
              <a:t>Pedagogický výzkum v </a:t>
            </a:r>
            <a:r>
              <a:rPr lang="cs-CZ" sz="3200" dirty="0" smtClean="0"/>
              <a:t>praxi</a:t>
            </a:r>
            <a:endParaRPr lang="cs-CZ" dirty="0"/>
          </a:p>
        </p:txBody>
      </p:sp>
      <p:sp>
        <p:nvSpPr>
          <p:cNvPr id="3" name="Zástupný symbol pro obsah 2"/>
          <p:cNvSpPr>
            <a:spLocks noGrp="1"/>
          </p:cNvSpPr>
          <p:nvPr>
            <p:ph idx="1"/>
          </p:nvPr>
        </p:nvSpPr>
        <p:spPr>
          <a:xfrm>
            <a:off x="685800" y="1340768"/>
            <a:ext cx="7772400" cy="4755232"/>
          </a:xfrm>
        </p:spPr>
        <p:txBody>
          <a:bodyPr/>
          <a:lstStyle/>
          <a:p>
            <a:endParaRPr lang="cs-CZ" dirty="0" smtClean="0"/>
          </a:p>
          <a:p>
            <a:endParaRPr lang="cs-CZ" dirty="0" smtClean="0"/>
          </a:p>
          <a:p>
            <a:r>
              <a:rPr lang="cs-CZ" dirty="0" smtClean="0"/>
              <a:t>V</a:t>
            </a:r>
            <a:r>
              <a:rPr lang="cs-CZ" dirty="0" smtClean="0"/>
              <a:t> zásadě by mělo platit, že pokud se někdo rozhodne realizovat pedagogický výzkum, měl by si vybrat problém jemu blízký a jehož vyřešení mu poskytne výsledky využitelné v jeho vlastní praxi. </a:t>
            </a:r>
            <a:endParaRPr lang="cs-CZ" dirty="0"/>
          </a:p>
        </p:txBody>
      </p:sp>
    </p:spTree>
  </p:cSld>
  <p:clrMapOvr>
    <a:masterClrMapping/>
  </p:clrMapOvr>
</p:sld>
</file>

<file path=ppt/theme/theme1.xml><?xml version="1.0" encoding="utf-8"?>
<a:theme xmlns:a="http://schemas.openxmlformats.org/drawingml/2006/main" name="Radar">
  <a:themeElements>
    <a:clrScheme name="Radar 1">
      <a:dk1>
        <a:srgbClr val="000000"/>
      </a:dk1>
      <a:lt1>
        <a:srgbClr val="EAEAEA"/>
      </a:lt1>
      <a:dk2>
        <a:srgbClr val="000066"/>
      </a:dk2>
      <a:lt2>
        <a:srgbClr val="FFFFFF"/>
      </a:lt2>
      <a:accent1>
        <a:srgbClr val="003399"/>
      </a:accent1>
      <a:accent2>
        <a:srgbClr val="99CCFF"/>
      </a:accent2>
      <a:accent3>
        <a:srgbClr val="AAAAB8"/>
      </a:accent3>
      <a:accent4>
        <a:srgbClr val="C8C8C8"/>
      </a:accent4>
      <a:accent5>
        <a:srgbClr val="AAADCA"/>
      </a:accent5>
      <a:accent6>
        <a:srgbClr val="8AB9E7"/>
      </a:accent6>
      <a:hlink>
        <a:srgbClr val="CC9900"/>
      </a:hlink>
      <a:folHlink>
        <a:srgbClr val="996600"/>
      </a:folHlink>
    </a:clrScheme>
    <a:fontScheme name="Radar">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Radar 1">
        <a:dk1>
          <a:srgbClr val="000000"/>
        </a:dk1>
        <a:lt1>
          <a:srgbClr val="EAEAEA"/>
        </a:lt1>
        <a:dk2>
          <a:srgbClr val="000066"/>
        </a:dk2>
        <a:lt2>
          <a:srgbClr val="FFFFFF"/>
        </a:lt2>
        <a:accent1>
          <a:srgbClr val="003399"/>
        </a:accent1>
        <a:accent2>
          <a:srgbClr val="99CCFF"/>
        </a:accent2>
        <a:accent3>
          <a:srgbClr val="AAAAB8"/>
        </a:accent3>
        <a:accent4>
          <a:srgbClr val="C8C8C8"/>
        </a:accent4>
        <a:accent5>
          <a:srgbClr val="AAADCA"/>
        </a:accent5>
        <a:accent6>
          <a:srgbClr val="8AB9E7"/>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Radar 2">
        <a:dk1>
          <a:srgbClr val="666699"/>
        </a:dk1>
        <a:lt1>
          <a:srgbClr val="CCCCFF"/>
        </a:lt1>
        <a:dk2>
          <a:srgbClr val="000040"/>
        </a:dk2>
        <a:lt2>
          <a:srgbClr val="A4A4C2"/>
        </a:lt2>
        <a:accent1>
          <a:srgbClr val="003399"/>
        </a:accent1>
        <a:accent2>
          <a:srgbClr val="0099FF"/>
        </a:accent2>
        <a:accent3>
          <a:srgbClr val="E2E2FF"/>
        </a:accent3>
        <a:accent4>
          <a:srgbClr val="565682"/>
        </a:accent4>
        <a:accent5>
          <a:srgbClr val="AAADCA"/>
        </a:accent5>
        <a:accent6>
          <a:srgbClr val="008AE7"/>
        </a:accent6>
        <a:hlink>
          <a:srgbClr val="B68600"/>
        </a:hlink>
        <a:folHlink>
          <a:srgbClr val="8A5C00"/>
        </a:folHlink>
      </a:clrScheme>
      <a:clrMap bg1="lt1" tx1="dk1" bg2="lt2" tx2="dk2" accent1="accent1" accent2="accent2" accent3="accent3" accent4="accent4" accent5="accent5" accent6="accent6" hlink="hlink" folHlink="folHlink"/>
    </a:extraClrScheme>
    <a:extraClrScheme>
      <a:clrScheme name="Radar 3">
        <a:dk1>
          <a:srgbClr val="000000"/>
        </a:dk1>
        <a:lt1>
          <a:srgbClr val="EAEAEA"/>
        </a:lt1>
        <a:dk2>
          <a:srgbClr val="000000"/>
        </a:dk2>
        <a:lt2>
          <a:srgbClr val="B2B2B2"/>
        </a:lt2>
        <a:accent1>
          <a:srgbClr val="777777"/>
        </a:accent1>
        <a:accent2>
          <a:srgbClr val="B2B2B2"/>
        </a:accent2>
        <a:accent3>
          <a:srgbClr val="F3F3F3"/>
        </a:accent3>
        <a:accent4>
          <a:srgbClr val="000000"/>
        </a:accent4>
        <a:accent5>
          <a:srgbClr val="BDBDBD"/>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Radar 4">
        <a:dk1>
          <a:srgbClr val="333333"/>
        </a:dk1>
        <a:lt1>
          <a:srgbClr val="FFFF66"/>
        </a:lt1>
        <a:dk2>
          <a:srgbClr val="000000"/>
        </a:dk2>
        <a:lt2>
          <a:srgbClr val="CC3300"/>
        </a:lt2>
        <a:accent1>
          <a:srgbClr val="5F5F5F"/>
        </a:accent1>
        <a:accent2>
          <a:srgbClr val="3399FF"/>
        </a:accent2>
        <a:accent3>
          <a:srgbClr val="AAAAAA"/>
        </a:accent3>
        <a:accent4>
          <a:srgbClr val="DADA56"/>
        </a:accent4>
        <a:accent5>
          <a:srgbClr val="B6B6B6"/>
        </a:accent5>
        <a:accent6>
          <a:srgbClr val="2D8AE7"/>
        </a:accent6>
        <a:hlink>
          <a:srgbClr val="008000"/>
        </a:hlink>
        <a:folHlink>
          <a:srgbClr val="CCECFF"/>
        </a:folHlink>
      </a:clrScheme>
      <a:clrMap bg1="dk2" tx1="lt1" bg2="dk1" tx2="lt2" accent1="accent1" accent2="accent2" accent3="accent3" accent4="accent4" accent5="accent5" accent6="accent6" hlink="hlink" folHlink="folHlink"/>
    </a:extraClrScheme>
    <a:extraClrScheme>
      <a:clrScheme name="Radar 5">
        <a:dk1>
          <a:srgbClr val="003300"/>
        </a:dk1>
        <a:lt1>
          <a:srgbClr val="FFFFCC"/>
        </a:lt1>
        <a:dk2>
          <a:srgbClr val="006600"/>
        </a:dk2>
        <a:lt2>
          <a:srgbClr val="FFFF00"/>
        </a:lt2>
        <a:accent1>
          <a:srgbClr val="008000"/>
        </a:accent1>
        <a:accent2>
          <a:srgbClr val="3399FF"/>
        </a:accent2>
        <a:accent3>
          <a:srgbClr val="AAB8AA"/>
        </a:accent3>
        <a:accent4>
          <a:srgbClr val="DADAAE"/>
        </a:accent4>
        <a:accent5>
          <a:srgbClr val="AAC0AA"/>
        </a:accent5>
        <a:accent6>
          <a:srgbClr val="2D8AE7"/>
        </a:accent6>
        <a:hlink>
          <a:srgbClr val="6666FF"/>
        </a:hlink>
        <a:folHlink>
          <a:srgbClr val="CCE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Designs\Radar.pot</Template>
  <TotalTime>1248</TotalTime>
  <Words>638</Words>
  <Application>Microsoft Office PowerPoint</Application>
  <PresentationFormat>Předvádění na obrazovce (4:3)</PresentationFormat>
  <Paragraphs>61</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Radar</vt:lpstr>
      <vt:lpstr>Některé směry výzkumu v didaktice geografie </vt:lpstr>
      <vt:lpstr>Pedagogický výzkum v didaktice geografie</vt:lpstr>
      <vt:lpstr>Pedagogický výzkum v didaktice geografie</vt:lpstr>
      <vt:lpstr>Pedagogický výzkum v didaktice geografie</vt:lpstr>
      <vt:lpstr>Pedagogický výzkum v didaktice geografie</vt:lpstr>
      <vt:lpstr>Pedagogický výzkum v didaktice geografie</vt:lpstr>
      <vt:lpstr>Pedagogický výzkum v didaktice geografie</vt:lpstr>
      <vt:lpstr>Pedagogický výzkum v didaktice geografie</vt:lpstr>
      <vt:lpstr>Pedagogický výzkum v praxi</vt:lpstr>
      <vt:lpstr>Jaké mohou být úkolové oblasti výzkumu v didaktice geografie?</vt:lpstr>
      <vt:lpstr>Pedagogický výzkum v didaktice geografie</vt:lpstr>
      <vt:lpstr>Pedagogický výzkum v didaktice geografie</vt:lpstr>
      <vt:lpstr>Praktické příklady využití pedagogického výzkumu v didaktice geografie: </vt:lpstr>
      <vt:lpstr>Praktické příklady využití pedagogického výzkumu v didaktice geografie: </vt:lpstr>
      <vt:lpstr>Praktické příklady využití pedagogického výzkumu v didaktice geografie: </vt:lpstr>
      <vt:lpstr>Závěrem</vt:lpstr>
    </vt:vector>
  </TitlesOfParts>
  <Company>private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pro Evropany z oblasti ochrany životního prostředí</dc:title>
  <dc:creator>private</dc:creator>
  <cp:lastModifiedBy>EDA</cp:lastModifiedBy>
  <cp:revision>85</cp:revision>
  <cp:lastPrinted>1601-01-01T00:00:00Z</cp:lastPrinted>
  <dcterms:created xsi:type="dcterms:W3CDTF">2004-12-14T19:53:23Z</dcterms:created>
  <dcterms:modified xsi:type="dcterms:W3CDTF">2010-11-04T14:50:09Z</dcterms:modified>
</cp:coreProperties>
</file>