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0"/>
  </p:notesMasterIdLst>
  <p:sldIdLst>
    <p:sldId id="256" r:id="rId2"/>
    <p:sldId id="262" r:id="rId3"/>
    <p:sldId id="263" r:id="rId4"/>
    <p:sldId id="264" r:id="rId5"/>
    <p:sldId id="265" r:id="rId6"/>
    <p:sldId id="257" r:id="rId7"/>
    <p:sldId id="266" r:id="rId8"/>
    <p:sldId id="267" r:id="rId9"/>
    <p:sldId id="268" r:id="rId10"/>
    <p:sldId id="258" r:id="rId11"/>
    <p:sldId id="269" r:id="rId12"/>
    <p:sldId id="270" r:id="rId13"/>
    <p:sldId id="272" r:id="rId14"/>
    <p:sldId id="273" r:id="rId15"/>
    <p:sldId id="274" r:id="rId16"/>
    <p:sldId id="259" r:id="rId17"/>
    <p:sldId id="260" r:id="rId18"/>
    <p:sldId id="261" r:id="rId1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7680" autoAdjust="0"/>
    <p:restoredTop sz="94713" autoAdjust="0"/>
  </p:normalViewPr>
  <p:slideViewPr>
    <p:cSldViewPr>
      <p:cViewPr varScale="1">
        <p:scale>
          <a:sx n="97" d="100"/>
          <a:sy n="97" d="100"/>
        </p:scale>
        <p:origin x="-114" y="-3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F1B8B4-F3D0-40A8-A575-142B8FBFF4C8}" type="datetimeFigureOut">
              <a:rPr lang="cs-CZ" smtClean="0"/>
              <a:pPr/>
              <a:t>30.9.2011</a:t>
            </a:fld>
            <a:endParaRPr lang="cs-CZ" dirty="0"/>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06190F-515A-4880-8BF8-F8787B78C269}" type="slidenum">
              <a:rPr lang="cs-CZ" smtClean="0"/>
              <a:pPr/>
              <a:t>‹#›</a:t>
            </a:fld>
            <a:endParaRPr lang="cs-CZ" dirty="0"/>
          </a:p>
        </p:txBody>
      </p:sp>
    </p:spTree>
    <p:extLst>
      <p:ext uri="{BB962C8B-B14F-4D97-AF65-F5344CB8AC3E}">
        <p14:creationId xmlns:p14="http://schemas.microsoft.com/office/powerpoint/2010/main" val="2991627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1606190F-515A-4880-8BF8-F8787B78C269}" type="slidenum">
              <a:rPr lang="cs-CZ" smtClean="0"/>
              <a:pPr/>
              <a:t>2</a:t>
            </a:fld>
            <a:endParaRPr lang="cs-CZ"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6E5A9BE7-6143-429F-B91E-4B929B2127B5}" type="datetimeFigureOut">
              <a:rPr lang="cs-CZ" smtClean="0"/>
              <a:pPr/>
              <a:t>30.9.2011</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2BB860AC-FA86-4E88-92FA-AFD956B32483}" type="slidenum">
              <a:rPr lang="cs-CZ" smtClean="0"/>
              <a:pPr/>
              <a:t>‹#›</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E5A9BE7-6143-429F-B91E-4B929B2127B5}" type="datetimeFigureOut">
              <a:rPr lang="cs-CZ" smtClean="0"/>
              <a:pPr/>
              <a:t>30.9.2011</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2BB860AC-FA86-4E88-92FA-AFD956B32483}" type="slidenum">
              <a:rPr lang="cs-CZ" smtClean="0"/>
              <a:pPr/>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E5A9BE7-6143-429F-B91E-4B929B2127B5}" type="datetimeFigureOut">
              <a:rPr lang="cs-CZ" smtClean="0"/>
              <a:pPr/>
              <a:t>30.9.2011</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2BB860AC-FA86-4E88-92FA-AFD956B32483}" type="slidenum">
              <a:rPr lang="cs-CZ" smtClean="0"/>
              <a:pPr/>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E5A9BE7-6143-429F-B91E-4B929B2127B5}" type="datetimeFigureOut">
              <a:rPr lang="cs-CZ" smtClean="0"/>
              <a:pPr/>
              <a:t>30.9.2011</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2BB860AC-FA86-4E88-92FA-AFD956B32483}" type="slidenum">
              <a:rPr lang="cs-CZ" smtClean="0"/>
              <a:pPr/>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6E5A9BE7-6143-429F-B91E-4B929B2127B5}" type="datetimeFigureOut">
              <a:rPr lang="cs-CZ" smtClean="0"/>
              <a:pPr/>
              <a:t>30.9.2011</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2BB860AC-FA86-4E88-92FA-AFD956B32483}" type="slidenum">
              <a:rPr lang="cs-CZ" smtClean="0"/>
              <a:pPr/>
              <a:t>‹#›</a:t>
            </a:fld>
            <a:endParaRPr 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6E5A9BE7-6143-429F-B91E-4B929B2127B5}" type="datetimeFigureOut">
              <a:rPr lang="cs-CZ" smtClean="0"/>
              <a:pPr/>
              <a:t>30.9.2011</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2BB860AC-FA86-4E88-92FA-AFD956B32483}" type="slidenum">
              <a:rPr lang="cs-CZ" smtClean="0"/>
              <a:pPr/>
              <a:t>‹#›</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6E5A9BE7-6143-429F-B91E-4B929B2127B5}" type="datetimeFigureOut">
              <a:rPr lang="cs-CZ" smtClean="0"/>
              <a:pPr/>
              <a:t>30.9.2011</a:t>
            </a:fld>
            <a:endParaRPr lang="cs-CZ" dirty="0"/>
          </a:p>
        </p:txBody>
      </p:sp>
      <p:sp>
        <p:nvSpPr>
          <p:cNvPr id="8" name="Zástupný symbol pro zápatí 7"/>
          <p:cNvSpPr>
            <a:spLocks noGrp="1"/>
          </p:cNvSpPr>
          <p:nvPr>
            <p:ph type="ftr" sz="quarter" idx="11"/>
          </p:nvPr>
        </p:nvSpPr>
        <p:spPr/>
        <p:txBody>
          <a:bodyPr/>
          <a:lstStyle/>
          <a:p>
            <a:endParaRPr lang="cs-CZ" dirty="0"/>
          </a:p>
        </p:txBody>
      </p:sp>
      <p:sp>
        <p:nvSpPr>
          <p:cNvPr id="9" name="Zástupný symbol pro číslo snímku 8"/>
          <p:cNvSpPr>
            <a:spLocks noGrp="1"/>
          </p:cNvSpPr>
          <p:nvPr>
            <p:ph type="sldNum" sz="quarter" idx="12"/>
          </p:nvPr>
        </p:nvSpPr>
        <p:spPr/>
        <p:txBody>
          <a:bodyPr/>
          <a:lstStyle/>
          <a:p>
            <a:fld id="{2BB860AC-FA86-4E88-92FA-AFD956B32483}" type="slidenum">
              <a:rPr lang="cs-CZ" smtClean="0"/>
              <a:pPr/>
              <a:t>‹#›</a:t>
            </a:fld>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6E5A9BE7-6143-429F-B91E-4B929B2127B5}" type="datetimeFigureOut">
              <a:rPr lang="cs-CZ" smtClean="0"/>
              <a:pPr/>
              <a:t>30.9.2011</a:t>
            </a:fld>
            <a:endParaRPr lang="cs-CZ" dirty="0"/>
          </a:p>
        </p:txBody>
      </p:sp>
      <p:sp>
        <p:nvSpPr>
          <p:cNvPr id="4" name="Zástupný symbol pro zápatí 3"/>
          <p:cNvSpPr>
            <a:spLocks noGrp="1"/>
          </p:cNvSpPr>
          <p:nvPr>
            <p:ph type="ftr" sz="quarter" idx="11"/>
          </p:nvPr>
        </p:nvSpPr>
        <p:spPr/>
        <p:txBody>
          <a:bodyPr/>
          <a:lstStyle/>
          <a:p>
            <a:endParaRPr lang="cs-CZ" dirty="0"/>
          </a:p>
        </p:txBody>
      </p:sp>
      <p:sp>
        <p:nvSpPr>
          <p:cNvPr id="5" name="Zástupný symbol pro číslo snímku 4"/>
          <p:cNvSpPr>
            <a:spLocks noGrp="1"/>
          </p:cNvSpPr>
          <p:nvPr>
            <p:ph type="sldNum" sz="quarter" idx="12"/>
          </p:nvPr>
        </p:nvSpPr>
        <p:spPr/>
        <p:txBody>
          <a:bodyPr/>
          <a:lstStyle/>
          <a:p>
            <a:fld id="{2BB860AC-FA86-4E88-92FA-AFD956B32483}" type="slidenum">
              <a:rPr lang="cs-CZ" smtClean="0"/>
              <a:pPr/>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6E5A9BE7-6143-429F-B91E-4B929B2127B5}" type="datetimeFigureOut">
              <a:rPr lang="cs-CZ" smtClean="0"/>
              <a:pPr/>
              <a:t>30.9.2011</a:t>
            </a:fld>
            <a:endParaRPr lang="cs-CZ" dirty="0"/>
          </a:p>
        </p:txBody>
      </p:sp>
      <p:sp>
        <p:nvSpPr>
          <p:cNvPr id="3" name="Zástupný symbol pro zápatí 2"/>
          <p:cNvSpPr>
            <a:spLocks noGrp="1"/>
          </p:cNvSpPr>
          <p:nvPr>
            <p:ph type="ftr" sz="quarter" idx="11"/>
          </p:nvPr>
        </p:nvSpPr>
        <p:spPr/>
        <p:txBody>
          <a:bodyPr/>
          <a:lstStyle/>
          <a:p>
            <a:endParaRPr lang="cs-CZ" dirty="0"/>
          </a:p>
        </p:txBody>
      </p:sp>
      <p:sp>
        <p:nvSpPr>
          <p:cNvPr id="4" name="Zástupný symbol pro číslo snímku 3"/>
          <p:cNvSpPr>
            <a:spLocks noGrp="1"/>
          </p:cNvSpPr>
          <p:nvPr>
            <p:ph type="sldNum" sz="quarter" idx="12"/>
          </p:nvPr>
        </p:nvSpPr>
        <p:spPr/>
        <p:txBody>
          <a:bodyPr/>
          <a:lstStyle/>
          <a:p>
            <a:fld id="{2BB860AC-FA86-4E88-92FA-AFD956B32483}" type="slidenum">
              <a:rPr lang="cs-CZ" smtClean="0"/>
              <a:pPr/>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6E5A9BE7-6143-429F-B91E-4B929B2127B5}" type="datetimeFigureOut">
              <a:rPr lang="cs-CZ" smtClean="0"/>
              <a:pPr/>
              <a:t>30.9.2011</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2BB860AC-FA86-4E88-92FA-AFD956B32483}" type="slidenum">
              <a:rPr lang="cs-CZ" smtClean="0"/>
              <a:pPr/>
              <a:t>‹#›</a:t>
            </a:fld>
            <a:endParaRPr 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6E5A9BE7-6143-429F-B91E-4B929B2127B5}" type="datetimeFigureOut">
              <a:rPr lang="cs-CZ" smtClean="0"/>
              <a:pPr/>
              <a:t>30.9.2011</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2BB860AC-FA86-4E88-92FA-AFD956B32483}" type="slidenum">
              <a:rPr lang="cs-CZ" smtClean="0"/>
              <a:pPr/>
              <a:t>‹#›</a:t>
            </a:fld>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5A9BE7-6143-429F-B91E-4B929B2127B5}" type="datetimeFigureOut">
              <a:rPr lang="cs-CZ" smtClean="0"/>
              <a:pPr/>
              <a:t>30.9.2011</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B860AC-FA86-4E88-92FA-AFD956B32483}" type="slidenum">
              <a:rPr lang="cs-CZ" smtClean="0"/>
              <a:pPr/>
              <a:t>‹#›</a:t>
            </a:fld>
            <a:endParaRPr lang="cs-CZ"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EKONOMIE</a:t>
            </a:r>
            <a:endParaRPr lang="cs-CZ" dirty="0"/>
          </a:p>
        </p:txBody>
      </p:sp>
      <p:sp>
        <p:nvSpPr>
          <p:cNvPr id="3" name="Podnadpis 2"/>
          <p:cNvSpPr>
            <a:spLocks noGrp="1"/>
          </p:cNvSpPr>
          <p:nvPr>
            <p:ph type="subTitle" idx="1"/>
          </p:nvPr>
        </p:nvSpPr>
        <p:spPr/>
        <p:txBody>
          <a:bodyPr/>
          <a:lstStyle/>
          <a:p>
            <a:r>
              <a:rPr lang="cs-CZ" dirty="0" smtClean="0"/>
              <a:t>zdroj Robert Holman – Základy ekonomie </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6">
              <a:lumMod val="40000"/>
              <a:lumOff val="60000"/>
            </a:schemeClr>
          </a:solidFill>
          <a:effectLst>
            <a:glow rad="101600">
              <a:schemeClr val="accent6">
                <a:satMod val="175000"/>
                <a:alpha val="40000"/>
              </a:schemeClr>
            </a:glow>
          </a:effectLst>
        </p:spPr>
        <p:txBody>
          <a:bodyPr>
            <a:normAutofit fontScale="90000"/>
          </a:bodyPr>
          <a:lstStyle/>
          <a:p>
            <a:r>
              <a:rPr lang="cs-CZ" b="1" dirty="0" smtClean="0"/>
              <a:t>Chování výrobce</a:t>
            </a:r>
            <a:r>
              <a:rPr lang="cs-CZ" b="1" baseline="0" dirty="0" smtClean="0"/>
              <a:t> – náklady a nabídka</a:t>
            </a:r>
            <a:endParaRPr lang="cs-CZ" b="1" dirty="0"/>
          </a:p>
        </p:txBody>
      </p:sp>
      <p:sp>
        <p:nvSpPr>
          <p:cNvPr id="3" name="Zástupný symbol pro obsah 2"/>
          <p:cNvSpPr>
            <a:spLocks noGrp="1"/>
          </p:cNvSpPr>
          <p:nvPr>
            <p:ph idx="1"/>
          </p:nvPr>
        </p:nvSpPr>
        <p:spPr>
          <a:xfrm>
            <a:off x="457200" y="1600201"/>
            <a:ext cx="8229600" cy="2114552"/>
          </a:xfrm>
          <a:solidFill>
            <a:schemeClr val="accent6">
              <a:lumMod val="20000"/>
              <a:lumOff val="80000"/>
            </a:schemeClr>
          </a:solidFill>
          <a:ln>
            <a:solidFill>
              <a:schemeClr val="accent6">
                <a:lumMod val="75000"/>
              </a:schemeClr>
            </a:solidFill>
          </a:ln>
        </p:spPr>
        <p:txBody>
          <a:bodyPr>
            <a:normAutofit/>
          </a:bodyPr>
          <a:lstStyle/>
          <a:p>
            <a:pPr>
              <a:buNone/>
            </a:pPr>
            <a:r>
              <a:rPr lang="cs-CZ" sz="1800" b="1" dirty="0" smtClean="0"/>
              <a:t>Utopené náklady – </a:t>
            </a:r>
            <a:r>
              <a:rPr lang="cs-CZ" sz="1800" dirty="0" smtClean="0"/>
              <a:t>jsou ty náklady, které člověk nese, ať se rozhodne pro kteroukoliv z volených možností. Při ekonomických rozhodnutích nebere člověk utopené náklady v úvahu</a:t>
            </a:r>
          </a:p>
          <a:p>
            <a:pPr>
              <a:buNone/>
            </a:pPr>
            <a:r>
              <a:rPr lang="cs-CZ" sz="1800" b="1" dirty="0" smtClean="0"/>
              <a:t>Náklady příležitosti – </a:t>
            </a:r>
            <a:r>
              <a:rPr lang="cs-CZ" sz="1800" dirty="0" smtClean="0"/>
              <a:t>podstata nákladů </a:t>
            </a:r>
          </a:p>
          <a:p>
            <a:pPr>
              <a:buNone/>
            </a:pPr>
            <a:r>
              <a:rPr lang="cs-CZ" sz="1800" dirty="0" smtClean="0"/>
              <a:t>	Nákladem příležitosti je obětovaný výnos nebo užitek, který bychom mohli mít v druhé nejlepší příležitosti</a:t>
            </a:r>
            <a:endParaRPr lang="cs-CZ" sz="1800" dirty="0"/>
          </a:p>
        </p:txBody>
      </p:sp>
      <p:sp>
        <p:nvSpPr>
          <p:cNvPr id="4" name="TextovéPole 3"/>
          <p:cNvSpPr txBox="1"/>
          <p:nvPr/>
        </p:nvSpPr>
        <p:spPr>
          <a:xfrm>
            <a:off x="500034" y="4143380"/>
            <a:ext cx="8143932" cy="1200329"/>
          </a:xfrm>
          <a:prstGeom prst="rect">
            <a:avLst/>
          </a:prstGeom>
          <a:noFill/>
        </p:spPr>
        <p:txBody>
          <a:bodyPr wrap="square" rtlCol="0">
            <a:spAutoFit/>
          </a:bodyPr>
          <a:lstStyle/>
          <a:p>
            <a:r>
              <a:rPr lang="cs-CZ" b="1" dirty="0" smtClean="0"/>
              <a:t>Ekonomické náklady </a:t>
            </a:r>
          </a:p>
          <a:p>
            <a:pPr>
              <a:buFont typeface="Arial" pitchFamily="34" charset="0"/>
              <a:buChar char="•"/>
            </a:pPr>
            <a:r>
              <a:rPr lang="cs-CZ" dirty="0" smtClean="0"/>
              <a:t> explicitní náklady příležitosti – platí výrobce za používání cizích výrobních faktorů</a:t>
            </a:r>
          </a:p>
          <a:p>
            <a:pPr>
              <a:buFont typeface="Arial" pitchFamily="34" charset="0"/>
              <a:buChar char="•"/>
            </a:pPr>
            <a:r>
              <a:rPr lang="cs-CZ" dirty="0" smtClean="0"/>
              <a:t> implicitní náklady příležitosti – odrážejí obětované příležitosti výrobcových vlastních výrobních faktorů</a:t>
            </a:r>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714348" y="500042"/>
            <a:ext cx="8072494" cy="1754326"/>
          </a:xfrm>
          <a:prstGeom prst="rect">
            <a:avLst/>
          </a:prstGeom>
          <a:noFill/>
          <a:ln>
            <a:solidFill>
              <a:schemeClr val="accent6">
                <a:lumMod val="75000"/>
              </a:schemeClr>
            </a:solidFill>
          </a:ln>
          <a:effectLst>
            <a:innerShdw blurRad="63500" dist="50800" dir="16200000">
              <a:prstClr val="black">
                <a:alpha val="50000"/>
              </a:prstClr>
            </a:innerShdw>
          </a:effectLst>
        </p:spPr>
        <p:txBody>
          <a:bodyPr wrap="square" rtlCol="0">
            <a:spAutoFit/>
          </a:bodyPr>
          <a:lstStyle/>
          <a:p>
            <a:r>
              <a:rPr lang="cs-CZ" b="1" dirty="0" smtClean="0"/>
              <a:t>Ekonomický zisk</a:t>
            </a:r>
          </a:p>
          <a:p>
            <a:pPr>
              <a:buFontTx/>
              <a:buChar char="-"/>
            </a:pPr>
            <a:r>
              <a:rPr lang="cs-CZ" dirty="0" smtClean="0"/>
              <a:t> rozdíl mezi celkovým příjmem a ekonomickými náklady </a:t>
            </a:r>
          </a:p>
          <a:p>
            <a:r>
              <a:rPr lang="cs-CZ" b="1" dirty="0" smtClean="0"/>
              <a:t>Účetní zisk</a:t>
            </a:r>
          </a:p>
          <a:p>
            <a:pPr>
              <a:buFontTx/>
              <a:buChar char="-"/>
            </a:pPr>
            <a:r>
              <a:rPr lang="cs-CZ" dirty="0" smtClean="0"/>
              <a:t>rozdíl mezi celkovým příjmem a účetními (explicitními) náklady </a:t>
            </a:r>
          </a:p>
          <a:p>
            <a:r>
              <a:rPr lang="cs-CZ" b="1" dirty="0" smtClean="0"/>
              <a:t>Změna nákladů </a:t>
            </a:r>
          </a:p>
          <a:p>
            <a:r>
              <a:rPr lang="cs-CZ" dirty="0" smtClean="0"/>
              <a:t>- I z toho důvodu, že se změní hodnota obětovaných příležitostí </a:t>
            </a:r>
            <a:endParaRPr lang="cs-CZ" dirty="0"/>
          </a:p>
        </p:txBody>
      </p:sp>
      <p:sp>
        <p:nvSpPr>
          <p:cNvPr id="5" name="TextovéPole 4"/>
          <p:cNvSpPr txBox="1"/>
          <p:nvPr/>
        </p:nvSpPr>
        <p:spPr>
          <a:xfrm>
            <a:off x="785786" y="3857628"/>
            <a:ext cx="3786214" cy="1200329"/>
          </a:xfrm>
          <a:prstGeom prst="rect">
            <a:avLst/>
          </a:prstGeom>
          <a:solidFill>
            <a:schemeClr val="accent6">
              <a:lumMod val="60000"/>
              <a:lumOff val="40000"/>
            </a:schemeClr>
          </a:solidFill>
          <a:ln>
            <a:solidFill>
              <a:schemeClr val="accent6">
                <a:lumMod val="75000"/>
              </a:schemeClr>
            </a:solidFill>
          </a:ln>
        </p:spPr>
        <p:txBody>
          <a:bodyPr wrap="square" rtlCol="0">
            <a:spAutoFit/>
          </a:bodyPr>
          <a:lstStyle/>
          <a:p>
            <a:r>
              <a:rPr lang="cs-CZ" b="1" dirty="0" smtClean="0"/>
              <a:t>Zastavení činnosti</a:t>
            </a:r>
          </a:p>
          <a:p>
            <a:pPr>
              <a:buFontTx/>
              <a:buChar char="-"/>
            </a:pPr>
            <a:r>
              <a:rPr lang="cs-CZ" dirty="0" smtClean="0"/>
              <a:t>krátkodobé rozhodnutí </a:t>
            </a:r>
          </a:p>
          <a:p>
            <a:pPr>
              <a:buFontTx/>
              <a:buChar char="-"/>
            </a:pPr>
            <a:r>
              <a:rPr lang="cs-CZ" dirty="0"/>
              <a:t> </a:t>
            </a:r>
            <a:r>
              <a:rPr lang="cs-CZ" dirty="0" smtClean="0"/>
              <a:t>když příjem nepokrývá variabilní náklady</a:t>
            </a:r>
            <a:endParaRPr lang="cs-CZ" b="1" dirty="0"/>
          </a:p>
        </p:txBody>
      </p:sp>
      <p:sp>
        <p:nvSpPr>
          <p:cNvPr id="6" name="TextovéPole 5"/>
          <p:cNvSpPr txBox="1"/>
          <p:nvPr/>
        </p:nvSpPr>
        <p:spPr>
          <a:xfrm>
            <a:off x="4714876" y="3857628"/>
            <a:ext cx="3714776" cy="1200329"/>
          </a:xfrm>
          <a:prstGeom prst="rect">
            <a:avLst/>
          </a:prstGeom>
          <a:solidFill>
            <a:schemeClr val="accent6">
              <a:lumMod val="60000"/>
              <a:lumOff val="40000"/>
            </a:schemeClr>
          </a:solidFill>
          <a:ln>
            <a:solidFill>
              <a:schemeClr val="accent6">
                <a:lumMod val="75000"/>
              </a:schemeClr>
            </a:solidFill>
          </a:ln>
        </p:spPr>
        <p:txBody>
          <a:bodyPr wrap="square" rtlCol="0">
            <a:spAutoFit/>
          </a:bodyPr>
          <a:lstStyle/>
          <a:p>
            <a:r>
              <a:rPr lang="cs-CZ" b="1" dirty="0" smtClean="0"/>
              <a:t>Odchod z trhu</a:t>
            </a:r>
          </a:p>
          <a:p>
            <a:pPr>
              <a:buFontTx/>
              <a:buChar char="-"/>
            </a:pPr>
            <a:r>
              <a:rPr lang="cs-CZ" dirty="0" smtClean="0"/>
              <a:t> dlouhodobé rozhodnutí</a:t>
            </a:r>
          </a:p>
          <a:p>
            <a:pPr>
              <a:buFontTx/>
              <a:buChar char="-"/>
            </a:pPr>
            <a:r>
              <a:rPr lang="cs-CZ" dirty="0"/>
              <a:t> </a:t>
            </a:r>
            <a:r>
              <a:rPr lang="cs-CZ" dirty="0" smtClean="0"/>
              <a:t>příjem nepokrývá veškeré ekonomické náklady (variabilní i fixní ) </a:t>
            </a:r>
            <a:r>
              <a:rPr lang="cs-CZ" b="1" dirty="0" smtClean="0"/>
              <a:t> </a:t>
            </a:r>
            <a:endParaRPr lang="cs-CZ" b="1" dirty="0"/>
          </a:p>
        </p:txBody>
      </p:sp>
      <p:sp>
        <p:nvSpPr>
          <p:cNvPr id="7" name="TextovéPole 6"/>
          <p:cNvSpPr txBox="1"/>
          <p:nvPr/>
        </p:nvSpPr>
        <p:spPr>
          <a:xfrm>
            <a:off x="714347" y="2571744"/>
            <a:ext cx="8072495" cy="923330"/>
          </a:xfrm>
          <a:prstGeom prst="rect">
            <a:avLst/>
          </a:prstGeom>
          <a:solidFill>
            <a:schemeClr val="accent6">
              <a:lumMod val="20000"/>
              <a:lumOff val="80000"/>
            </a:schemeClr>
          </a:solidFill>
          <a:ln>
            <a:solidFill>
              <a:schemeClr val="accent6">
                <a:lumMod val="75000"/>
              </a:schemeClr>
            </a:solidFill>
          </a:ln>
        </p:spPr>
        <p:txBody>
          <a:bodyPr wrap="square" rtlCol="0">
            <a:spAutoFit/>
          </a:bodyPr>
          <a:lstStyle/>
          <a:p>
            <a:r>
              <a:rPr lang="cs-CZ" b="1" dirty="0" smtClean="0"/>
              <a:t>Variabilní náklady </a:t>
            </a:r>
            <a:r>
              <a:rPr lang="cs-CZ" dirty="0" smtClean="0"/>
              <a:t>– náklady, které se mění s rozsahem činnosti. </a:t>
            </a:r>
            <a:endParaRPr lang="cs-CZ" b="1" dirty="0" smtClean="0"/>
          </a:p>
          <a:p>
            <a:r>
              <a:rPr lang="cs-CZ" b="1" dirty="0" smtClean="0"/>
              <a:t>Fixní náklady </a:t>
            </a:r>
            <a:r>
              <a:rPr lang="cs-CZ" dirty="0" smtClean="0"/>
              <a:t>– </a:t>
            </a:r>
            <a:r>
              <a:rPr lang="cs-CZ" dirty="0" err="1" smtClean="0"/>
              <a:t>náklady</a:t>
            </a:r>
            <a:r>
              <a:rPr lang="cs-CZ" dirty="0" smtClean="0"/>
              <a:t>, které nezávisí na rozsahu činnosti a které vznikají, i když se nevyrábí</a:t>
            </a:r>
            <a:endParaRPr lang="cs-CZ"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p:cNvSpPr txBox="1"/>
          <p:nvPr/>
        </p:nvSpPr>
        <p:spPr>
          <a:xfrm>
            <a:off x="785786" y="928670"/>
            <a:ext cx="5906360" cy="646331"/>
          </a:xfrm>
          <a:prstGeom prst="rect">
            <a:avLst/>
          </a:prstGeom>
          <a:solidFill>
            <a:schemeClr val="accent6">
              <a:lumMod val="20000"/>
              <a:lumOff val="80000"/>
            </a:schemeClr>
          </a:solidFill>
          <a:effectLst>
            <a:glow rad="139700">
              <a:schemeClr val="accent6">
                <a:satMod val="175000"/>
                <a:alpha val="40000"/>
              </a:schemeClr>
            </a:glow>
          </a:effectLst>
        </p:spPr>
        <p:txBody>
          <a:bodyPr wrap="none" rtlCol="0">
            <a:spAutoFit/>
          </a:bodyPr>
          <a:lstStyle/>
          <a:p>
            <a:r>
              <a:rPr lang="cs-CZ" b="1" dirty="0" smtClean="0"/>
              <a:t>Nákladová funkce firmy</a:t>
            </a:r>
          </a:p>
          <a:p>
            <a:r>
              <a:rPr lang="cs-CZ" dirty="0" smtClean="0"/>
              <a:t>- ukazuje, jak se zvyšují náklady v závislosti na růstu produkce </a:t>
            </a:r>
            <a:endParaRPr lang="cs-CZ" dirty="0"/>
          </a:p>
        </p:txBody>
      </p:sp>
      <p:cxnSp>
        <p:nvCxnSpPr>
          <p:cNvPr id="5" name="Přímá spojovací šipka 4"/>
          <p:cNvCxnSpPr/>
          <p:nvPr/>
        </p:nvCxnSpPr>
        <p:spPr>
          <a:xfrm>
            <a:off x="928662" y="3714752"/>
            <a:ext cx="2071702"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Přímá spojovací šipka 9"/>
          <p:cNvCxnSpPr/>
          <p:nvPr/>
        </p:nvCxnSpPr>
        <p:spPr>
          <a:xfrm rot="5400000" flipH="1" flipV="1">
            <a:off x="-70676" y="2713826"/>
            <a:ext cx="1999470" cy="79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ovéPole 11"/>
          <p:cNvSpPr txBox="1"/>
          <p:nvPr/>
        </p:nvSpPr>
        <p:spPr>
          <a:xfrm>
            <a:off x="500034" y="1857364"/>
            <a:ext cx="642942" cy="338554"/>
          </a:xfrm>
          <a:prstGeom prst="rect">
            <a:avLst/>
          </a:prstGeom>
          <a:noFill/>
        </p:spPr>
        <p:txBody>
          <a:bodyPr wrap="square" rtlCol="0">
            <a:spAutoFit/>
          </a:bodyPr>
          <a:lstStyle/>
          <a:p>
            <a:r>
              <a:rPr lang="cs-CZ" sz="800" dirty="0" smtClean="0"/>
              <a:t>Celkové</a:t>
            </a:r>
          </a:p>
          <a:p>
            <a:r>
              <a:rPr lang="cs-CZ" sz="800" dirty="0" smtClean="0"/>
              <a:t> náklady</a:t>
            </a:r>
            <a:endParaRPr lang="cs-CZ" sz="800" dirty="0"/>
          </a:p>
        </p:txBody>
      </p:sp>
      <p:sp>
        <p:nvSpPr>
          <p:cNvPr id="13" name="TextovéPole 12"/>
          <p:cNvSpPr txBox="1"/>
          <p:nvPr/>
        </p:nvSpPr>
        <p:spPr>
          <a:xfrm>
            <a:off x="2428861" y="3786190"/>
            <a:ext cx="642942" cy="215444"/>
          </a:xfrm>
          <a:prstGeom prst="rect">
            <a:avLst/>
          </a:prstGeom>
          <a:noFill/>
        </p:spPr>
        <p:txBody>
          <a:bodyPr wrap="square" rtlCol="0">
            <a:spAutoFit/>
          </a:bodyPr>
          <a:lstStyle/>
          <a:p>
            <a:r>
              <a:rPr lang="cs-CZ" sz="800" dirty="0" smtClean="0"/>
              <a:t>produkce</a:t>
            </a:r>
            <a:endParaRPr lang="cs-CZ" sz="800" dirty="0"/>
          </a:p>
        </p:txBody>
      </p:sp>
      <p:sp>
        <p:nvSpPr>
          <p:cNvPr id="14" name="TextovéPole 13"/>
          <p:cNvSpPr txBox="1"/>
          <p:nvPr/>
        </p:nvSpPr>
        <p:spPr>
          <a:xfrm>
            <a:off x="500034" y="3429000"/>
            <a:ext cx="571504" cy="338554"/>
          </a:xfrm>
          <a:prstGeom prst="rect">
            <a:avLst/>
          </a:prstGeom>
          <a:noFill/>
        </p:spPr>
        <p:txBody>
          <a:bodyPr wrap="square" rtlCol="0">
            <a:spAutoFit/>
          </a:bodyPr>
          <a:lstStyle/>
          <a:p>
            <a:r>
              <a:rPr lang="cs-CZ" sz="800" dirty="0" smtClean="0"/>
              <a:t>Fixní náklady</a:t>
            </a:r>
            <a:endParaRPr lang="cs-CZ" sz="800" dirty="0"/>
          </a:p>
        </p:txBody>
      </p:sp>
      <p:sp>
        <p:nvSpPr>
          <p:cNvPr id="16" name="TextovéPole 15"/>
          <p:cNvSpPr txBox="1"/>
          <p:nvPr/>
        </p:nvSpPr>
        <p:spPr>
          <a:xfrm>
            <a:off x="3714744" y="2071678"/>
            <a:ext cx="5286413" cy="923330"/>
          </a:xfrm>
          <a:prstGeom prst="rect">
            <a:avLst/>
          </a:prstGeom>
          <a:solidFill>
            <a:schemeClr val="accent6">
              <a:lumMod val="20000"/>
              <a:lumOff val="80000"/>
            </a:schemeClr>
          </a:solidFill>
          <a:ln>
            <a:solidFill>
              <a:schemeClr val="accent6">
                <a:lumMod val="75000"/>
              </a:schemeClr>
            </a:solidFill>
          </a:ln>
        </p:spPr>
        <p:txBody>
          <a:bodyPr wrap="square" rtlCol="0">
            <a:spAutoFit/>
          </a:bodyPr>
          <a:lstStyle/>
          <a:p>
            <a:pPr algn="just"/>
            <a:r>
              <a:rPr lang="cs-CZ" b="1" dirty="0" smtClean="0"/>
              <a:t>Průměrné náklady </a:t>
            </a:r>
            <a:r>
              <a:rPr lang="cs-CZ" dirty="0" smtClean="0"/>
              <a:t>– náklady na jednotku produkce</a:t>
            </a:r>
          </a:p>
          <a:p>
            <a:pPr algn="just"/>
            <a:r>
              <a:rPr lang="cs-CZ" b="1" dirty="0" smtClean="0"/>
              <a:t>Mezní náklady </a:t>
            </a:r>
            <a:r>
              <a:rPr lang="cs-CZ" dirty="0" smtClean="0"/>
              <a:t>– udávají přírůstek celkových nákladů, vyvolaným zvýšením produkce </a:t>
            </a:r>
            <a:r>
              <a:rPr lang="cs-CZ" smtClean="0"/>
              <a:t>o jednotku</a:t>
            </a:r>
            <a:endParaRPr lang="cs-CZ" dirty="0"/>
          </a:p>
        </p:txBody>
      </p:sp>
      <p:sp>
        <p:nvSpPr>
          <p:cNvPr id="17" name="TextovéPole 16"/>
          <p:cNvSpPr txBox="1"/>
          <p:nvPr/>
        </p:nvSpPr>
        <p:spPr>
          <a:xfrm>
            <a:off x="3714744" y="3214686"/>
            <a:ext cx="5143536" cy="646331"/>
          </a:xfrm>
          <a:prstGeom prst="rect">
            <a:avLst/>
          </a:prstGeom>
          <a:solidFill>
            <a:schemeClr val="accent6">
              <a:lumMod val="20000"/>
              <a:lumOff val="80000"/>
            </a:schemeClr>
          </a:solidFill>
          <a:ln>
            <a:solidFill>
              <a:schemeClr val="accent6">
                <a:lumMod val="75000"/>
              </a:schemeClr>
            </a:solidFill>
          </a:ln>
        </p:spPr>
        <p:txBody>
          <a:bodyPr wrap="square" rtlCol="0">
            <a:spAutoFit/>
          </a:bodyPr>
          <a:lstStyle/>
          <a:p>
            <a:r>
              <a:rPr lang="cs-CZ" b="1" dirty="0" smtClean="0"/>
              <a:t>Mezní příjem – </a:t>
            </a:r>
            <a:r>
              <a:rPr lang="cs-CZ" dirty="0" smtClean="0"/>
              <a:t>přírůstek celkového příjmu, dosažený z prodej dodatečné jednotky produkce</a:t>
            </a:r>
            <a:endParaRPr lang="cs-CZ" b="1" dirty="0"/>
          </a:p>
        </p:txBody>
      </p:sp>
      <p:sp>
        <p:nvSpPr>
          <p:cNvPr id="18" name="TextovéPole 17"/>
          <p:cNvSpPr txBox="1"/>
          <p:nvPr/>
        </p:nvSpPr>
        <p:spPr>
          <a:xfrm>
            <a:off x="785786" y="4429132"/>
            <a:ext cx="7858180" cy="923330"/>
          </a:xfrm>
          <a:prstGeom prst="rect">
            <a:avLst/>
          </a:prstGeom>
          <a:solidFill>
            <a:schemeClr val="accent6">
              <a:lumMod val="60000"/>
              <a:lumOff val="40000"/>
            </a:schemeClr>
          </a:solidFill>
          <a:ln>
            <a:solidFill>
              <a:schemeClr val="accent6">
                <a:lumMod val="50000"/>
              </a:schemeClr>
            </a:solidFill>
          </a:ln>
        </p:spPr>
        <p:txBody>
          <a:bodyPr wrap="square" rtlCol="0">
            <a:spAutoFit/>
          </a:bodyPr>
          <a:lstStyle/>
          <a:p>
            <a:r>
              <a:rPr lang="cs-CZ" b="1" dirty="0" smtClean="0"/>
              <a:t>Optimální objem produkce (rovnováha firmy) </a:t>
            </a:r>
          </a:p>
          <a:p>
            <a:r>
              <a:rPr lang="cs-CZ" dirty="0" smtClean="0"/>
              <a:t>Mezní náklady se rovnají meznímu příjmu. V tomto případě, výrobce maximalizuje svůj zisk </a:t>
            </a:r>
            <a:endParaRPr lang="cs-CZ" dirty="0"/>
          </a:p>
        </p:txBody>
      </p:sp>
      <p:cxnSp>
        <p:nvCxnSpPr>
          <p:cNvPr id="15" name="Přímá spojovací čára 14"/>
          <p:cNvCxnSpPr/>
          <p:nvPr/>
        </p:nvCxnSpPr>
        <p:spPr>
          <a:xfrm>
            <a:off x="928662" y="3357562"/>
            <a:ext cx="1643074" cy="1588"/>
          </a:xfrm>
          <a:prstGeom prst="line">
            <a:avLst/>
          </a:prstGeom>
        </p:spPr>
        <p:style>
          <a:lnRef idx="1">
            <a:schemeClr val="accent1"/>
          </a:lnRef>
          <a:fillRef idx="0">
            <a:schemeClr val="accent1"/>
          </a:fillRef>
          <a:effectRef idx="0">
            <a:schemeClr val="accent1"/>
          </a:effectRef>
          <a:fontRef idx="minor">
            <a:schemeClr val="tx1"/>
          </a:fontRef>
        </p:style>
      </p:cxnSp>
      <p:sp>
        <p:nvSpPr>
          <p:cNvPr id="22" name="Volný tvar 21"/>
          <p:cNvSpPr/>
          <p:nvPr/>
        </p:nvSpPr>
        <p:spPr>
          <a:xfrm>
            <a:off x="928662" y="1857364"/>
            <a:ext cx="667264" cy="1546011"/>
          </a:xfrm>
          <a:custGeom>
            <a:avLst/>
            <a:gdLst>
              <a:gd name="connsiteX0" fmla="*/ 0 w 667264"/>
              <a:gd name="connsiteY0" fmla="*/ 1474573 h 1474573"/>
              <a:gd name="connsiteX1" fmla="*/ 197708 w 667264"/>
              <a:gd name="connsiteY1" fmla="*/ 790832 h 1474573"/>
              <a:gd name="connsiteX2" fmla="*/ 461318 w 667264"/>
              <a:gd name="connsiteY2" fmla="*/ 675503 h 1474573"/>
              <a:gd name="connsiteX3" fmla="*/ 659027 w 667264"/>
              <a:gd name="connsiteY3" fmla="*/ 8238 h 1474573"/>
              <a:gd name="connsiteX4" fmla="*/ 659027 w 667264"/>
              <a:gd name="connsiteY4" fmla="*/ 8238 h 1474573"/>
              <a:gd name="connsiteX5" fmla="*/ 650789 w 667264"/>
              <a:gd name="connsiteY5" fmla="*/ 0 h 1474573"/>
              <a:gd name="connsiteX6" fmla="*/ 650789 w 667264"/>
              <a:gd name="connsiteY6" fmla="*/ 0 h 1474573"/>
              <a:gd name="connsiteX7" fmla="*/ 667264 w 667264"/>
              <a:gd name="connsiteY7" fmla="*/ 16476 h 14745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67264" h="1474573">
                <a:moveTo>
                  <a:pt x="0" y="1474573"/>
                </a:moveTo>
                <a:cubicBezTo>
                  <a:pt x="60411" y="1199291"/>
                  <a:pt x="120822" y="924010"/>
                  <a:pt x="197708" y="790832"/>
                </a:cubicBezTo>
                <a:cubicBezTo>
                  <a:pt x="274594" y="657654"/>
                  <a:pt x="384432" y="805935"/>
                  <a:pt x="461318" y="675503"/>
                </a:cubicBezTo>
                <a:cubicBezTo>
                  <a:pt x="538205" y="545071"/>
                  <a:pt x="659027" y="8238"/>
                  <a:pt x="659027" y="8238"/>
                </a:cubicBezTo>
                <a:lnTo>
                  <a:pt x="659027" y="8238"/>
                </a:lnTo>
                <a:lnTo>
                  <a:pt x="650789" y="0"/>
                </a:lnTo>
                <a:lnTo>
                  <a:pt x="650789" y="0"/>
                </a:lnTo>
                <a:lnTo>
                  <a:pt x="667264" y="16476"/>
                </a:ln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dirty="0"/>
          </a:p>
        </p:txBody>
      </p:sp>
      <p:sp>
        <p:nvSpPr>
          <p:cNvPr id="23" name="TextovéPole 22"/>
          <p:cNvSpPr txBox="1"/>
          <p:nvPr/>
        </p:nvSpPr>
        <p:spPr>
          <a:xfrm>
            <a:off x="1714480" y="1857364"/>
            <a:ext cx="1043876" cy="338554"/>
          </a:xfrm>
          <a:prstGeom prst="rect">
            <a:avLst/>
          </a:prstGeom>
          <a:noFill/>
        </p:spPr>
        <p:txBody>
          <a:bodyPr wrap="none" rtlCol="0">
            <a:spAutoFit/>
          </a:bodyPr>
          <a:lstStyle/>
          <a:p>
            <a:r>
              <a:rPr lang="cs-CZ" sz="800" dirty="0" smtClean="0"/>
              <a:t>TC –křivka celkových</a:t>
            </a:r>
          </a:p>
          <a:p>
            <a:r>
              <a:rPr lang="cs-CZ" sz="800" dirty="0" smtClean="0"/>
              <a:t>nákladů</a:t>
            </a:r>
            <a:endParaRPr lang="cs-CZ" sz="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6">
              <a:lumMod val="60000"/>
              <a:lumOff val="40000"/>
            </a:schemeClr>
          </a:solidFill>
          <a:ln>
            <a:solidFill>
              <a:schemeClr val="accent6">
                <a:lumMod val="60000"/>
                <a:lumOff val="40000"/>
              </a:schemeClr>
            </a:solidFill>
          </a:ln>
          <a:effectLst>
            <a:glow rad="101600">
              <a:schemeClr val="accent6">
                <a:satMod val="175000"/>
                <a:alpha val="40000"/>
              </a:schemeClr>
            </a:glow>
          </a:effectLst>
        </p:spPr>
        <p:txBody>
          <a:bodyPr>
            <a:normAutofit fontScale="90000"/>
          </a:bodyPr>
          <a:lstStyle/>
          <a:p>
            <a:r>
              <a:rPr lang="cs-CZ" dirty="0" smtClean="0"/>
              <a:t>NABÍDKA FIRMY</a:t>
            </a:r>
            <a:br>
              <a:rPr lang="cs-CZ" dirty="0" smtClean="0"/>
            </a:br>
            <a:r>
              <a:rPr lang="cs-CZ" sz="2400" dirty="0" smtClean="0"/>
              <a:t>funkce, která ukazuje závislost nabízeného množství statku na jeho ceně</a:t>
            </a:r>
            <a:endParaRPr lang="cs-CZ" dirty="0"/>
          </a:p>
        </p:txBody>
      </p:sp>
      <p:sp>
        <p:nvSpPr>
          <p:cNvPr id="3" name="Zástupný symbol pro text 2"/>
          <p:cNvSpPr>
            <a:spLocks noGrp="1"/>
          </p:cNvSpPr>
          <p:nvPr>
            <p:ph type="body" idx="1"/>
          </p:nvPr>
        </p:nvSpPr>
        <p:spPr>
          <a:solidFill>
            <a:schemeClr val="accent6">
              <a:lumMod val="40000"/>
              <a:lumOff val="60000"/>
            </a:schemeClr>
          </a:solidFill>
          <a:ln>
            <a:solidFill>
              <a:schemeClr val="accent6">
                <a:lumMod val="50000"/>
              </a:schemeClr>
            </a:solidFill>
          </a:ln>
        </p:spPr>
        <p:txBody>
          <a:bodyPr/>
          <a:lstStyle/>
          <a:p>
            <a:r>
              <a:rPr lang="cs-CZ" dirty="0" smtClean="0"/>
              <a:t>V krátkém období </a:t>
            </a:r>
            <a:endParaRPr lang="cs-CZ" dirty="0"/>
          </a:p>
        </p:txBody>
      </p:sp>
      <p:sp>
        <p:nvSpPr>
          <p:cNvPr id="4" name="Zástupný symbol pro obsah 3"/>
          <p:cNvSpPr>
            <a:spLocks noGrp="1"/>
          </p:cNvSpPr>
          <p:nvPr>
            <p:ph sz="half" idx="2"/>
          </p:nvPr>
        </p:nvSpPr>
        <p:spPr>
          <a:solidFill>
            <a:schemeClr val="accent6">
              <a:lumMod val="20000"/>
              <a:lumOff val="80000"/>
            </a:schemeClr>
          </a:solidFill>
          <a:ln>
            <a:solidFill>
              <a:schemeClr val="accent6">
                <a:lumMod val="50000"/>
              </a:schemeClr>
            </a:solidFill>
          </a:ln>
        </p:spPr>
        <p:txBody>
          <a:bodyPr>
            <a:normAutofit/>
          </a:bodyPr>
          <a:lstStyle/>
          <a:p>
            <a:pPr>
              <a:buFontTx/>
              <a:buChar char="-"/>
            </a:pPr>
            <a:r>
              <a:rPr lang="cs-CZ" sz="2000" dirty="0" smtClean="0"/>
              <a:t>Firma neuvažuje odchod z trhu, je ochotna nést krátkodobě ztrátu, nemění se počet firem na trhu daného statku </a:t>
            </a:r>
          </a:p>
          <a:p>
            <a:pPr>
              <a:buFontTx/>
              <a:buChar char="-"/>
            </a:pPr>
            <a:r>
              <a:rPr lang="cs-CZ" sz="2000" dirty="0" smtClean="0"/>
              <a:t>Firma je v rovnováze, jsou-li mezní náklady rovny meznímu příjmu (firma může dosahovat ekonomický zisk popř. ztrátu)</a:t>
            </a:r>
          </a:p>
        </p:txBody>
      </p:sp>
      <p:sp>
        <p:nvSpPr>
          <p:cNvPr id="5" name="Zástupný symbol pro text 4"/>
          <p:cNvSpPr>
            <a:spLocks noGrp="1"/>
          </p:cNvSpPr>
          <p:nvPr>
            <p:ph type="body" sz="quarter" idx="3"/>
          </p:nvPr>
        </p:nvSpPr>
        <p:spPr>
          <a:solidFill>
            <a:schemeClr val="accent6">
              <a:lumMod val="40000"/>
              <a:lumOff val="60000"/>
            </a:schemeClr>
          </a:solidFill>
          <a:ln>
            <a:solidFill>
              <a:schemeClr val="accent6">
                <a:lumMod val="50000"/>
              </a:schemeClr>
            </a:solidFill>
          </a:ln>
        </p:spPr>
        <p:txBody>
          <a:bodyPr/>
          <a:lstStyle/>
          <a:p>
            <a:r>
              <a:rPr lang="cs-CZ" dirty="0" smtClean="0"/>
              <a:t>V dlouhém období</a:t>
            </a:r>
            <a:endParaRPr lang="cs-CZ" dirty="0"/>
          </a:p>
        </p:txBody>
      </p:sp>
      <p:sp>
        <p:nvSpPr>
          <p:cNvPr id="6" name="Zástupný symbol pro obsah 5"/>
          <p:cNvSpPr>
            <a:spLocks noGrp="1"/>
          </p:cNvSpPr>
          <p:nvPr>
            <p:ph sz="quarter" idx="4"/>
          </p:nvPr>
        </p:nvSpPr>
        <p:spPr>
          <a:solidFill>
            <a:schemeClr val="accent6">
              <a:lumMod val="20000"/>
              <a:lumOff val="80000"/>
            </a:schemeClr>
          </a:solidFill>
          <a:ln>
            <a:solidFill>
              <a:schemeClr val="accent6">
                <a:lumMod val="50000"/>
              </a:schemeClr>
            </a:solidFill>
          </a:ln>
        </p:spPr>
        <p:txBody>
          <a:bodyPr/>
          <a:lstStyle/>
          <a:p>
            <a:pPr>
              <a:buFontTx/>
              <a:buChar char="-"/>
            </a:pPr>
            <a:r>
              <a:rPr lang="cs-CZ" sz="2000" dirty="0" smtClean="0"/>
              <a:t>Rovnováha nastává, když se mezní náklady rovnají meznímu příjmu a současně firma dosahuje nulového ekonomického zisku</a:t>
            </a:r>
          </a:p>
          <a:p>
            <a:pPr>
              <a:buFontTx/>
              <a:buChar char="-"/>
            </a:pPr>
            <a:r>
              <a:rPr lang="cs-CZ" sz="2000" dirty="0" smtClean="0"/>
              <a:t>Firmy pod tlakem konkurence neustále hledají možnosti, jak snížit náklady, pro zvýšení zisku, tak se „dlouhodobá“ rovnováha neustále mění</a:t>
            </a:r>
          </a:p>
          <a:p>
            <a:pPr>
              <a:buFontTx/>
              <a:buChar char="-"/>
            </a:pPr>
            <a:r>
              <a:rPr lang="cs-CZ" sz="2000" dirty="0" smtClean="0"/>
              <a:t>Honba firem za </a:t>
            </a:r>
            <a:r>
              <a:rPr lang="cs-CZ" sz="2000" dirty="0" err="1" smtClean="0"/>
              <a:t>ekon</a:t>
            </a:r>
            <a:r>
              <a:rPr lang="cs-CZ" sz="2000" dirty="0" smtClean="0"/>
              <a:t>. zisky je motorem ekonomického růstu</a:t>
            </a:r>
            <a:endParaRPr lang="cs-CZ"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500034" y="785794"/>
            <a:ext cx="2214578" cy="461665"/>
          </a:xfrm>
          <a:prstGeom prst="rect">
            <a:avLst/>
          </a:prstGeom>
          <a:solidFill>
            <a:schemeClr val="accent6">
              <a:lumMod val="40000"/>
              <a:lumOff val="60000"/>
            </a:schemeClr>
          </a:solidFill>
          <a:ln>
            <a:solidFill>
              <a:schemeClr val="accent6">
                <a:lumMod val="60000"/>
                <a:lumOff val="40000"/>
              </a:schemeClr>
            </a:solidFill>
          </a:ln>
        </p:spPr>
        <p:txBody>
          <a:bodyPr wrap="square" rtlCol="0">
            <a:spAutoFit/>
          </a:bodyPr>
          <a:lstStyle/>
          <a:p>
            <a:r>
              <a:rPr lang="cs-CZ" sz="2400" b="1" dirty="0" smtClean="0"/>
              <a:t>Změny nabídky</a:t>
            </a:r>
            <a:endParaRPr lang="cs-CZ" sz="2400" dirty="0"/>
          </a:p>
        </p:txBody>
      </p:sp>
      <p:sp>
        <p:nvSpPr>
          <p:cNvPr id="5" name="TextovéPole 4"/>
          <p:cNvSpPr txBox="1"/>
          <p:nvPr/>
        </p:nvSpPr>
        <p:spPr>
          <a:xfrm>
            <a:off x="500034" y="1357298"/>
            <a:ext cx="7156664" cy="1938992"/>
          </a:xfrm>
          <a:prstGeom prst="rect">
            <a:avLst/>
          </a:prstGeom>
          <a:solidFill>
            <a:schemeClr val="accent6">
              <a:lumMod val="20000"/>
              <a:lumOff val="80000"/>
            </a:schemeClr>
          </a:solidFill>
          <a:ln>
            <a:solidFill>
              <a:schemeClr val="accent6">
                <a:lumMod val="40000"/>
                <a:lumOff val="60000"/>
              </a:schemeClr>
            </a:solidFill>
          </a:ln>
        </p:spPr>
        <p:txBody>
          <a:bodyPr wrap="square" rtlCol="0">
            <a:spAutoFit/>
          </a:bodyPr>
          <a:lstStyle/>
          <a:p>
            <a:r>
              <a:rPr lang="cs-CZ" sz="2000" dirty="0" smtClean="0"/>
              <a:t>Nabídka je funkce, která vyjadřuje velikost nabízeného množství na ceně</a:t>
            </a:r>
          </a:p>
          <a:p>
            <a:pPr marL="342900" indent="-342900">
              <a:buAutoNum type="alphaLcParenR"/>
            </a:pPr>
            <a:r>
              <a:rPr lang="cs-CZ" sz="2000" dirty="0" smtClean="0"/>
              <a:t>podél své nabídkové funkce – v případě, že je změna ceny příčinou změny množství</a:t>
            </a:r>
          </a:p>
          <a:p>
            <a:pPr marL="342900" indent="-342900">
              <a:buAutoNum type="alphaLcParenR"/>
            </a:pPr>
            <a:r>
              <a:rPr lang="cs-CZ" sz="2000" dirty="0"/>
              <a:t>p</a:t>
            </a:r>
            <a:r>
              <a:rPr lang="cs-CZ" sz="2000" dirty="0" smtClean="0"/>
              <a:t>osune se nabídková křivka – změní se jiné okolnosti (např. změna nákladů)</a:t>
            </a:r>
            <a:endParaRPr lang="cs-CZ" sz="2000" dirty="0"/>
          </a:p>
        </p:txBody>
      </p:sp>
      <p:cxnSp>
        <p:nvCxnSpPr>
          <p:cNvPr id="8" name="Přímá spojovací šipka 7"/>
          <p:cNvCxnSpPr/>
          <p:nvPr/>
        </p:nvCxnSpPr>
        <p:spPr>
          <a:xfrm>
            <a:off x="1000100" y="5357826"/>
            <a:ext cx="264320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Přímá spojovací šipka 11"/>
          <p:cNvCxnSpPr/>
          <p:nvPr/>
        </p:nvCxnSpPr>
        <p:spPr>
          <a:xfrm rot="5400000" flipH="1" flipV="1">
            <a:off x="71406" y="4429132"/>
            <a:ext cx="185738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 name="TextovéPole 21"/>
          <p:cNvSpPr txBox="1"/>
          <p:nvPr/>
        </p:nvSpPr>
        <p:spPr>
          <a:xfrm>
            <a:off x="3500430" y="5572140"/>
            <a:ext cx="253596" cy="215444"/>
          </a:xfrm>
          <a:prstGeom prst="rect">
            <a:avLst/>
          </a:prstGeom>
          <a:noFill/>
        </p:spPr>
        <p:txBody>
          <a:bodyPr wrap="none" rtlCol="0">
            <a:spAutoFit/>
          </a:bodyPr>
          <a:lstStyle/>
          <a:p>
            <a:r>
              <a:rPr lang="cs-CZ" sz="800" dirty="0" smtClean="0"/>
              <a:t>Q</a:t>
            </a:r>
            <a:endParaRPr lang="cs-CZ" sz="800" dirty="0"/>
          </a:p>
        </p:txBody>
      </p:sp>
      <p:sp>
        <p:nvSpPr>
          <p:cNvPr id="23" name="TextovéPole 22"/>
          <p:cNvSpPr txBox="1"/>
          <p:nvPr/>
        </p:nvSpPr>
        <p:spPr>
          <a:xfrm>
            <a:off x="714348" y="3643314"/>
            <a:ext cx="237566" cy="215444"/>
          </a:xfrm>
          <a:prstGeom prst="rect">
            <a:avLst/>
          </a:prstGeom>
          <a:noFill/>
        </p:spPr>
        <p:txBody>
          <a:bodyPr wrap="none" rtlCol="0">
            <a:spAutoFit/>
          </a:bodyPr>
          <a:lstStyle/>
          <a:p>
            <a:r>
              <a:rPr lang="cs-CZ" sz="800" dirty="0" smtClean="0"/>
              <a:t>P</a:t>
            </a:r>
            <a:endParaRPr lang="cs-CZ" sz="800" dirty="0"/>
          </a:p>
        </p:txBody>
      </p:sp>
      <p:sp>
        <p:nvSpPr>
          <p:cNvPr id="25" name="Oblouk 24"/>
          <p:cNvSpPr/>
          <p:nvPr/>
        </p:nvSpPr>
        <p:spPr>
          <a:xfrm flipV="1">
            <a:off x="-500098" y="2214554"/>
            <a:ext cx="3857652" cy="2857520"/>
          </a:xfrm>
          <a:prstGeom prst="arc">
            <a:avLst>
              <a:gd name="adj1" fmla="val 16200000"/>
              <a:gd name="adj2" fmla="val 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27" name="Oblouk 26"/>
          <p:cNvSpPr/>
          <p:nvPr/>
        </p:nvSpPr>
        <p:spPr>
          <a:xfrm flipV="1">
            <a:off x="-642974" y="2428868"/>
            <a:ext cx="3714776" cy="2428892"/>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cxnSp>
        <p:nvCxnSpPr>
          <p:cNvPr id="29" name="Přímá spojovací šipka 28"/>
          <p:cNvCxnSpPr/>
          <p:nvPr/>
        </p:nvCxnSpPr>
        <p:spPr>
          <a:xfrm rot="16200000" flipV="1">
            <a:off x="2856694" y="4215612"/>
            <a:ext cx="215108" cy="7064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p:cNvSpPr txBox="1"/>
          <p:nvPr/>
        </p:nvSpPr>
        <p:spPr>
          <a:xfrm>
            <a:off x="857224" y="928671"/>
            <a:ext cx="2214578" cy="461665"/>
          </a:xfrm>
          <a:prstGeom prst="rect">
            <a:avLst/>
          </a:prstGeom>
          <a:solidFill>
            <a:schemeClr val="accent6">
              <a:lumMod val="40000"/>
              <a:lumOff val="60000"/>
            </a:schemeClr>
          </a:solidFill>
          <a:ln>
            <a:solidFill>
              <a:schemeClr val="accent6">
                <a:lumMod val="75000"/>
              </a:schemeClr>
            </a:solidFill>
          </a:ln>
        </p:spPr>
        <p:txBody>
          <a:bodyPr wrap="square" rtlCol="0">
            <a:spAutoFit/>
          </a:bodyPr>
          <a:lstStyle/>
          <a:p>
            <a:r>
              <a:rPr lang="cs-CZ" sz="2400" b="1" dirty="0" smtClean="0"/>
              <a:t>Tržní nabídka</a:t>
            </a:r>
            <a:endParaRPr lang="cs-CZ" sz="2400" dirty="0"/>
          </a:p>
        </p:txBody>
      </p:sp>
      <p:sp>
        <p:nvSpPr>
          <p:cNvPr id="5" name="TextovéPole 4"/>
          <p:cNvSpPr txBox="1"/>
          <p:nvPr/>
        </p:nvSpPr>
        <p:spPr>
          <a:xfrm>
            <a:off x="785786" y="1714488"/>
            <a:ext cx="7358114" cy="3693319"/>
          </a:xfrm>
          <a:prstGeom prst="rect">
            <a:avLst/>
          </a:prstGeom>
          <a:solidFill>
            <a:schemeClr val="accent6">
              <a:lumMod val="20000"/>
              <a:lumOff val="80000"/>
            </a:schemeClr>
          </a:solidFill>
          <a:ln>
            <a:solidFill>
              <a:schemeClr val="accent6">
                <a:lumMod val="60000"/>
                <a:lumOff val="40000"/>
              </a:schemeClr>
            </a:solidFill>
          </a:ln>
        </p:spPr>
        <p:txBody>
          <a:bodyPr wrap="square" rtlCol="0">
            <a:spAutoFit/>
          </a:bodyPr>
          <a:lstStyle/>
          <a:p>
            <a:r>
              <a:rPr lang="cs-CZ" sz="2400" b="1" dirty="0" smtClean="0"/>
              <a:t>Tržní nabídka v krátkém období </a:t>
            </a:r>
            <a:r>
              <a:rPr lang="cs-CZ" sz="2400" dirty="0" smtClean="0"/>
              <a:t>je součet krátkodobých nabídek firem, které jsou na trhu.</a:t>
            </a:r>
          </a:p>
          <a:p>
            <a:r>
              <a:rPr lang="cs-CZ" sz="2400" b="1" dirty="0" smtClean="0"/>
              <a:t>Dlouhodobá tržní nabídka </a:t>
            </a:r>
            <a:r>
              <a:rPr lang="cs-CZ" sz="2400" dirty="0" smtClean="0"/>
              <a:t>mívá rostoucí průběh, protože růst produkce statku zvyšuje poptávku po specifických faktorech nutných k jeho výrobě. Protože je množství specifických výrobních faktorů omezeno, rostou jejich ceny. Růst produkce tak vyvolává rostoucí náklady. Proto má dlouhodobá nabídka rostoucí průběh. Cena, kterou firmy docilují, je rovna mezním nákladům.</a:t>
            </a:r>
          </a:p>
          <a:p>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6">
              <a:lumMod val="60000"/>
              <a:lumOff val="40000"/>
            </a:schemeClr>
          </a:solidFill>
        </p:spPr>
        <p:txBody>
          <a:bodyPr>
            <a:normAutofit/>
          </a:bodyPr>
          <a:lstStyle/>
          <a:p>
            <a:r>
              <a:rPr lang="cs-CZ" sz="3200" b="1" dirty="0" smtClean="0"/>
              <a:t>Tržní rovnováha a efektivnost</a:t>
            </a:r>
            <a:endParaRPr lang="cs-CZ" sz="3200" b="1" dirty="0"/>
          </a:p>
        </p:txBody>
      </p:sp>
      <p:sp>
        <p:nvSpPr>
          <p:cNvPr id="3" name="Zástupný symbol pro obsah 2"/>
          <p:cNvSpPr>
            <a:spLocks noGrp="1"/>
          </p:cNvSpPr>
          <p:nvPr>
            <p:ph idx="1"/>
          </p:nvPr>
        </p:nvSpPr>
        <p:spPr>
          <a:xfrm>
            <a:off x="457200" y="1357299"/>
            <a:ext cx="8229600" cy="1357321"/>
          </a:xfrm>
          <a:solidFill>
            <a:schemeClr val="accent6">
              <a:lumMod val="20000"/>
              <a:lumOff val="80000"/>
            </a:schemeClr>
          </a:solidFill>
        </p:spPr>
        <p:txBody>
          <a:bodyPr>
            <a:normAutofit/>
          </a:bodyPr>
          <a:lstStyle/>
          <a:p>
            <a:pPr>
              <a:buNone/>
            </a:pPr>
            <a:r>
              <a:rPr lang="cs-CZ" sz="1800" dirty="0" smtClean="0"/>
              <a:t>	Kupující si konkurují a jejich vzájemná konkurence žene cenu vzhůru. Cena, kterou jsou kupující ochotni zaplatit, je daná jejich </a:t>
            </a:r>
            <a:r>
              <a:rPr lang="cs-CZ" sz="1800" b="1" dirty="0" smtClean="0"/>
              <a:t>mezním užitkem</a:t>
            </a:r>
            <a:r>
              <a:rPr lang="cs-CZ" sz="1800" dirty="0" smtClean="0"/>
              <a:t>.</a:t>
            </a:r>
          </a:p>
          <a:p>
            <a:pPr>
              <a:buNone/>
            </a:pPr>
            <a:r>
              <a:rPr lang="cs-CZ" sz="1800" dirty="0"/>
              <a:t>	</a:t>
            </a:r>
            <a:r>
              <a:rPr lang="cs-CZ" sz="1800" dirty="0" smtClean="0"/>
              <a:t>Prodávající si mezi sebou také konkurují, což zase tlačí cenu dolů. Cena na které budou prodávající minimálně trvat je daná </a:t>
            </a:r>
            <a:r>
              <a:rPr lang="cs-CZ" sz="1800" b="1" dirty="0" smtClean="0"/>
              <a:t>mezními náklady</a:t>
            </a:r>
            <a:r>
              <a:rPr lang="cs-CZ" sz="1800" dirty="0" smtClean="0"/>
              <a:t>. </a:t>
            </a:r>
            <a:endParaRPr lang="cs-CZ" sz="1800" dirty="0"/>
          </a:p>
        </p:txBody>
      </p:sp>
      <p:cxnSp>
        <p:nvCxnSpPr>
          <p:cNvPr id="5" name="Přímá spojovací šipka 4"/>
          <p:cNvCxnSpPr/>
          <p:nvPr/>
        </p:nvCxnSpPr>
        <p:spPr>
          <a:xfrm>
            <a:off x="1000100" y="4357694"/>
            <a:ext cx="1857388"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Přímá spojovací šipka 8"/>
          <p:cNvCxnSpPr/>
          <p:nvPr/>
        </p:nvCxnSpPr>
        <p:spPr>
          <a:xfrm rot="5400000" flipH="1" flipV="1">
            <a:off x="250795" y="3606801"/>
            <a:ext cx="1500198"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Oblouk 10"/>
          <p:cNvSpPr/>
          <p:nvPr/>
        </p:nvSpPr>
        <p:spPr>
          <a:xfrm flipV="1">
            <a:off x="-285784" y="1928802"/>
            <a:ext cx="2643206" cy="2214578"/>
          </a:xfrm>
          <a:prstGeom prst="arc">
            <a:avLst>
              <a:gd name="adj1" fmla="val 16200000"/>
              <a:gd name="adj2" fmla="val 21511806"/>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dirty="0"/>
          </a:p>
        </p:txBody>
      </p:sp>
      <p:sp>
        <p:nvSpPr>
          <p:cNvPr id="14" name="Oblouk 13"/>
          <p:cNvSpPr/>
          <p:nvPr/>
        </p:nvSpPr>
        <p:spPr>
          <a:xfrm rot="11496177">
            <a:off x="1174498" y="2630041"/>
            <a:ext cx="2865914" cy="1526479"/>
          </a:xfrm>
          <a:prstGeom prst="arc">
            <a:avLst>
              <a:gd name="adj1" fmla="val 16200000"/>
              <a:gd name="adj2" fmla="val 21448125"/>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dirty="0"/>
          </a:p>
        </p:txBody>
      </p:sp>
      <p:sp>
        <p:nvSpPr>
          <p:cNvPr id="15" name="TextovéPole 14"/>
          <p:cNvSpPr txBox="1"/>
          <p:nvPr/>
        </p:nvSpPr>
        <p:spPr>
          <a:xfrm>
            <a:off x="3929059" y="2643182"/>
            <a:ext cx="4714908" cy="2031325"/>
          </a:xfrm>
          <a:prstGeom prst="rect">
            <a:avLst/>
          </a:prstGeom>
          <a:solidFill>
            <a:schemeClr val="accent6">
              <a:lumMod val="40000"/>
              <a:lumOff val="60000"/>
            </a:schemeClr>
          </a:solidFill>
          <a:ln>
            <a:solidFill>
              <a:schemeClr val="accent6">
                <a:lumMod val="40000"/>
                <a:lumOff val="60000"/>
              </a:schemeClr>
            </a:solidFill>
          </a:ln>
        </p:spPr>
        <p:txBody>
          <a:bodyPr wrap="square" rtlCol="0">
            <a:spAutoFit/>
          </a:bodyPr>
          <a:lstStyle/>
          <a:p>
            <a:r>
              <a:rPr lang="cs-CZ" b="1" dirty="0" smtClean="0"/>
              <a:t>Tržní rovnováha </a:t>
            </a:r>
            <a:r>
              <a:rPr lang="cs-CZ" dirty="0" smtClean="0"/>
              <a:t>– průsečík křivky nabídky a křivky poptávky, tam kde se poptávané množství právě rovná nabízenému množství</a:t>
            </a:r>
          </a:p>
          <a:p>
            <a:r>
              <a:rPr lang="cs-CZ" dirty="0" smtClean="0"/>
              <a:t>Na trhu  není nedostatek ani přebytek</a:t>
            </a:r>
          </a:p>
          <a:p>
            <a:r>
              <a:rPr lang="cs-CZ" dirty="0" smtClean="0"/>
              <a:t>Cena při které je to splněno je </a:t>
            </a:r>
            <a:r>
              <a:rPr lang="cs-CZ" b="1" dirty="0" smtClean="0"/>
              <a:t>rovnovážní cena </a:t>
            </a:r>
          </a:p>
          <a:p>
            <a:r>
              <a:rPr lang="cs-CZ" dirty="0" smtClean="0"/>
              <a:t>Tržní rovnováha je efektivní situací, protože vyrovnává mezní užitek s mezními náklady</a:t>
            </a:r>
            <a:endParaRPr lang="cs-CZ" dirty="0"/>
          </a:p>
        </p:txBody>
      </p:sp>
      <p:sp>
        <p:nvSpPr>
          <p:cNvPr id="16" name="TextovéPole 15"/>
          <p:cNvSpPr txBox="1"/>
          <p:nvPr/>
        </p:nvSpPr>
        <p:spPr>
          <a:xfrm>
            <a:off x="642910" y="4643446"/>
            <a:ext cx="6143668" cy="923330"/>
          </a:xfrm>
          <a:prstGeom prst="rect">
            <a:avLst/>
          </a:prstGeom>
          <a:solidFill>
            <a:schemeClr val="accent6">
              <a:lumMod val="40000"/>
              <a:lumOff val="60000"/>
            </a:schemeClr>
          </a:solidFill>
        </p:spPr>
        <p:txBody>
          <a:bodyPr wrap="square" rtlCol="0">
            <a:spAutoFit/>
          </a:bodyPr>
          <a:lstStyle/>
          <a:p>
            <a:r>
              <a:rPr lang="cs-CZ" b="1" dirty="0" smtClean="0"/>
              <a:t>Tržní nerovnováha – </a:t>
            </a:r>
            <a:r>
              <a:rPr lang="cs-CZ" dirty="0" smtClean="0"/>
              <a:t>je nestabilní a přechodná</a:t>
            </a:r>
            <a:endParaRPr lang="cs-CZ" b="1" dirty="0" smtClean="0"/>
          </a:p>
          <a:p>
            <a:r>
              <a:rPr lang="cs-CZ" dirty="0" smtClean="0"/>
              <a:t>Nedostatek – poptávané množství převyšuje nabízené množství</a:t>
            </a:r>
          </a:p>
          <a:p>
            <a:r>
              <a:rPr lang="cs-CZ" dirty="0" smtClean="0"/>
              <a:t>Přebytek – nabízené množství převyšuje poptávané množství </a:t>
            </a:r>
            <a:endParaRPr lang="cs-CZ" dirty="0"/>
          </a:p>
        </p:txBody>
      </p:sp>
      <p:sp>
        <p:nvSpPr>
          <p:cNvPr id="17" name="TextovéPole 16"/>
          <p:cNvSpPr txBox="1"/>
          <p:nvPr/>
        </p:nvSpPr>
        <p:spPr>
          <a:xfrm>
            <a:off x="714348" y="5715016"/>
            <a:ext cx="7929618" cy="646331"/>
          </a:xfrm>
          <a:prstGeom prst="rect">
            <a:avLst/>
          </a:prstGeom>
          <a:noFill/>
        </p:spPr>
        <p:txBody>
          <a:bodyPr wrap="square" rtlCol="0">
            <a:spAutoFit/>
          </a:bodyPr>
          <a:lstStyle/>
          <a:p>
            <a:r>
              <a:rPr lang="cs-CZ" b="1" dirty="0" smtClean="0"/>
              <a:t>Změna rovnováhy </a:t>
            </a:r>
            <a:r>
              <a:rPr lang="cs-CZ" dirty="0" smtClean="0"/>
              <a:t>ze strany poptávky (růst ceny, růst množství) nebo nabídky (růst ceny, pokles množství) </a:t>
            </a:r>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5">
              <a:lumMod val="60000"/>
              <a:lumOff val="40000"/>
            </a:schemeClr>
          </a:solidFill>
          <a:ln>
            <a:solidFill>
              <a:schemeClr val="accent5">
                <a:lumMod val="75000"/>
              </a:schemeClr>
            </a:solidFill>
          </a:ln>
        </p:spPr>
        <p:txBody>
          <a:bodyPr>
            <a:normAutofit/>
          </a:bodyPr>
          <a:lstStyle/>
          <a:p>
            <a:r>
              <a:rPr lang="cs-CZ" sz="3200" dirty="0" smtClean="0"/>
              <a:t>Směna a</a:t>
            </a:r>
            <a:r>
              <a:rPr lang="cs-CZ" sz="3200" baseline="0" dirty="0" smtClean="0"/>
              <a:t> specializace</a:t>
            </a:r>
            <a:endParaRPr lang="cs-CZ" sz="3200" dirty="0"/>
          </a:p>
        </p:txBody>
      </p:sp>
      <p:sp>
        <p:nvSpPr>
          <p:cNvPr id="3" name="Zástupný symbol pro obsah 2"/>
          <p:cNvSpPr>
            <a:spLocks noGrp="1"/>
          </p:cNvSpPr>
          <p:nvPr>
            <p:ph idx="1"/>
          </p:nvPr>
        </p:nvSpPr>
        <p:spPr>
          <a:solidFill>
            <a:schemeClr val="accent5">
              <a:lumMod val="20000"/>
              <a:lumOff val="80000"/>
            </a:schemeClr>
          </a:solidFill>
        </p:spPr>
        <p:txBody>
          <a:bodyPr>
            <a:normAutofit/>
          </a:bodyPr>
          <a:lstStyle/>
          <a:p>
            <a:pPr algn="just">
              <a:buNone/>
            </a:pPr>
            <a:r>
              <a:rPr lang="cs-CZ" sz="1800" dirty="0" smtClean="0"/>
              <a:t>	Bohatství není měřeno množstvím výrobků nýbrž uspokojením z nich. Směna může zvýšit uspokojení, aniž by zvětšila množství. Směna obohacuje oba směňující a každý z nich je na tom po směně lépe než před směnou. </a:t>
            </a:r>
          </a:p>
          <a:p>
            <a:pPr>
              <a:buNone/>
            </a:pPr>
            <a:endParaRPr lang="cs-CZ" sz="1800" dirty="0"/>
          </a:p>
          <a:p>
            <a:pPr>
              <a:buNone/>
            </a:pPr>
            <a:r>
              <a:rPr lang="cs-CZ" sz="1800" b="1" dirty="0" smtClean="0"/>
              <a:t>	Specializace a směna na základě absolutních výhod</a:t>
            </a:r>
          </a:p>
          <a:p>
            <a:pPr>
              <a:buNone/>
            </a:pPr>
            <a:r>
              <a:rPr lang="cs-CZ" sz="1800" b="1" dirty="0"/>
              <a:t>	</a:t>
            </a:r>
            <a:r>
              <a:rPr lang="cs-CZ" sz="1800" dirty="0" smtClean="0"/>
              <a:t>Směna umožňuje zvýšení výroby tím, že umožní výrobcům aby se specializovali. Absolutní výhoda znamená, že člověk je v něčem lepší než jiní lidé. </a:t>
            </a:r>
            <a:endParaRPr lang="cs-CZ" sz="1800" b="1" dirty="0" smtClean="0"/>
          </a:p>
          <a:p>
            <a:pPr>
              <a:buNone/>
            </a:pPr>
            <a:r>
              <a:rPr lang="cs-CZ" sz="1800" b="1" dirty="0" smtClean="0"/>
              <a:t>	Specializace a směna na základě komparativních výhod</a:t>
            </a:r>
          </a:p>
          <a:p>
            <a:pPr>
              <a:buNone/>
            </a:pPr>
            <a:r>
              <a:rPr lang="cs-CZ" sz="1800" b="1" dirty="0"/>
              <a:t>	</a:t>
            </a:r>
            <a:r>
              <a:rPr lang="cs-CZ" sz="1800" dirty="0" smtClean="0"/>
              <a:t>Umožní specializovat se na tu z činností, u které je relativně lepší</a:t>
            </a:r>
          </a:p>
          <a:p>
            <a:pPr>
              <a:buNone/>
            </a:pPr>
            <a:endParaRPr lang="cs-CZ" sz="1800" b="1" dirty="0"/>
          </a:p>
          <a:p>
            <a:pPr>
              <a:buNone/>
            </a:pPr>
            <a:r>
              <a:rPr lang="cs-CZ" sz="1800" dirty="0" smtClean="0"/>
              <a:t>	Specializace a směna zvětšuje produkční schopnosti sama o sobě, aniž by se musel zvětšit kapitál, práce nebo jiné výrobní faktory. Uplatnění i v mezinárodním obchodě.</a:t>
            </a:r>
            <a:endParaRPr lang="cs-CZ" sz="1800"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2">
              <a:lumMod val="40000"/>
              <a:lumOff val="60000"/>
            </a:schemeClr>
          </a:solidFill>
          <a:ln>
            <a:solidFill>
              <a:schemeClr val="accent2">
                <a:lumMod val="60000"/>
                <a:lumOff val="40000"/>
              </a:schemeClr>
            </a:solidFill>
          </a:ln>
        </p:spPr>
        <p:txBody>
          <a:bodyPr>
            <a:normAutofit/>
          </a:bodyPr>
          <a:lstStyle/>
          <a:p>
            <a:r>
              <a:rPr lang="cs-CZ" sz="3200" b="1" dirty="0" smtClean="0"/>
              <a:t>Nedokonalé trhy</a:t>
            </a:r>
            <a:endParaRPr lang="cs-CZ" sz="3200" b="1" dirty="0"/>
          </a:p>
        </p:txBody>
      </p:sp>
      <p:sp>
        <p:nvSpPr>
          <p:cNvPr id="3" name="Zástupný symbol pro obsah 2"/>
          <p:cNvSpPr>
            <a:spLocks noGrp="1"/>
          </p:cNvSpPr>
          <p:nvPr>
            <p:ph idx="1"/>
          </p:nvPr>
        </p:nvSpPr>
        <p:spPr>
          <a:solidFill>
            <a:schemeClr val="accent2">
              <a:lumMod val="20000"/>
              <a:lumOff val="80000"/>
            </a:schemeClr>
          </a:solidFill>
        </p:spPr>
        <p:txBody>
          <a:bodyPr>
            <a:normAutofit lnSpcReduction="10000"/>
          </a:bodyPr>
          <a:lstStyle/>
          <a:p>
            <a:pPr>
              <a:buNone/>
            </a:pPr>
            <a:r>
              <a:rPr lang="cs-CZ" sz="1800" b="1" dirty="0" smtClean="0"/>
              <a:t>Dokonalý trh</a:t>
            </a:r>
          </a:p>
          <a:p>
            <a:pPr>
              <a:buNone/>
            </a:pPr>
            <a:r>
              <a:rPr lang="cs-CZ" sz="1800" dirty="0" smtClean="0"/>
              <a:t>Výrobce nemůže změnou své produkce ovlivnit cenu, platí to pro všechny výrobce dodávajících na trh </a:t>
            </a:r>
          </a:p>
          <a:p>
            <a:pPr>
              <a:buNone/>
            </a:pPr>
            <a:r>
              <a:rPr lang="cs-CZ" sz="1800" dirty="0" smtClean="0"/>
              <a:t>Podmínky dokonalého trhu </a:t>
            </a:r>
          </a:p>
          <a:p>
            <a:pPr>
              <a:buAutoNum type="alphaLcParenR"/>
            </a:pPr>
            <a:r>
              <a:rPr lang="cs-CZ" sz="1800" dirty="0" smtClean="0"/>
              <a:t>Dokonalá informovanost kupujících (např. burzy)</a:t>
            </a:r>
          </a:p>
          <a:p>
            <a:pPr>
              <a:buAutoNum type="alphaLcParenR"/>
            </a:pPr>
            <a:r>
              <a:rPr lang="cs-CZ" sz="1800" dirty="0" smtClean="0"/>
              <a:t>Nulové náklady na změnu dodavatele</a:t>
            </a:r>
          </a:p>
          <a:p>
            <a:pPr>
              <a:buAutoNum type="alphaLcParenR"/>
            </a:pPr>
            <a:r>
              <a:rPr lang="cs-CZ" sz="1800" dirty="0" smtClean="0"/>
              <a:t>Homogenní produkt (trh plodin, suroviny)</a:t>
            </a:r>
          </a:p>
          <a:p>
            <a:pPr>
              <a:buNone/>
            </a:pPr>
            <a:endParaRPr lang="cs-CZ" sz="1800" dirty="0"/>
          </a:p>
          <a:p>
            <a:pPr>
              <a:buNone/>
            </a:pPr>
            <a:r>
              <a:rPr lang="cs-CZ" sz="1800" b="1" dirty="0" smtClean="0"/>
              <a:t>Nedokonalý trh</a:t>
            </a:r>
          </a:p>
          <a:p>
            <a:pPr>
              <a:buNone/>
            </a:pPr>
            <a:r>
              <a:rPr lang="cs-CZ" sz="1800" dirty="0" smtClean="0"/>
              <a:t>Výrobce může změnami své produkce do určité míry ovlivnit docilovanou cenu. </a:t>
            </a:r>
          </a:p>
          <a:p>
            <a:pPr>
              <a:buNone/>
            </a:pPr>
            <a:r>
              <a:rPr lang="cs-CZ" sz="1800" dirty="0" smtClean="0"/>
              <a:t>Trhy jsou obvykle heterogenní – systematická snaha výrobců o odlišení (diferenciaci)</a:t>
            </a:r>
          </a:p>
          <a:p>
            <a:pPr>
              <a:buNone/>
            </a:pPr>
            <a:r>
              <a:rPr lang="cs-CZ" sz="1800" b="1" dirty="0" smtClean="0"/>
              <a:t>Cenotvorba </a:t>
            </a:r>
          </a:p>
          <a:p>
            <a:pPr>
              <a:buNone/>
            </a:pPr>
            <a:r>
              <a:rPr lang="cs-CZ" sz="1800" dirty="0" smtClean="0"/>
              <a:t>Výrobci na nedokonalých trzích „tvoří“ svou cenu tak, že vyrovnávají svůj mezní příjem a mezní náklady</a:t>
            </a:r>
            <a:endParaRPr lang="cs-CZ" sz="1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bwMode="auto">
          <a:xfrm>
            <a:off x="785786" y="714356"/>
            <a:ext cx="8072494" cy="2308324"/>
          </a:xfrm>
          <a:prstGeom prst="rect">
            <a:avLst/>
          </a:prstGeom>
          <a:solidFill>
            <a:schemeClr val="accent1">
              <a:lumMod val="20000"/>
              <a:lumOff val="80000"/>
            </a:schemeClr>
          </a:solidFill>
          <a:effectLst>
            <a:innerShdw blurRad="63500" dist="50800" dir="16200000">
              <a:prstClr val="black">
                <a:alpha val="50000"/>
              </a:prstClr>
            </a:innerShdw>
          </a:effectLst>
        </p:spPr>
        <p:style>
          <a:lnRef idx="1">
            <a:schemeClr val="dk1"/>
          </a:lnRef>
          <a:fillRef idx="2">
            <a:schemeClr val="dk1"/>
          </a:fillRef>
          <a:effectRef idx="1">
            <a:schemeClr val="dk1"/>
          </a:effectRef>
          <a:fontRef idx="minor">
            <a:schemeClr val="dk1"/>
          </a:fontRef>
        </p:style>
        <p:txBody>
          <a:bodyPr wrap="square" rtlCol="0">
            <a:spAutoFit/>
          </a:bodyPr>
          <a:lstStyle/>
          <a:p>
            <a:r>
              <a:rPr lang="cs-CZ" b="1" dirty="0"/>
              <a:t>Ekonomie</a:t>
            </a:r>
            <a:r>
              <a:rPr lang="cs-CZ" dirty="0"/>
              <a:t> </a:t>
            </a:r>
          </a:p>
          <a:p>
            <a:pPr lvl="0"/>
            <a:r>
              <a:rPr lang="cs-CZ" dirty="0" smtClean="0"/>
              <a:t>Studuje </a:t>
            </a:r>
            <a:r>
              <a:rPr lang="cs-CZ" dirty="0"/>
              <a:t>chování jednotlivců (firmy, banky, </a:t>
            </a:r>
            <a:r>
              <a:rPr lang="cs-CZ" dirty="0" smtClean="0"/>
              <a:t>domácnosti…) věda </a:t>
            </a:r>
            <a:r>
              <a:rPr lang="cs-CZ" dirty="0"/>
              <a:t>o lidském jednání , nemůže plně převzít metody přírodních věd, protože motivy lidského jednání jsou subjektivní a nejsou měřitelné a nemá možnost experimentů (neměnné podmínky experimentu) </a:t>
            </a:r>
          </a:p>
          <a:p>
            <a:pPr lvl="0"/>
            <a:r>
              <a:rPr lang="cs-CZ" dirty="0"/>
              <a:t>Studuje chování jednotlivců – jak se lidé rozhodují o využití vzácných zdrojů, které mají alternativní využití </a:t>
            </a:r>
          </a:p>
          <a:p>
            <a:endParaRPr lang="cs-CZ" dirty="0"/>
          </a:p>
        </p:txBody>
      </p:sp>
      <p:sp>
        <p:nvSpPr>
          <p:cNvPr id="3" name="TextovéPole 2"/>
          <p:cNvSpPr txBox="1"/>
          <p:nvPr/>
        </p:nvSpPr>
        <p:spPr bwMode="auto">
          <a:xfrm>
            <a:off x="857224" y="3786190"/>
            <a:ext cx="8072493" cy="2031325"/>
          </a:xfrm>
          <a:prstGeom prst="rect">
            <a:avLst/>
          </a:prstGeom>
          <a:solidFill>
            <a:schemeClr val="accent1">
              <a:lumMod val="20000"/>
              <a:lumOff val="80000"/>
            </a:schemeClr>
          </a:solidFill>
          <a:ln>
            <a:solidFill>
              <a:schemeClr val="tx1"/>
            </a:solidFill>
          </a:ln>
          <a:effectLst>
            <a:innerShdw blurRad="63500" dist="50800" dir="16200000">
              <a:prstClr val="black">
                <a:alpha val="50000"/>
              </a:prstClr>
            </a:innerShdw>
          </a:effectLst>
        </p:spPr>
        <p:txBody>
          <a:bodyPr wrap="square" rtlCol="0">
            <a:spAutoFit/>
          </a:bodyPr>
          <a:lstStyle/>
          <a:p>
            <a:r>
              <a:rPr lang="cs-CZ" b="1" dirty="0" smtClean="0"/>
              <a:t>Racionální jednání v podmínkách vzácnosti </a:t>
            </a:r>
          </a:p>
          <a:p>
            <a:pPr>
              <a:buFontTx/>
              <a:buChar char="-"/>
            </a:pPr>
            <a:r>
              <a:rPr lang="cs-CZ" dirty="0" smtClean="0"/>
              <a:t> racionální jednání nelze posoudit z toho, jaké si volí cíle, jaké preference</a:t>
            </a:r>
          </a:p>
          <a:p>
            <a:pPr>
              <a:buFontTx/>
              <a:buChar char="-"/>
            </a:pPr>
            <a:r>
              <a:rPr lang="cs-CZ" dirty="0"/>
              <a:t> </a:t>
            </a:r>
            <a:r>
              <a:rPr lang="cs-CZ" dirty="0" smtClean="0"/>
              <a:t>racionalitu lidského jednání nalezneme ve volbě prostředků k dosažení cílů tj.    maximalizuje svůj užitek a minimalizuje své náklady</a:t>
            </a:r>
          </a:p>
          <a:p>
            <a:pPr>
              <a:buFontTx/>
              <a:buChar char="-"/>
            </a:pPr>
            <a:r>
              <a:rPr lang="cs-CZ" dirty="0"/>
              <a:t> </a:t>
            </a:r>
            <a:r>
              <a:rPr lang="cs-CZ" dirty="0" smtClean="0"/>
              <a:t>jednotlivec chce rozdělit vzácný zdroj mezi alternativní příležitosti, porovnává přírůstky uspokojení  z těchto příležitostí</a:t>
            </a:r>
          </a:p>
          <a:p>
            <a:pPr>
              <a:buFontTx/>
              <a:buChar char="-"/>
            </a:pP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Přímá spojovací šipka 2"/>
          <p:cNvCxnSpPr/>
          <p:nvPr/>
        </p:nvCxnSpPr>
        <p:spPr>
          <a:xfrm>
            <a:off x="1285852" y="3143248"/>
            <a:ext cx="178595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Přímá spojovací šipka 7"/>
          <p:cNvCxnSpPr/>
          <p:nvPr/>
        </p:nvCxnSpPr>
        <p:spPr>
          <a:xfrm rot="5400000" flipH="1" flipV="1">
            <a:off x="285720" y="2143116"/>
            <a:ext cx="2000264"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ovéPole 9"/>
          <p:cNvSpPr txBox="1"/>
          <p:nvPr/>
        </p:nvSpPr>
        <p:spPr>
          <a:xfrm rot="10800000" flipV="1">
            <a:off x="1071538" y="1214987"/>
            <a:ext cx="253596" cy="215444"/>
          </a:xfrm>
          <a:prstGeom prst="rect">
            <a:avLst/>
          </a:prstGeom>
          <a:noFill/>
        </p:spPr>
        <p:txBody>
          <a:bodyPr wrap="square" rtlCol="0">
            <a:spAutoFit/>
          </a:bodyPr>
          <a:lstStyle/>
          <a:p>
            <a:r>
              <a:rPr lang="cs-CZ" sz="800" dirty="0"/>
              <a:t>Q</a:t>
            </a:r>
          </a:p>
        </p:txBody>
      </p:sp>
      <p:sp>
        <p:nvSpPr>
          <p:cNvPr id="11" name="TextovéPole 10"/>
          <p:cNvSpPr txBox="1"/>
          <p:nvPr/>
        </p:nvSpPr>
        <p:spPr>
          <a:xfrm rot="10953528" flipV="1">
            <a:off x="2857810" y="3173543"/>
            <a:ext cx="214101" cy="215444"/>
          </a:xfrm>
          <a:prstGeom prst="rect">
            <a:avLst/>
          </a:prstGeom>
          <a:noFill/>
        </p:spPr>
        <p:txBody>
          <a:bodyPr wrap="square" rtlCol="0">
            <a:spAutoFit/>
          </a:bodyPr>
          <a:lstStyle/>
          <a:p>
            <a:r>
              <a:rPr lang="cs-CZ" sz="800" dirty="0"/>
              <a:t>Q</a:t>
            </a:r>
          </a:p>
        </p:txBody>
      </p:sp>
      <p:sp>
        <p:nvSpPr>
          <p:cNvPr id="13" name="Oblouk 12"/>
          <p:cNvSpPr/>
          <p:nvPr/>
        </p:nvSpPr>
        <p:spPr>
          <a:xfrm>
            <a:off x="142844" y="1857364"/>
            <a:ext cx="2286016" cy="2428892"/>
          </a:xfrm>
          <a:prstGeom prst="arc">
            <a:avLst>
              <a:gd name="adj1" fmla="val 16200000"/>
              <a:gd name="adj2" fmla="val 2188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dirty="0"/>
          </a:p>
        </p:txBody>
      </p:sp>
      <p:sp>
        <p:nvSpPr>
          <p:cNvPr id="14" name="TextovéPole 13"/>
          <p:cNvSpPr txBox="1"/>
          <p:nvPr/>
        </p:nvSpPr>
        <p:spPr>
          <a:xfrm>
            <a:off x="1500166" y="500043"/>
            <a:ext cx="3000396" cy="369332"/>
          </a:xfrm>
          <a:prstGeom prst="rect">
            <a:avLst/>
          </a:prstGeom>
          <a:solidFill>
            <a:schemeClr val="accent1">
              <a:lumMod val="20000"/>
              <a:lumOff val="80000"/>
            </a:schemeClr>
          </a:solidFill>
          <a:effectLst>
            <a:glow rad="101600">
              <a:schemeClr val="accent1">
                <a:satMod val="175000"/>
                <a:alpha val="40000"/>
              </a:schemeClr>
            </a:glow>
          </a:effectLst>
        </p:spPr>
        <p:txBody>
          <a:bodyPr wrap="square" rtlCol="0">
            <a:spAutoFit/>
          </a:bodyPr>
          <a:lstStyle/>
          <a:p>
            <a:r>
              <a:rPr lang="cs-CZ" dirty="0" smtClean="0">
                <a:ln>
                  <a:solidFill>
                    <a:sysClr val="windowText" lastClr="000000"/>
                  </a:solidFill>
                </a:ln>
              </a:rPr>
              <a:t>Hranice produkčních možností</a:t>
            </a:r>
            <a:endParaRPr lang="cs-CZ" dirty="0">
              <a:ln>
                <a:solidFill>
                  <a:sysClr val="windowText" lastClr="000000"/>
                </a:solidFill>
              </a:ln>
            </a:endParaRPr>
          </a:p>
        </p:txBody>
      </p:sp>
      <p:sp>
        <p:nvSpPr>
          <p:cNvPr id="15" name="TextovéPole 14"/>
          <p:cNvSpPr txBox="1"/>
          <p:nvPr/>
        </p:nvSpPr>
        <p:spPr>
          <a:xfrm>
            <a:off x="4786315" y="857232"/>
            <a:ext cx="3857652" cy="923330"/>
          </a:xfrm>
          <a:prstGeom prst="rect">
            <a:avLst/>
          </a:prstGeom>
          <a:solidFill>
            <a:schemeClr val="accent1">
              <a:lumMod val="20000"/>
              <a:lumOff val="80000"/>
            </a:schemeClr>
          </a:solidFill>
          <a:ln>
            <a:solidFill>
              <a:schemeClr val="accent1">
                <a:lumMod val="75000"/>
              </a:schemeClr>
            </a:solidFill>
          </a:ln>
          <a:effectLst>
            <a:innerShdw blurRad="63500" dist="50800" dir="13500000">
              <a:prstClr val="black">
                <a:alpha val="50000"/>
              </a:prstClr>
            </a:innerShdw>
          </a:effectLst>
        </p:spPr>
        <p:txBody>
          <a:bodyPr wrap="square" rtlCol="0">
            <a:spAutoFit/>
          </a:bodyPr>
          <a:lstStyle/>
          <a:p>
            <a:pPr algn="just"/>
            <a:r>
              <a:rPr lang="cs-CZ" dirty="0" smtClean="0"/>
              <a:t>Ukazuje všechny možné kombinace dvou výrobků, které lze získat s danými zdroji</a:t>
            </a:r>
            <a:endParaRPr lang="cs-CZ" dirty="0"/>
          </a:p>
        </p:txBody>
      </p:sp>
      <p:sp>
        <p:nvSpPr>
          <p:cNvPr id="17" name="TextovéPole 16"/>
          <p:cNvSpPr txBox="1"/>
          <p:nvPr/>
        </p:nvSpPr>
        <p:spPr>
          <a:xfrm>
            <a:off x="4429125" y="2143116"/>
            <a:ext cx="4286280" cy="1200329"/>
          </a:xfrm>
          <a:prstGeom prst="rect">
            <a:avLst/>
          </a:prstGeom>
          <a:solidFill>
            <a:schemeClr val="accent1">
              <a:lumMod val="40000"/>
              <a:lumOff val="60000"/>
            </a:schemeClr>
          </a:solidFill>
          <a:ln>
            <a:solidFill>
              <a:schemeClr val="accent1">
                <a:lumMod val="75000"/>
              </a:schemeClr>
            </a:solidFill>
          </a:ln>
          <a:effectLst>
            <a:innerShdw blurRad="63500" dist="50800" dir="13500000">
              <a:prstClr val="black">
                <a:alpha val="50000"/>
              </a:prstClr>
            </a:innerShdw>
          </a:effectLst>
        </p:spPr>
        <p:txBody>
          <a:bodyPr wrap="square" rtlCol="0">
            <a:spAutoFit/>
          </a:bodyPr>
          <a:lstStyle/>
          <a:p>
            <a:pPr algn="just"/>
            <a:r>
              <a:rPr lang="cs-CZ" dirty="0" smtClean="0"/>
              <a:t>Výrobce hledá takový bod na hranici produkčních možností, ve kterém jsou přírůstky uspokojení z obou výrobků pokud možné stejné</a:t>
            </a:r>
            <a:endParaRPr lang="cs-CZ" dirty="0"/>
          </a:p>
        </p:txBody>
      </p:sp>
      <p:sp>
        <p:nvSpPr>
          <p:cNvPr id="18" name="TextovéPole 17"/>
          <p:cNvSpPr txBox="1"/>
          <p:nvPr/>
        </p:nvSpPr>
        <p:spPr>
          <a:xfrm>
            <a:off x="1285853" y="3857628"/>
            <a:ext cx="7429551" cy="1200329"/>
          </a:xfrm>
          <a:prstGeom prst="rect">
            <a:avLst/>
          </a:prstGeom>
          <a:solidFill>
            <a:schemeClr val="accent1">
              <a:lumMod val="60000"/>
              <a:lumOff val="40000"/>
            </a:schemeClr>
          </a:solidFill>
          <a:ln>
            <a:solidFill>
              <a:schemeClr val="accent1">
                <a:lumMod val="75000"/>
              </a:schemeClr>
            </a:solidFill>
          </a:ln>
          <a:effectLst>
            <a:innerShdw blurRad="63500" dist="50800" dir="13500000">
              <a:prstClr val="black">
                <a:alpha val="50000"/>
              </a:prstClr>
            </a:innerShdw>
          </a:effectLst>
        </p:spPr>
        <p:txBody>
          <a:bodyPr wrap="square" rtlCol="0">
            <a:spAutoFit/>
          </a:bodyPr>
          <a:lstStyle/>
          <a:p>
            <a:r>
              <a:rPr lang="cs-CZ" dirty="0" smtClean="0"/>
              <a:t>Lidé se chovají v souladu s ekonomickými zákony, i když tyto zákony neznají a nikdy je nestudovali. </a:t>
            </a:r>
          </a:p>
          <a:p>
            <a:pPr algn="just"/>
            <a:r>
              <a:rPr lang="cs-CZ" dirty="0" smtClean="0"/>
              <a:t>Racionalita lidského chování nespočívá v tom, že je člověk neomylný, ale v tom, že systematicky neopakuje chyby, nýbrž učí se z nich a napravuje je.</a:t>
            </a:r>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928663" y="642918"/>
            <a:ext cx="7786741" cy="1477328"/>
          </a:xfrm>
          <a:prstGeom prst="rect">
            <a:avLst/>
          </a:prstGeom>
          <a:solidFill>
            <a:schemeClr val="accent1">
              <a:lumMod val="20000"/>
              <a:lumOff val="80000"/>
            </a:schemeClr>
          </a:solidFill>
          <a:ln>
            <a:solidFill>
              <a:schemeClr val="accent1">
                <a:lumMod val="60000"/>
                <a:lumOff val="40000"/>
              </a:schemeClr>
            </a:solidFill>
          </a:ln>
          <a:effectLst>
            <a:innerShdw blurRad="63500" dist="50800" dir="16200000">
              <a:prstClr val="black">
                <a:alpha val="50000"/>
              </a:prstClr>
            </a:innerShdw>
          </a:effectLst>
        </p:spPr>
        <p:txBody>
          <a:bodyPr wrap="square" rtlCol="0">
            <a:spAutoFit/>
          </a:bodyPr>
          <a:lstStyle/>
          <a:p>
            <a:pPr algn="just"/>
            <a:r>
              <a:rPr lang="cs-CZ" dirty="0" smtClean="0"/>
              <a:t>Racionální jednání jednotlivců může, ale také nemusí vést k efektivním výsledkům. </a:t>
            </a:r>
            <a:r>
              <a:rPr lang="cs-CZ" b="1" dirty="0" smtClean="0"/>
              <a:t>Neviditelná ruka trhu </a:t>
            </a:r>
            <a:r>
              <a:rPr lang="cs-CZ" dirty="0" smtClean="0"/>
              <a:t>(směna, tržní ceny) zajišťují soulad mezi prospěchem jednotlivce a společným prospěchem. Ceny a zisky vedou výrobce a obchodníky jako </a:t>
            </a:r>
            <a:r>
              <a:rPr lang="cs-CZ" b="1" dirty="0" smtClean="0"/>
              <a:t>neviditelná ruka trhu</a:t>
            </a:r>
            <a:r>
              <a:rPr lang="cs-CZ" dirty="0" smtClean="0"/>
              <a:t>, aby dělali to, co chtějí spotřebitelé, přestože jim nejde o spotřebitele ale jen o vlastní zisky.  </a:t>
            </a:r>
          </a:p>
        </p:txBody>
      </p:sp>
      <p:sp>
        <p:nvSpPr>
          <p:cNvPr id="3" name="TextovéPole 2"/>
          <p:cNvSpPr txBox="1"/>
          <p:nvPr/>
        </p:nvSpPr>
        <p:spPr>
          <a:xfrm>
            <a:off x="928662" y="2714620"/>
            <a:ext cx="7715304" cy="646331"/>
          </a:xfrm>
          <a:prstGeom prst="rect">
            <a:avLst/>
          </a:prstGeom>
          <a:solidFill>
            <a:schemeClr val="accent1">
              <a:lumMod val="40000"/>
              <a:lumOff val="60000"/>
            </a:schemeClr>
          </a:solidFill>
          <a:ln>
            <a:solidFill>
              <a:schemeClr val="accent1">
                <a:lumMod val="60000"/>
                <a:lumOff val="40000"/>
              </a:schemeClr>
            </a:solidFill>
          </a:ln>
          <a:effectLst>
            <a:innerShdw blurRad="63500" dist="50800" dir="16200000">
              <a:prstClr val="black">
                <a:alpha val="50000"/>
              </a:prstClr>
            </a:innerShdw>
          </a:effectLst>
        </p:spPr>
        <p:txBody>
          <a:bodyPr wrap="square" rtlCol="0">
            <a:spAutoFit/>
          </a:bodyPr>
          <a:lstStyle/>
          <a:p>
            <a:pPr algn="just"/>
            <a:r>
              <a:rPr lang="cs-CZ" dirty="0" smtClean="0"/>
              <a:t>Činnosti lidí v tržním systému jsou koordinovány směnou a cenami. Cenový systém je efektivní, protože je úsporný</a:t>
            </a:r>
            <a:endParaRPr lang="cs-CZ" dirty="0"/>
          </a:p>
        </p:txBody>
      </p:sp>
      <p:sp>
        <p:nvSpPr>
          <p:cNvPr id="4" name="TextovéPole 3"/>
          <p:cNvSpPr txBox="1"/>
          <p:nvPr/>
        </p:nvSpPr>
        <p:spPr>
          <a:xfrm>
            <a:off x="1428728" y="4000504"/>
            <a:ext cx="3263009" cy="1477328"/>
          </a:xfrm>
          <a:prstGeom prst="rect">
            <a:avLst/>
          </a:prstGeom>
          <a:solidFill>
            <a:schemeClr val="accent1">
              <a:lumMod val="60000"/>
              <a:lumOff val="40000"/>
            </a:schemeClr>
          </a:solidFill>
          <a:ln>
            <a:solidFill>
              <a:schemeClr val="accent1">
                <a:lumMod val="60000"/>
                <a:lumOff val="40000"/>
              </a:schemeClr>
            </a:solidFill>
          </a:ln>
          <a:effectLst>
            <a:innerShdw blurRad="63500" dist="50800" dir="16200000">
              <a:prstClr val="black">
                <a:alpha val="50000"/>
              </a:prstClr>
            </a:innerShdw>
          </a:effectLst>
        </p:spPr>
        <p:txBody>
          <a:bodyPr wrap="none" rtlCol="0">
            <a:spAutoFit/>
          </a:bodyPr>
          <a:lstStyle/>
          <a:p>
            <a:r>
              <a:rPr lang="cs-CZ" dirty="0" smtClean="0"/>
              <a:t>Funkce ceny </a:t>
            </a:r>
          </a:p>
          <a:p>
            <a:pPr lvl="1">
              <a:buFont typeface="Arial" pitchFamily="34" charset="0"/>
              <a:buChar char="•"/>
            </a:pPr>
            <a:r>
              <a:rPr lang="cs-CZ" dirty="0"/>
              <a:t> </a:t>
            </a:r>
            <a:r>
              <a:rPr lang="cs-CZ" dirty="0" smtClean="0"/>
              <a:t>	informační funkce ceny</a:t>
            </a:r>
          </a:p>
          <a:p>
            <a:pPr lvl="1">
              <a:buFont typeface="Arial" pitchFamily="34" charset="0"/>
              <a:buChar char="•"/>
            </a:pPr>
            <a:r>
              <a:rPr lang="cs-CZ" dirty="0"/>
              <a:t> </a:t>
            </a:r>
            <a:r>
              <a:rPr lang="cs-CZ" dirty="0" smtClean="0"/>
              <a:t>	motivační funkce ceny</a:t>
            </a:r>
          </a:p>
          <a:p>
            <a:pPr lvl="1">
              <a:buFont typeface="Arial" pitchFamily="34" charset="0"/>
              <a:buChar char="•"/>
            </a:pPr>
            <a:r>
              <a:rPr lang="cs-CZ" dirty="0"/>
              <a:t> </a:t>
            </a:r>
            <a:r>
              <a:rPr lang="cs-CZ" dirty="0" smtClean="0"/>
              <a:t>	alokační funkce ceny</a:t>
            </a:r>
          </a:p>
          <a:p>
            <a:pPr lvl="1">
              <a:buFont typeface="Arial" pitchFamily="34" charset="0"/>
              <a:buChar char="•"/>
            </a:pPr>
            <a:r>
              <a:rPr lang="cs-CZ" dirty="0" smtClean="0"/>
              <a:t> 	distribuční funkce ceny</a:t>
            </a:r>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3143240" y="928670"/>
            <a:ext cx="2714644" cy="369332"/>
          </a:xfrm>
          <a:prstGeom prst="rect">
            <a:avLst/>
          </a:prstGeom>
          <a:solidFill>
            <a:schemeClr val="accent1">
              <a:lumMod val="20000"/>
              <a:lumOff val="80000"/>
            </a:schemeClr>
          </a:solidFill>
          <a:ln>
            <a:solidFill>
              <a:schemeClr val="accent1">
                <a:lumMod val="60000"/>
                <a:lumOff val="40000"/>
              </a:schemeClr>
            </a:solidFill>
          </a:ln>
          <a:effectLst>
            <a:glow rad="101600">
              <a:schemeClr val="accent1">
                <a:satMod val="175000"/>
                <a:alpha val="40000"/>
              </a:schemeClr>
            </a:glow>
          </a:effectLst>
        </p:spPr>
        <p:txBody>
          <a:bodyPr wrap="square" rtlCol="0">
            <a:spAutoFit/>
          </a:bodyPr>
          <a:lstStyle/>
          <a:p>
            <a:pPr algn="ctr"/>
            <a:r>
              <a:rPr lang="cs-CZ" dirty="0" smtClean="0"/>
              <a:t>Ekonomický koloběh</a:t>
            </a:r>
            <a:endParaRPr lang="cs-CZ" dirty="0"/>
          </a:p>
        </p:txBody>
      </p:sp>
      <p:sp>
        <p:nvSpPr>
          <p:cNvPr id="4" name="Elipsa 3"/>
          <p:cNvSpPr/>
          <p:nvPr/>
        </p:nvSpPr>
        <p:spPr>
          <a:xfrm>
            <a:off x="1428728" y="3214686"/>
            <a:ext cx="1500198"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statky</a:t>
            </a:r>
            <a:endParaRPr lang="cs-CZ" dirty="0"/>
          </a:p>
        </p:txBody>
      </p:sp>
      <p:sp>
        <p:nvSpPr>
          <p:cNvPr id="5" name="Elipsa 4"/>
          <p:cNvSpPr/>
          <p:nvPr/>
        </p:nvSpPr>
        <p:spPr>
          <a:xfrm>
            <a:off x="6500826" y="3143248"/>
            <a:ext cx="1571636" cy="10001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v</a:t>
            </a:r>
            <a:r>
              <a:rPr lang="cs-CZ" dirty="0" smtClean="0"/>
              <a:t>ýrobní faktory</a:t>
            </a:r>
            <a:endParaRPr lang="cs-CZ" dirty="0"/>
          </a:p>
        </p:txBody>
      </p:sp>
      <p:sp>
        <p:nvSpPr>
          <p:cNvPr id="6" name="Obdélník 5"/>
          <p:cNvSpPr/>
          <p:nvPr/>
        </p:nvSpPr>
        <p:spPr>
          <a:xfrm>
            <a:off x="3929058" y="2214554"/>
            <a:ext cx="1571636"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Firmy</a:t>
            </a:r>
            <a:endParaRPr lang="cs-CZ" dirty="0"/>
          </a:p>
        </p:txBody>
      </p:sp>
      <p:sp>
        <p:nvSpPr>
          <p:cNvPr id="7" name="Obdélník 6"/>
          <p:cNvSpPr/>
          <p:nvPr/>
        </p:nvSpPr>
        <p:spPr>
          <a:xfrm>
            <a:off x="4071934" y="5000636"/>
            <a:ext cx="1557342" cy="4286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Domácnosti</a:t>
            </a:r>
            <a:endParaRPr lang="cs-CZ" dirty="0"/>
          </a:p>
        </p:txBody>
      </p:sp>
      <p:sp>
        <p:nvSpPr>
          <p:cNvPr id="8" name="Oblouk 7"/>
          <p:cNvSpPr/>
          <p:nvPr/>
        </p:nvSpPr>
        <p:spPr>
          <a:xfrm>
            <a:off x="3643306" y="2428868"/>
            <a:ext cx="3786214" cy="1357322"/>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dirty="0"/>
          </a:p>
        </p:txBody>
      </p:sp>
      <p:sp>
        <p:nvSpPr>
          <p:cNvPr id="10" name="Oblouk 9"/>
          <p:cNvSpPr/>
          <p:nvPr/>
        </p:nvSpPr>
        <p:spPr>
          <a:xfrm flipV="1">
            <a:off x="3571868" y="2928934"/>
            <a:ext cx="3929090" cy="2286016"/>
          </a:xfrm>
          <a:prstGeom prst="arc">
            <a:avLst>
              <a:gd name="adj1" fmla="val 16423216"/>
              <a:gd name="adj2" fmla="val 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dirty="0"/>
          </a:p>
        </p:txBody>
      </p:sp>
      <p:sp>
        <p:nvSpPr>
          <p:cNvPr id="12" name="Oblouk 11"/>
          <p:cNvSpPr/>
          <p:nvPr/>
        </p:nvSpPr>
        <p:spPr>
          <a:xfrm flipH="1">
            <a:off x="2214546" y="2428868"/>
            <a:ext cx="3571900" cy="1500198"/>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dirty="0"/>
          </a:p>
        </p:txBody>
      </p:sp>
      <p:sp>
        <p:nvSpPr>
          <p:cNvPr id="13" name="Oblouk 12"/>
          <p:cNvSpPr/>
          <p:nvPr/>
        </p:nvSpPr>
        <p:spPr>
          <a:xfrm flipH="1" flipV="1">
            <a:off x="2071670" y="3071810"/>
            <a:ext cx="4000528" cy="2143140"/>
          </a:xfrm>
          <a:prstGeom prst="arc">
            <a:avLst>
              <a:gd name="adj1" fmla="val 16224371"/>
              <a:gd name="adj2" fmla="val 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3">
              <a:lumMod val="40000"/>
              <a:lumOff val="60000"/>
            </a:schemeClr>
          </a:solidFill>
          <a:effectLst>
            <a:glow rad="101600">
              <a:schemeClr val="accent3">
                <a:satMod val="175000"/>
                <a:alpha val="40000"/>
              </a:schemeClr>
            </a:glow>
          </a:effectLst>
        </p:spPr>
        <p:txBody>
          <a:bodyPr>
            <a:normAutofit/>
          </a:bodyPr>
          <a:lstStyle/>
          <a:p>
            <a:r>
              <a:rPr lang="cs-CZ" sz="3200" b="1" dirty="0" smtClean="0"/>
              <a:t>Chování</a:t>
            </a:r>
            <a:r>
              <a:rPr lang="cs-CZ" sz="3200" b="1" baseline="0" dirty="0" smtClean="0"/>
              <a:t> spotřebitele – užitečnost a poptávka</a:t>
            </a:r>
            <a:endParaRPr lang="cs-CZ" sz="3200" b="1" dirty="0"/>
          </a:p>
        </p:txBody>
      </p:sp>
      <p:sp>
        <p:nvSpPr>
          <p:cNvPr id="3" name="Zástupný symbol pro obsah 2"/>
          <p:cNvSpPr>
            <a:spLocks noGrp="1"/>
          </p:cNvSpPr>
          <p:nvPr>
            <p:ph idx="1"/>
          </p:nvPr>
        </p:nvSpPr>
        <p:spPr>
          <a:xfrm>
            <a:off x="457200" y="2000240"/>
            <a:ext cx="8229600" cy="4125923"/>
          </a:xfrm>
          <a:ln>
            <a:solidFill>
              <a:schemeClr val="accent3">
                <a:lumMod val="60000"/>
                <a:lumOff val="40000"/>
              </a:schemeClr>
            </a:solidFill>
          </a:ln>
          <a:effectLst>
            <a:innerShdw blurRad="63500" dist="50800" dir="16200000">
              <a:prstClr val="black">
                <a:alpha val="50000"/>
              </a:prstClr>
            </a:innerShdw>
          </a:effectLst>
        </p:spPr>
        <p:txBody>
          <a:bodyPr/>
          <a:lstStyle/>
          <a:p>
            <a:pPr algn="just">
              <a:buNone/>
            </a:pPr>
            <a:r>
              <a:rPr lang="cs-CZ" dirty="0" smtClean="0"/>
              <a:t>	</a:t>
            </a:r>
            <a:r>
              <a:rPr lang="cs-CZ" sz="1800" dirty="0" smtClean="0"/>
              <a:t>Uspokojení z celého množství statků nazýváme </a:t>
            </a:r>
            <a:r>
              <a:rPr lang="cs-CZ" sz="1800" b="1" dirty="0" smtClean="0"/>
              <a:t>celkovým užitkem</a:t>
            </a:r>
            <a:r>
              <a:rPr lang="cs-CZ" sz="1800" dirty="0" smtClean="0"/>
              <a:t>. Přírůstek uspokojení z další, dodateční jednotky statku nazýváme </a:t>
            </a:r>
            <a:r>
              <a:rPr lang="cs-CZ" sz="1800" b="1" dirty="0" smtClean="0"/>
              <a:t>mezním užitkem.</a:t>
            </a:r>
          </a:p>
          <a:p>
            <a:pPr algn="just">
              <a:buNone/>
            </a:pPr>
            <a:r>
              <a:rPr lang="cs-CZ" sz="1800" b="1" dirty="0"/>
              <a:t>	</a:t>
            </a:r>
            <a:r>
              <a:rPr lang="cs-CZ" sz="1800" dirty="0" smtClean="0"/>
              <a:t>Mezní užitek s rostoucí spotřebou klesá</a:t>
            </a:r>
            <a:r>
              <a:rPr lang="cs-CZ" sz="1800" b="1" dirty="0" smtClean="0"/>
              <a:t>. </a:t>
            </a:r>
          </a:p>
          <a:p>
            <a:pPr algn="just">
              <a:buNone/>
            </a:pPr>
            <a:r>
              <a:rPr lang="cs-CZ" sz="1800" dirty="0"/>
              <a:t>	</a:t>
            </a:r>
            <a:r>
              <a:rPr lang="cs-CZ" sz="1800" dirty="0" smtClean="0"/>
              <a:t>Racionální spotřebitel není ochoten platit za statek vyšší cenu, než jaká odpovídá jeho meznímu užitku. </a:t>
            </a:r>
          </a:p>
          <a:p>
            <a:pPr algn="just">
              <a:buNone/>
            </a:pPr>
            <a:endParaRPr lang="cs-CZ" sz="1800" dirty="0" smtClean="0"/>
          </a:p>
          <a:p>
            <a:pPr algn="just">
              <a:buNone/>
            </a:pPr>
            <a:r>
              <a:rPr lang="cs-CZ" sz="1800" dirty="0"/>
              <a:t>	</a:t>
            </a:r>
            <a:r>
              <a:rPr lang="cs-CZ" sz="1800" dirty="0" smtClean="0"/>
              <a:t>Rozdíl mezi celkovým užitkem statku a částkou, kterou za něj spotřebitel zaplatí je </a:t>
            </a:r>
            <a:r>
              <a:rPr lang="cs-CZ" sz="1800" b="1" dirty="0" smtClean="0"/>
              <a:t>spotřebitelův přebytek </a:t>
            </a:r>
            <a:endParaRPr lang="cs-CZ" sz="18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Přímá spojovací šipka 2"/>
          <p:cNvCxnSpPr/>
          <p:nvPr/>
        </p:nvCxnSpPr>
        <p:spPr>
          <a:xfrm>
            <a:off x="1285852" y="2857496"/>
            <a:ext cx="2071702"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Přímá spojovací šipka 9"/>
          <p:cNvCxnSpPr/>
          <p:nvPr/>
        </p:nvCxnSpPr>
        <p:spPr>
          <a:xfrm rot="5400000" flipH="1" flipV="1">
            <a:off x="322233" y="1892289"/>
            <a:ext cx="1928032" cy="79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Oblouk 14"/>
          <p:cNvSpPr/>
          <p:nvPr/>
        </p:nvSpPr>
        <p:spPr>
          <a:xfrm rot="11176422">
            <a:off x="1460354" y="476776"/>
            <a:ext cx="3583985" cy="2082716"/>
          </a:xfrm>
          <a:prstGeom prst="arc">
            <a:avLst>
              <a:gd name="adj1" fmla="val 16112576"/>
              <a:gd name="adj2" fmla="val 21392467"/>
            </a:avLst>
          </a:prstGeom>
          <a:ln>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dirty="0"/>
          </a:p>
        </p:txBody>
      </p:sp>
      <p:sp>
        <p:nvSpPr>
          <p:cNvPr id="16" name="TextovéPole 15"/>
          <p:cNvSpPr txBox="1"/>
          <p:nvPr/>
        </p:nvSpPr>
        <p:spPr>
          <a:xfrm>
            <a:off x="857224" y="1071546"/>
            <a:ext cx="428628" cy="338554"/>
          </a:xfrm>
          <a:prstGeom prst="rect">
            <a:avLst/>
          </a:prstGeom>
          <a:noFill/>
        </p:spPr>
        <p:txBody>
          <a:bodyPr wrap="square" rtlCol="0">
            <a:spAutoFit/>
          </a:bodyPr>
          <a:lstStyle/>
          <a:p>
            <a:pPr algn="ctr"/>
            <a:r>
              <a:rPr lang="cs-CZ" sz="800" dirty="0" smtClean="0"/>
              <a:t>P</a:t>
            </a:r>
          </a:p>
          <a:p>
            <a:r>
              <a:rPr lang="cs-CZ" sz="800" dirty="0" smtClean="0"/>
              <a:t>cena</a:t>
            </a:r>
            <a:endParaRPr lang="cs-CZ" sz="800" dirty="0"/>
          </a:p>
        </p:txBody>
      </p:sp>
      <p:sp>
        <p:nvSpPr>
          <p:cNvPr id="17" name="TextovéPole 16"/>
          <p:cNvSpPr txBox="1"/>
          <p:nvPr/>
        </p:nvSpPr>
        <p:spPr>
          <a:xfrm>
            <a:off x="2857489" y="2928934"/>
            <a:ext cx="571504" cy="338554"/>
          </a:xfrm>
          <a:prstGeom prst="rect">
            <a:avLst/>
          </a:prstGeom>
          <a:noFill/>
        </p:spPr>
        <p:txBody>
          <a:bodyPr wrap="square" rtlCol="0">
            <a:spAutoFit/>
          </a:bodyPr>
          <a:lstStyle/>
          <a:p>
            <a:pPr algn="ctr"/>
            <a:r>
              <a:rPr lang="cs-CZ" sz="800" dirty="0" smtClean="0"/>
              <a:t>Q</a:t>
            </a:r>
          </a:p>
          <a:p>
            <a:r>
              <a:rPr lang="cs-CZ" sz="800" dirty="0" smtClean="0"/>
              <a:t>množství</a:t>
            </a:r>
            <a:endParaRPr lang="cs-CZ" sz="800" dirty="0"/>
          </a:p>
        </p:txBody>
      </p:sp>
      <p:sp>
        <p:nvSpPr>
          <p:cNvPr id="18" name="TextovéPole 17"/>
          <p:cNvSpPr txBox="1"/>
          <p:nvPr/>
        </p:nvSpPr>
        <p:spPr>
          <a:xfrm>
            <a:off x="2928926" y="500042"/>
            <a:ext cx="2143140" cy="369332"/>
          </a:xfrm>
          <a:prstGeom prst="rect">
            <a:avLst/>
          </a:prstGeom>
          <a:solidFill>
            <a:schemeClr val="accent3">
              <a:lumMod val="20000"/>
              <a:lumOff val="80000"/>
            </a:schemeClr>
          </a:solidFill>
          <a:ln>
            <a:solidFill>
              <a:schemeClr val="accent3">
                <a:lumMod val="50000"/>
              </a:schemeClr>
            </a:solidFill>
          </a:ln>
          <a:effectLst>
            <a:glow rad="101600">
              <a:schemeClr val="accent3">
                <a:satMod val="175000"/>
                <a:alpha val="40000"/>
              </a:schemeClr>
            </a:glow>
          </a:effectLst>
        </p:spPr>
        <p:txBody>
          <a:bodyPr wrap="square" rtlCol="0">
            <a:spAutoFit/>
          </a:bodyPr>
          <a:lstStyle/>
          <a:p>
            <a:pPr algn="ctr"/>
            <a:r>
              <a:rPr lang="cs-CZ" dirty="0" smtClean="0"/>
              <a:t>Křivka poptávky </a:t>
            </a:r>
            <a:endParaRPr lang="cs-CZ" dirty="0"/>
          </a:p>
        </p:txBody>
      </p:sp>
      <p:sp>
        <p:nvSpPr>
          <p:cNvPr id="19" name="TextovéPole 18"/>
          <p:cNvSpPr txBox="1"/>
          <p:nvPr/>
        </p:nvSpPr>
        <p:spPr>
          <a:xfrm>
            <a:off x="4357686" y="1500174"/>
            <a:ext cx="4500594" cy="2308324"/>
          </a:xfrm>
          <a:prstGeom prst="rect">
            <a:avLst/>
          </a:prstGeom>
          <a:solidFill>
            <a:schemeClr val="accent3">
              <a:lumMod val="20000"/>
              <a:lumOff val="80000"/>
            </a:schemeClr>
          </a:solidFill>
          <a:ln>
            <a:solidFill>
              <a:schemeClr val="accent3">
                <a:lumMod val="60000"/>
                <a:lumOff val="40000"/>
              </a:schemeClr>
            </a:solidFill>
          </a:ln>
        </p:spPr>
        <p:txBody>
          <a:bodyPr wrap="square" rtlCol="0">
            <a:spAutoFit/>
          </a:bodyPr>
          <a:lstStyle/>
          <a:p>
            <a:pPr algn="just"/>
            <a:r>
              <a:rPr lang="cs-CZ" dirty="0" smtClean="0"/>
              <a:t>Poptávka ukazuje závislost poptávaného množství statků na jeho ceně.</a:t>
            </a:r>
          </a:p>
          <a:p>
            <a:pPr algn="just"/>
            <a:r>
              <a:rPr lang="cs-CZ" dirty="0" smtClean="0"/>
              <a:t>Ukazuje jak se mění kupované množství statků v závislosti na jeho ceně (při nezměněných podmínkách.</a:t>
            </a:r>
          </a:p>
          <a:p>
            <a:pPr algn="just"/>
            <a:r>
              <a:rPr lang="cs-CZ" dirty="0" smtClean="0"/>
              <a:t>Křivka poptávky v zásadě kopíruje křivku mezního užitku. </a:t>
            </a:r>
          </a:p>
          <a:p>
            <a:pPr algn="just"/>
            <a:r>
              <a:rPr lang="cs-CZ" dirty="0" smtClean="0"/>
              <a:t>Poptávané množství  </a:t>
            </a:r>
            <a:r>
              <a:rPr lang="cs-CZ" b="1" dirty="0" smtClean="0"/>
              <a:t>x</a:t>
            </a:r>
            <a:r>
              <a:rPr lang="cs-CZ" dirty="0" smtClean="0"/>
              <a:t>   poptávka</a:t>
            </a:r>
            <a:endParaRPr lang="cs-CZ" dirty="0"/>
          </a:p>
        </p:txBody>
      </p:sp>
      <p:sp>
        <p:nvSpPr>
          <p:cNvPr id="21" name="TextovéPole 20"/>
          <p:cNvSpPr txBox="1"/>
          <p:nvPr/>
        </p:nvSpPr>
        <p:spPr>
          <a:xfrm>
            <a:off x="928663" y="4429132"/>
            <a:ext cx="8001056" cy="1754326"/>
          </a:xfrm>
          <a:prstGeom prst="rect">
            <a:avLst/>
          </a:prstGeom>
          <a:solidFill>
            <a:schemeClr val="accent3">
              <a:lumMod val="40000"/>
              <a:lumOff val="60000"/>
            </a:schemeClr>
          </a:solidFill>
          <a:ln>
            <a:solidFill>
              <a:schemeClr val="accent3">
                <a:lumMod val="75000"/>
              </a:schemeClr>
            </a:solidFill>
          </a:ln>
        </p:spPr>
        <p:txBody>
          <a:bodyPr wrap="square" rtlCol="0">
            <a:spAutoFit/>
          </a:bodyPr>
          <a:lstStyle/>
          <a:p>
            <a:pPr algn="just"/>
            <a:r>
              <a:rPr lang="cs-CZ" dirty="0" smtClean="0"/>
              <a:t>Zákon klesající poptávky – poptávané množství klesne, když vzroste cena statku a přitom se nezmění ostatní ceny ani důchody.</a:t>
            </a:r>
          </a:p>
          <a:p>
            <a:pPr algn="just"/>
            <a:r>
              <a:rPr lang="cs-CZ" b="1" dirty="0" smtClean="0"/>
              <a:t>Důchodový efekt </a:t>
            </a:r>
            <a:r>
              <a:rPr lang="cs-CZ" dirty="0" smtClean="0"/>
              <a:t>– spotřebitel při vyšší ceně kupuje méně statku, protože mu původní částka nestačí na nakup původního množství</a:t>
            </a:r>
          </a:p>
          <a:p>
            <a:pPr algn="just"/>
            <a:r>
              <a:rPr lang="cs-CZ" b="1" dirty="0" smtClean="0"/>
              <a:t>Substituční efekt </a:t>
            </a:r>
            <a:r>
              <a:rPr lang="cs-CZ" dirty="0" smtClean="0"/>
              <a:t>- spotřebitel při vyšší ceně kupuje méně statku, protože jej nahrazuje jinými statky. </a:t>
            </a:r>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2571736" y="714356"/>
            <a:ext cx="4143404" cy="369332"/>
          </a:xfrm>
          <a:prstGeom prst="rect">
            <a:avLst/>
          </a:prstGeom>
          <a:solidFill>
            <a:schemeClr val="accent3">
              <a:lumMod val="20000"/>
              <a:lumOff val="80000"/>
            </a:schemeClr>
          </a:solidFill>
          <a:ln>
            <a:solidFill>
              <a:schemeClr val="accent3">
                <a:lumMod val="60000"/>
                <a:lumOff val="40000"/>
              </a:schemeClr>
            </a:solidFill>
          </a:ln>
          <a:effectLst>
            <a:glow rad="101600">
              <a:schemeClr val="accent3">
                <a:satMod val="175000"/>
                <a:alpha val="40000"/>
              </a:schemeClr>
            </a:glow>
          </a:effectLst>
        </p:spPr>
        <p:txBody>
          <a:bodyPr wrap="square" rtlCol="0">
            <a:spAutoFit/>
          </a:bodyPr>
          <a:lstStyle/>
          <a:p>
            <a:r>
              <a:rPr lang="cs-CZ" b="1" dirty="0" smtClean="0"/>
              <a:t>Poptávka v krátkém a dlouhém období</a:t>
            </a:r>
            <a:endParaRPr lang="cs-CZ" b="1" dirty="0"/>
          </a:p>
        </p:txBody>
      </p:sp>
      <p:cxnSp>
        <p:nvCxnSpPr>
          <p:cNvPr id="4" name="Přímá spojovací šipka 3"/>
          <p:cNvCxnSpPr/>
          <p:nvPr/>
        </p:nvCxnSpPr>
        <p:spPr>
          <a:xfrm>
            <a:off x="1000100" y="2643182"/>
            <a:ext cx="2000264"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Přímá spojovací šipka 7"/>
          <p:cNvCxnSpPr/>
          <p:nvPr/>
        </p:nvCxnSpPr>
        <p:spPr>
          <a:xfrm rot="5400000" flipH="1" flipV="1">
            <a:off x="250001" y="1893083"/>
            <a:ext cx="1500198"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Přímá spojovací čára 10"/>
          <p:cNvCxnSpPr/>
          <p:nvPr/>
        </p:nvCxnSpPr>
        <p:spPr>
          <a:xfrm rot="16200000" flipH="1">
            <a:off x="1321571" y="1678769"/>
            <a:ext cx="1057276" cy="7000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Přímá spojovací čára 13"/>
          <p:cNvCxnSpPr/>
          <p:nvPr/>
        </p:nvCxnSpPr>
        <p:spPr>
          <a:xfrm>
            <a:off x="1285852" y="1714488"/>
            <a:ext cx="1214446" cy="64294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ovéPole 15"/>
          <p:cNvSpPr txBox="1"/>
          <p:nvPr/>
        </p:nvSpPr>
        <p:spPr>
          <a:xfrm>
            <a:off x="785786" y="1214422"/>
            <a:ext cx="142876" cy="215444"/>
          </a:xfrm>
          <a:prstGeom prst="rect">
            <a:avLst/>
          </a:prstGeom>
          <a:noFill/>
        </p:spPr>
        <p:txBody>
          <a:bodyPr wrap="square" rtlCol="0">
            <a:spAutoFit/>
          </a:bodyPr>
          <a:lstStyle/>
          <a:p>
            <a:r>
              <a:rPr lang="cs-CZ" sz="800" dirty="0" smtClean="0"/>
              <a:t>P</a:t>
            </a:r>
            <a:endParaRPr lang="cs-CZ" sz="800" dirty="0"/>
          </a:p>
        </p:txBody>
      </p:sp>
      <p:sp>
        <p:nvSpPr>
          <p:cNvPr id="17" name="TextovéPole 16"/>
          <p:cNvSpPr txBox="1"/>
          <p:nvPr/>
        </p:nvSpPr>
        <p:spPr>
          <a:xfrm>
            <a:off x="2786050" y="2714620"/>
            <a:ext cx="214314" cy="215444"/>
          </a:xfrm>
          <a:prstGeom prst="rect">
            <a:avLst/>
          </a:prstGeom>
          <a:noFill/>
        </p:spPr>
        <p:txBody>
          <a:bodyPr wrap="square" rtlCol="0">
            <a:spAutoFit/>
          </a:bodyPr>
          <a:lstStyle/>
          <a:p>
            <a:r>
              <a:rPr lang="cs-CZ" sz="800" dirty="0" smtClean="0"/>
              <a:t>Q</a:t>
            </a:r>
            <a:endParaRPr lang="cs-CZ" sz="800" dirty="0"/>
          </a:p>
        </p:txBody>
      </p:sp>
      <p:sp>
        <p:nvSpPr>
          <p:cNvPr id="18" name="TextovéPole 17"/>
          <p:cNvSpPr txBox="1"/>
          <p:nvPr/>
        </p:nvSpPr>
        <p:spPr>
          <a:xfrm>
            <a:off x="1643042" y="1428736"/>
            <a:ext cx="989373" cy="338554"/>
          </a:xfrm>
          <a:prstGeom prst="rect">
            <a:avLst/>
          </a:prstGeom>
          <a:noFill/>
        </p:spPr>
        <p:txBody>
          <a:bodyPr wrap="none" rtlCol="0">
            <a:spAutoFit/>
          </a:bodyPr>
          <a:lstStyle/>
          <a:p>
            <a:r>
              <a:rPr lang="cs-CZ" sz="800" dirty="0" smtClean="0"/>
              <a:t>Poptávka krátkého </a:t>
            </a:r>
          </a:p>
          <a:p>
            <a:r>
              <a:rPr lang="cs-CZ" sz="800" dirty="0" smtClean="0"/>
              <a:t>období</a:t>
            </a:r>
            <a:endParaRPr lang="cs-CZ" sz="800" dirty="0"/>
          </a:p>
        </p:txBody>
      </p:sp>
      <p:sp>
        <p:nvSpPr>
          <p:cNvPr id="19" name="TextovéPole 18"/>
          <p:cNvSpPr txBox="1"/>
          <p:nvPr/>
        </p:nvSpPr>
        <p:spPr>
          <a:xfrm>
            <a:off x="2357422" y="2071678"/>
            <a:ext cx="1143008" cy="338554"/>
          </a:xfrm>
          <a:prstGeom prst="rect">
            <a:avLst/>
          </a:prstGeom>
          <a:noFill/>
        </p:spPr>
        <p:txBody>
          <a:bodyPr wrap="square" rtlCol="0">
            <a:spAutoFit/>
          </a:bodyPr>
          <a:lstStyle/>
          <a:p>
            <a:r>
              <a:rPr lang="cs-CZ" sz="800" dirty="0" smtClean="0"/>
              <a:t>Poptávka dlouhého období</a:t>
            </a:r>
            <a:endParaRPr lang="cs-CZ" sz="800" dirty="0"/>
          </a:p>
        </p:txBody>
      </p:sp>
      <p:sp>
        <p:nvSpPr>
          <p:cNvPr id="20" name="TextovéPole 19"/>
          <p:cNvSpPr txBox="1"/>
          <p:nvPr/>
        </p:nvSpPr>
        <p:spPr>
          <a:xfrm>
            <a:off x="928662" y="3286124"/>
            <a:ext cx="7858180" cy="2585323"/>
          </a:xfrm>
          <a:prstGeom prst="rect">
            <a:avLst/>
          </a:prstGeom>
          <a:solidFill>
            <a:schemeClr val="accent3">
              <a:lumMod val="40000"/>
              <a:lumOff val="60000"/>
            </a:schemeClr>
          </a:solidFill>
          <a:ln>
            <a:solidFill>
              <a:schemeClr val="accent3">
                <a:lumMod val="60000"/>
                <a:lumOff val="40000"/>
              </a:schemeClr>
            </a:solidFill>
          </a:ln>
        </p:spPr>
        <p:txBody>
          <a:bodyPr wrap="square" rtlCol="0">
            <a:spAutoFit/>
          </a:bodyPr>
          <a:lstStyle/>
          <a:p>
            <a:r>
              <a:rPr lang="cs-CZ" b="1" dirty="0" smtClean="0"/>
              <a:t>Elasticita poptávky</a:t>
            </a:r>
          </a:p>
          <a:p>
            <a:pPr>
              <a:buFontTx/>
              <a:buChar char="-"/>
            </a:pPr>
            <a:r>
              <a:rPr lang="cs-CZ" dirty="0" smtClean="0"/>
              <a:t> udává vztah mezi procentní změnou množství statku a procentní změnou ceny. </a:t>
            </a:r>
          </a:p>
          <a:p>
            <a:pPr>
              <a:buFontTx/>
              <a:buChar char="-"/>
            </a:pPr>
            <a:r>
              <a:rPr lang="cs-CZ" dirty="0" smtClean="0"/>
              <a:t> cenová elasticita poptávky – jak se změní výdaje spotřebitele na daný statek v případě změny jeho ceny</a:t>
            </a:r>
          </a:p>
          <a:p>
            <a:r>
              <a:rPr lang="cs-CZ" dirty="0" smtClean="0"/>
              <a:t>e </a:t>
            </a:r>
            <a:r>
              <a:rPr lang="cs-CZ" dirty="0"/>
              <a:t>›</a:t>
            </a:r>
            <a:r>
              <a:rPr lang="cs-CZ" dirty="0" smtClean="0"/>
              <a:t> 1 zvýšení ceny povede k poklesu spotřebitelových výdajů na daný statek (elastická nabídka)</a:t>
            </a:r>
          </a:p>
          <a:p>
            <a:r>
              <a:rPr lang="cs-CZ" dirty="0"/>
              <a:t>e</a:t>
            </a:r>
            <a:r>
              <a:rPr lang="cs-CZ" dirty="0" smtClean="0"/>
              <a:t> ‹ 1  zvýšení ceny povede k zvýšení spotřebitelových výdajů na daný statek (neelastická nabídka)</a:t>
            </a:r>
          </a:p>
          <a:p>
            <a:r>
              <a:rPr lang="cs-CZ" dirty="0" smtClean="0"/>
              <a:t>E ₌ 1 změna ceny ponechá výdaje na statek beze změny </a:t>
            </a:r>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714348" y="357167"/>
            <a:ext cx="2928958" cy="646331"/>
          </a:xfrm>
          <a:prstGeom prst="rect">
            <a:avLst/>
          </a:prstGeom>
          <a:noFill/>
        </p:spPr>
        <p:txBody>
          <a:bodyPr wrap="square" rtlCol="0">
            <a:spAutoFit/>
          </a:bodyPr>
          <a:lstStyle/>
          <a:p>
            <a:r>
              <a:rPr lang="cs-CZ" b="1" dirty="0" smtClean="0"/>
              <a:t>Změny poptávky</a:t>
            </a:r>
          </a:p>
          <a:p>
            <a:endParaRPr lang="cs-CZ" dirty="0"/>
          </a:p>
        </p:txBody>
      </p:sp>
      <p:sp>
        <p:nvSpPr>
          <p:cNvPr id="3" name="TextovéPole 2"/>
          <p:cNvSpPr txBox="1"/>
          <p:nvPr/>
        </p:nvSpPr>
        <p:spPr>
          <a:xfrm>
            <a:off x="4286248" y="1285860"/>
            <a:ext cx="3130857" cy="1477328"/>
          </a:xfrm>
          <a:prstGeom prst="rect">
            <a:avLst/>
          </a:prstGeom>
          <a:solidFill>
            <a:schemeClr val="accent3">
              <a:lumMod val="20000"/>
              <a:lumOff val="80000"/>
            </a:schemeClr>
          </a:solidFill>
          <a:ln>
            <a:solidFill>
              <a:schemeClr val="accent3">
                <a:lumMod val="40000"/>
                <a:lumOff val="60000"/>
              </a:schemeClr>
            </a:solidFill>
          </a:ln>
          <a:effectLst>
            <a:innerShdw blurRad="63500" dist="50800" dir="16200000">
              <a:prstClr val="black">
                <a:alpha val="50000"/>
              </a:prstClr>
            </a:innerShdw>
          </a:effectLst>
        </p:spPr>
        <p:txBody>
          <a:bodyPr wrap="none" rtlCol="0">
            <a:spAutoFit/>
          </a:bodyPr>
          <a:lstStyle/>
          <a:p>
            <a:r>
              <a:rPr lang="cs-CZ" dirty="0" smtClean="0"/>
              <a:t>- změna preferencí spotřebitele</a:t>
            </a:r>
          </a:p>
          <a:p>
            <a:r>
              <a:rPr lang="cs-CZ" dirty="0" smtClean="0"/>
              <a:t>- změna důchodu spotřebitele</a:t>
            </a:r>
          </a:p>
          <a:p>
            <a:r>
              <a:rPr lang="cs-CZ" dirty="0" smtClean="0"/>
              <a:t>- změna ceny komplementu</a:t>
            </a:r>
          </a:p>
          <a:p>
            <a:r>
              <a:rPr lang="cs-CZ" dirty="0" smtClean="0"/>
              <a:t>- změna ceny substitutu</a:t>
            </a:r>
          </a:p>
          <a:p>
            <a:endParaRPr lang="cs-CZ" dirty="0"/>
          </a:p>
        </p:txBody>
      </p:sp>
      <p:sp>
        <p:nvSpPr>
          <p:cNvPr id="4" name="TextovéPole 3"/>
          <p:cNvSpPr txBox="1"/>
          <p:nvPr/>
        </p:nvSpPr>
        <p:spPr>
          <a:xfrm>
            <a:off x="642910" y="3714752"/>
            <a:ext cx="8001056" cy="1754326"/>
          </a:xfrm>
          <a:prstGeom prst="rect">
            <a:avLst/>
          </a:prstGeom>
          <a:solidFill>
            <a:schemeClr val="accent3">
              <a:lumMod val="40000"/>
              <a:lumOff val="60000"/>
            </a:schemeClr>
          </a:solidFill>
          <a:ln>
            <a:solidFill>
              <a:schemeClr val="accent3">
                <a:lumMod val="60000"/>
                <a:lumOff val="40000"/>
              </a:schemeClr>
            </a:solidFill>
          </a:ln>
          <a:effectLst>
            <a:innerShdw blurRad="63500" dist="50800" dir="16200000">
              <a:prstClr val="black">
                <a:alpha val="50000"/>
              </a:prstClr>
            </a:innerShdw>
          </a:effectLst>
        </p:spPr>
        <p:txBody>
          <a:bodyPr wrap="square" rtlCol="0">
            <a:spAutoFit/>
          </a:bodyPr>
          <a:lstStyle/>
          <a:p>
            <a:r>
              <a:rPr lang="cs-CZ" b="1" dirty="0" smtClean="0"/>
              <a:t>Tržní poptávka </a:t>
            </a:r>
          </a:p>
          <a:p>
            <a:pPr>
              <a:buFontTx/>
              <a:buChar char="-"/>
            </a:pPr>
            <a:r>
              <a:rPr lang="cs-CZ" dirty="0" smtClean="0"/>
              <a:t> je součtem individuálních poptávek</a:t>
            </a:r>
          </a:p>
          <a:p>
            <a:pPr>
              <a:buFontTx/>
              <a:buChar char="-"/>
            </a:pPr>
            <a:r>
              <a:rPr lang="cs-CZ" dirty="0"/>
              <a:t> </a:t>
            </a:r>
            <a:r>
              <a:rPr lang="cs-CZ" b="1" dirty="0" smtClean="0"/>
              <a:t>tržní poptávka neelastická </a:t>
            </a:r>
            <a:r>
              <a:rPr lang="cs-CZ" dirty="0" smtClean="0"/>
              <a:t>– zvýšení ceny a snížení množství statku bude mít za následek zvýšení výdajů kupujících i příjmů prodávajících</a:t>
            </a:r>
          </a:p>
          <a:p>
            <a:pPr>
              <a:buFontTx/>
              <a:buChar char="-"/>
            </a:pPr>
            <a:r>
              <a:rPr lang="cs-CZ" dirty="0"/>
              <a:t> </a:t>
            </a:r>
            <a:r>
              <a:rPr lang="cs-CZ" b="1" dirty="0" smtClean="0"/>
              <a:t>tržní poptávka elastická </a:t>
            </a:r>
            <a:r>
              <a:rPr lang="cs-CZ" dirty="0" smtClean="0"/>
              <a:t>– zvýšení ceny bude mít za následek snížení výdajů kupujících i příjmů prodávajících </a:t>
            </a:r>
            <a:endParaRPr lang="cs-CZ" b="1" dirty="0"/>
          </a:p>
        </p:txBody>
      </p:sp>
      <p:cxnSp>
        <p:nvCxnSpPr>
          <p:cNvPr id="6" name="Přímá spojovací šipka 5"/>
          <p:cNvCxnSpPr/>
          <p:nvPr/>
        </p:nvCxnSpPr>
        <p:spPr>
          <a:xfrm>
            <a:off x="857224" y="2500306"/>
            <a:ext cx="214314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Přímá spojovací šipka 8"/>
          <p:cNvCxnSpPr/>
          <p:nvPr/>
        </p:nvCxnSpPr>
        <p:spPr>
          <a:xfrm rot="5400000" flipH="1" flipV="1">
            <a:off x="71406" y="1714488"/>
            <a:ext cx="1571636"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Přímá spojovací čára 11"/>
          <p:cNvCxnSpPr/>
          <p:nvPr/>
        </p:nvCxnSpPr>
        <p:spPr>
          <a:xfrm>
            <a:off x="1214414" y="1428736"/>
            <a:ext cx="914400" cy="914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Přímá spojovací čára 13"/>
          <p:cNvCxnSpPr/>
          <p:nvPr/>
        </p:nvCxnSpPr>
        <p:spPr>
          <a:xfrm rot="16200000" flipH="1">
            <a:off x="1357290" y="1285860"/>
            <a:ext cx="928694" cy="9286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Přímá spojovací šipka 18"/>
          <p:cNvCxnSpPr/>
          <p:nvPr/>
        </p:nvCxnSpPr>
        <p:spPr>
          <a:xfrm rot="5400000">
            <a:off x="1285852" y="1357298"/>
            <a:ext cx="71438" cy="7143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829</TotalTime>
  <Words>1213</Words>
  <Application>Microsoft Office PowerPoint</Application>
  <PresentationFormat>Předvádění na obrazovce (4:3)</PresentationFormat>
  <Paragraphs>152</Paragraphs>
  <Slides>18</Slides>
  <Notes>1</Notes>
  <HiddenSlides>0</HiddenSlides>
  <MMClips>0</MMClips>
  <ScaleCrop>false</ScaleCrop>
  <HeadingPairs>
    <vt:vector size="4" baseType="variant">
      <vt:variant>
        <vt:lpstr>Motiv</vt:lpstr>
      </vt:variant>
      <vt:variant>
        <vt:i4>1</vt:i4>
      </vt:variant>
      <vt:variant>
        <vt:lpstr>Nadpisy snímků</vt:lpstr>
      </vt:variant>
      <vt:variant>
        <vt:i4>18</vt:i4>
      </vt:variant>
    </vt:vector>
  </HeadingPairs>
  <TitlesOfParts>
    <vt:vector size="19" baseType="lpstr">
      <vt:lpstr>Motiv sady Office</vt:lpstr>
      <vt:lpstr>EKONOMIE</vt:lpstr>
      <vt:lpstr>Prezentace aplikace PowerPoint</vt:lpstr>
      <vt:lpstr>Prezentace aplikace PowerPoint</vt:lpstr>
      <vt:lpstr>Prezentace aplikace PowerPoint</vt:lpstr>
      <vt:lpstr>Prezentace aplikace PowerPoint</vt:lpstr>
      <vt:lpstr>Chování spotřebitele – užitečnost a poptávka</vt:lpstr>
      <vt:lpstr>Prezentace aplikace PowerPoint</vt:lpstr>
      <vt:lpstr>Prezentace aplikace PowerPoint</vt:lpstr>
      <vt:lpstr>Prezentace aplikace PowerPoint</vt:lpstr>
      <vt:lpstr>Chování výrobce – náklady a nabídka</vt:lpstr>
      <vt:lpstr>Prezentace aplikace PowerPoint</vt:lpstr>
      <vt:lpstr>Prezentace aplikace PowerPoint</vt:lpstr>
      <vt:lpstr>NABÍDKA FIRMY funkce, která ukazuje závislost nabízeného množství statku na jeho ceně</vt:lpstr>
      <vt:lpstr>Prezentace aplikace PowerPoint</vt:lpstr>
      <vt:lpstr>Prezentace aplikace PowerPoint</vt:lpstr>
      <vt:lpstr>Tržní rovnováha a efektivnost</vt:lpstr>
      <vt:lpstr>Směna a specializace</vt:lpstr>
      <vt:lpstr>Nedokonalé trhy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Tržní systém</dc:title>
  <dc:creator>Černí</dc:creator>
  <cp:lastModifiedBy>User</cp:lastModifiedBy>
  <cp:revision>84</cp:revision>
  <dcterms:created xsi:type="dcterms:W3CDTF">2011-09-18T08:15:08Z</dcterms:created>
  <dcterms:modified xsi:type="dcterms:W3CDTF">2011-09-30T06:50:17Z</dcterms:modified>
</cp:coreProperties>
</file>