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334" r:id="rId3"/>
    <p:sldId id="285" r:id="rId4"/>
    <p:sldId id="340" r:id="rId5"/>
    <p:sldId id="341" r:id="rId6"/>
    <p:sldId id="342" r:id="rId7"/>
    <p:sldId id="343" r:id="rId8"/>
    <p:sldId id="327" r:id="rId9"/>
    <p:sldId id="328" r:id="rId10"/>
    <p:sldId id="326" r:id="rId11"/>
    <p:sldId id="353" r:id="rId12"/>
    <p:sldId id="369" r:id="rId13"/>
    <p:sldId id="435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2017" autoAdjust="0"/>
    <p:restoredTop sz="94660"/>
  </p:normalViewPr>
  <p:slideViewPr>
    <p:cSldViewPr>
      <p:cViewPr varScale="1">
        <p:scale>
          <a:sx n="88" d="100"/>
          <a:sy n="88" d="100"/>
        </p:scale>
        <p:origin x="-12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54174-6F06-4F68-8BAA-35FDBB3F2101}" type="datetimeFigureOut">
              <a:rPr lang="cs-CZ" smtClean="0"/>
              <a:pPr/>
              <a:t>3.1.2013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D398D-03CB-43E4-B316-C45496B28F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93642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471A42D-20FE-44EA-8574-6A1DAEACEB87}" type="datetimeFigureOut">
              <a:rPr lang="cs-CZ" smtClean="0"/>
              <a:pPr/>
              <a:t>3.1.2013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6553200" y="609600"/>
            <a:ext cx="2054574" cy="5987751"/>
          </a:xfrm>
        </p:spPr>
        <p:txBody>
          <a:bodyPr vert="eaVert"/>
          <a:lstStyle>
            <a:lvl1pPr>
              <a:defRPr/>
            </a:lvl1pPr>
          </a:lstStyle>
          <a:p>
            <a:r>
              <a:rPr kumimoji="0" lang="cs-CZ" dirty="0" smtClean="0"/>
              <a:t>Klepnutím lze upravit styl předlohy nadpisů. </a:t>
            </a:r>
            <a:endParaRPr kumimoji="0"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23528" y="609600"/>
            <a:ext cx="5760640" cy="5987752"/>
          </a:xfrm>
        </p:spPr>
        <p:txBody>
          <a:bodyPr vert="eaVert"/>
          <a:lstStyle/>
          <a:p>
            <a:pPr lvl="0" eaLnBrk="1" latinLnBrk="0" hangingPunct="1"/>
            <a:r>
              <a:rPr lang="cs-CZ" dirty="0" smtClean="0"/>
              <a:t>Klepnutím lze upravit styly předlohy textu.</a:t>
            </a:r>
          </a:p>
          <a:p>
            <a:pPr lvl="1" eaLnBrk="1" latinLnBrk="0" hangingPunct="1"/>
            <a:r>
              <a:rPr lang="cs-CZ" dirty="0" smtClean="0"/>
              <a:t>Druhá úroveň</a:t>
            </a:r>
          </a:p>
          <a:p>
            <a:pPr lvl="2" eaLnBrk="1" latinLnBrk="0" hangingPunct="1"/>
            <a:r>
              <a:rPr lang="cs-CZ" dirty="0" smtClean="0"/>
              <a:t>Třetí úroveň</a:t>
            </a:r>
          </a:p>
          <a:p>
            <a:pPr lvl="3" eaLnBrk="1" latinLnBrk="0" hangingPunct="1"/>
            <a:r>
              <a:rPr lang="cs-CZ" dirty="0" smtClean="0"/>
              <a:t>Čtvrtá úroveň</a:t>
            </a:r>
          </a:p>
          <a:p>
            <a:pPr lvl="4" eaLnBrk="1" latinLnBrk="0" hangingPunct="1"/>
            <a:r>
              <a:rPr lang="cs-CZ" dirty="0" smtClean="0"/>
              <a:t>Pátá úroveň</a:t>
            </a:r>
            <a:endParaRPr kumimoji="0" lang="en-US" dirty="0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370512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370512" cy="50405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accent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tx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>
            <a:noAutofit/>
          </a:bodyPr>
          <a:lstStyle>
            <a:lvl1pPr algn="l">
              <a:buNone/>
              <a:defRPr sz="35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159F757-1BD6-4167-98B8-70D1438C161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395536" y="1589567"/>
            <a:ext cx="4100264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0837" y="1589567"/>
            <a:ext cx="4100264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D471A42D-20FE-44EA-8574-6A1DAEACEB87}" type="datetimeFigureOut">
              <a:rPr lang="cs-CZ" smtClean="0"/>
              <a:pPr/>
              <a:t>3.1.2013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 spd="med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3050"/>
            <a:ext cx="8291264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395537" y="2242592"/>
            <a:ext cx="4100264" cy="4210744"/>
          </a:xfrm>
        </p:spPr>
        <p:txBody>
          <a:bodyPr/>
          <a:lstStyle/>
          <a:p>
            <a:pPr lvl="0" eaLnBrk="1" latinLnBrk="0" hangingPunct="1"/>
            <a:r>
              <a:rPr lang="cs-CZ" dirty="0" smtClean="0"/>
              <a:t>Klepnutím lze upravit styly předlohy textu.</a:t>
            </a:r>
          </a:p>
          <a:p>
            <a:pPr lvl="1" eaLnBrk="1" latinLnBrk="0" hangingPunct="1"/>
            <a:r>
              <a:rPr lang="cs-CZ" dirty="0" smtClean="0"/>
              <a:t>Druhá úroveň</a:t>
            </a:r>
          </a:p>
          <a:p>
            <a:pPr lvl="2" eaLnBrk="1" latinLnBrk="0" hangingPunct="1"/>
            <a:r>
              <a:rPr lang="cs-CZ" dirty="0" smtClean="0"/>
              <a:t>Třetí úroveň</a:t>
            </a:r>
          </a:p>
          <a:p>
            <a:pPr lvl="3" eaLnBrk="1" latinLnBrk="0" hangingPunct="1"/>
            <a:r>
              <a:rPr lang="cs-CZ" dirty="0" smtClean="0"/>
              <a:t>Čtvrtá úroveň</a:t>
            </a:r>
          </a:p>
          <a:p>
            <a:pPr lvl="4" eaLnBrk="1" latinLnBrk="0" hangingPunct="1"/>
            <a:r>
              <a:rPr lang="cs-CZ" dirty="0" smtClean="0"/>
              <a:t>Pátá úroveň</a:t>
            </a:r>
            <a:endParaRPr kumimoji="0" lang="en-US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586537" y="2242592"/>
            <a:ext cx="4100264" cy="421074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395537" y="1556792"/>
            <a:ext cx="4100264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586537" y="1556792"/>
            <a:ext cx="4100264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 spd="med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D471A42D-20FE-44EA-8574-6A1DAEACEB87}" type="datetimeFigureOut">
              <a:rPr lang="cs-CZ" smtClean="0"/>
              <a:pPr/>
              <a:t>3.1.2013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D471A42D-20FE-44EA-8574-6A1DAEACEB87}" type="datetimeFigureOut">
              <a:rPr lang="cs-CZ" smtClean="0"/>
              <a:pPr/>
              <a:t>3.1.2013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3050"/>
            <a:ext cx="8291264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95536" y="1556791"/>
            <a:ext cx="1600200" cy="5032713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051720" y="1553357"/>
            <a:ext cx="6711280" cy="5043995"/>
          </a:xfrm>
        </p:spPr>
        <p:txBody>
          <a:bodyPr/>
          <a:lstStyle/>
          <a:p>
            <a:pPr lvl="0" eaLnBrk="1" latinLnBrk="0" hangingPunct="1"/>
            <a:r>
              <a:rPr lang="cs-CZ" dirty="0" smtClean="0"/>
              <a:t>Klepnutím lze upravit styly předlohy textu.</a:t>
            </a:r>
          </a:p>
          <a:p>
            <a:pPr lvl="1" eaLnBrk="1" latinLnBrk="0" hangingPunct="1"/>
            <a:r>
              <a:rPr lang="cs-CZ" dirty="0" smtClean="0"/>
              <a:t>Druhá úroveň</a:t>
            </a:r>
          </a:p>
          <a:p>
            <a:pPr lvl="2" eaLnBrk="1" latinLnBrk="0" hangingPunct="1"/>
            <a:r>
              <a:rPr lang="cs-CZ" dirty="0" smtClean="0"/>
              <a:t>Třetí úroveň</a:t>
            </a:r>
          </a:p>
          <a:p>
            <a:pPr lvl="3" eaLnBrk="1" latinLnBrk="0" hangingPunct="1"/>
            <a:r>
              <a:rPr lang="cs-CZ" dirty="0" smtClean="0"/>
              <a:t>Čtvrtá úroveň</a:t>
            </a:r>
          </a:p>
          <a:p>
            <a:pPr lvl="4" eaLnBrk="1" latinLnBrk="0" hangingPunct="1"/>
            <a:r>
              <a:rPr lang="cs-CZ" dirty="0" smtClean="0"/>
              <a:t>Pátá úroveň</a:t>
            </a:r>
            <a:endParaRPr kumimoji="0" lang="en-US" dirty="0"/>
          </a:p>
        </p:txBody>
      </p:sp>
    </p:spTree>
  </p:cSld>
  <p:clrMapOvr>
    <a:masterClrMapping/>
  </p:clrMapOvr>
  <p:transition spd="med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D471A42D-20FE-44EA-8574-6A1DAEACEB87}" type="datetimeFigureOut">
              <a:rPr lang="cs-CZ" smtClean="0"/>
              <a:pPr/>
              <a:t>3.1.2013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  <a:prstGeom prst="rect">
            <a:avLst/>
          </a:prstGeo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367464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95536" y="1556792"/>
            <a:ext cx="8370512" cy="504056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lvl="0" eaLnBrk="1" latinLnBrk="0" hangingPunct="1"/>
            <a:r>
              <a:rPr kumimoji="0" lang="cs-CZ" dirty="0" smtClean="0"/>
              <a:t>Klepnutím lze upravit styly předlohy textu.</a:t>
            </a:r>
          </a:p>
          <a:p>
            <a:pPr lvl="1" eaLnBrk="1" latinLnBrk="0" hangingPunct="1"/>
            <a:r>
              <a:rPr kumimoji="0" lang="cs-CZ" dirty="0" smtClean="0"/>
              <a:t>Druhá úroveň</a:t>
            </a:r>
          </a:p>
          <a:p>
            <a:pPr lvl="2" eaLnBrk="1" latinLnBrk="0" hangingPunct="1"/>
            <a:r>
              <a:rPr kumimoji="0" lang="cs-CZ" dirty="0" smtClean="0"/>
              <a:t>Třetí úroveň</a:t>
            </a:r>
          </a:p>
          <a:p>
            <a:pPr lvl="3" eaLnBrk="1" latinLnBrk="0" hangingPunct="1"/>
            <a:r>
              <a:rPr kumimoji="0" lang="cs-CZ" dirty="0" smtClean="0"/>
              <a:t>Čtvrtá úroveň</a:t>
            </a:r>
          </a:p>
          <a:p>
            <a:pPr lvl="4" eaLnBrk="1" latinLnBrk="0" hangingPunct="1"/>
            <a:r>
              <a:rPr kumimoji="0" lang="cs-CZ" dirty="0" smtClean="0"/>
              <a:t>Pátá úroveň</a:t>
            </a:r>
            <a:endParaRPr kumimoji="0" lang="en-US" dirty="0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323528" cy="2046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395536" y="1280160"/>
            <a:ext cx="8784000" cy="2046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323528" cy="212562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159F757-1BD6-4167-98B8-70D1438C161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strips dir="r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zákony &amp; </a:t>
            </a:r>
            <a:r>
              <a:rPr lang="cs-CZ" dirty="0" smtClean="0"/>
              <a:t>vyhlášky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b="1" dirty="0" smtClean="0"/>
              <a:t>PhDr. Lenka Gajzlerová</a:t>
            </a:r>
          </a:p>
          <a:p>
            <a:r>
              <a:rPr lang="cs-CZ" dirty="0" smtClean="0"/>
              <a:t>MI3DC_DSP Speciální pedagogika</a:t>
            </a:r>
          </a:p>
          <a:p>
            <a:r>
              <a:rPr lang="cs-CZ" dirty="0" smtClean="0"/>
              <a:t>OP3DC_DSP Speciální pedagogika</a:t>
            </a:r>
            <a:endParaRPr lang="cs-CZ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Legislativní opatření – jen pro orientaci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9416"/>
            <a:ext cx="7571184" cy="4846320"/>
          </a:xfrm>
        </p:spPr>
        <p:txBody>
          <a:bodyPr>
            <a:normAutofit/>
          </a:bodyPr>
          <a:lstStyle/>
          <a:p>
            <a:r>
              <a:rPr lang="cs-CZ" dirty="0" smtClean="0"/>
              <a:t>ratifikace </a:t>
            </a:r>
            <a:r>
              <a:rPr lang="cs-CZ" b="1" i="1" dirty="0"/>
              <a:t>Úmluvy o právech osob se zdravotním postižením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/>
              <a:t>podzim 2009</a:t>
            </a:r>
            <a:r>
              <a:rPr lang="cs-CZ" dirty="0" smtClean="0"/>
              <a:t>)</a:t>
            </a:r>
          </a:p>
          <a:p>
            <a:r>
              <a:rPr lang="cs-CZ" dirty="0" smtClean="0"/>
              <a:t>na </a:t>
            </a:r>
            <a:r>
              <a:rPr lang="cs-CZ" dirty="0"/>
              <a:t>základě ratifikace </a:t>
            </a:r>
            <a:r>
              <a:rPr lang="cs-CZ" dirty="0" smtClean="0"/>
              <a:t>byl </a:t>
            </a:r>
            <a:r>
              <a:rPr lang="cs-CZ" dirty="0"/>
              <a:t>zpracován </a:t>
            </a:r>
            <a:r>
              <a:rPr lang="cs-CZ" b="1" i="1" dirty="0"/>
              <a:t>Národní plán vytváření rovných příležitostí pro osoby se zdravotním postižením</a:t>
            </a:r>
            <a:r>
              <a:rPr lang="cs-CZ" dirty="0"/>
              <a:t> (2010–2014</a:t>
            </a:r>
            <a:r>
              <a:rPr lang="cs-CZ" dirty="0" smtClean="0"/>
              <a:t>)</a:t>
            </a:r>
          </a:p>
          <a:p>
            <a:r>
              <a:rPr lang="cs-CZ" dirty="0" smtClean="0"/>
              <a:t>koncipován </a:t>
            </a:r>
            <a:r>
              <a:rPr lang="cs-CZ" b="1" i="1" dirty="0"/>
              <a:t>Národní akční plán vzdělávání</a:t>
            </a:r>
            <a:r>
              <a:rPr lang="cs-CZ" dirty="0"/>
              <a:t> (NAPIV) z března roku </a:t>
            </a:r>
            <a:r>
              <a:rPr lang="cs-CZ" dirty="0" smtClean="0"/>
              <a:t>2010</a:t>
            </a:r>
          </a:p>
        </p:txBody>
      </p:sp>
    </p:spTree>
    <p:extLst>
      <p:ext uri="{BB962C8B-B14F-4D97-AF65-F5344CB8AC3E}">
        <p14:creationId xmlns="" xmlns:p14="http://schemas.microsoft.com/office/powerpoint/2010/main" val="95439785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Středisko výchovné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definována </a:t>
            </a:r>
            <a:r>
              <a:rPr lang="cs-CZ" b="1" dirty="0" smtClean="0"/>
              <a:t>zákonem č. 109/2002 Sb., </a:t>
            </a:r>
            <a:r>
              <a:rPr lang="cs-CZ" dirty="0" smtClean="0"/>
              <a:t>o výkonu ústavní výchovy nebo ochranné výchovy ve školských zařízeních a o preventivně výchovné péči ve školských zařízeních ve </a:t>
            </a:r>
            <a:r>
              <a:rPr lang="cs-CZ" b="1" dirty="0" smtClean="0"/>
              <a:t>znění zákona č. 383/2005 Sb.</a:t>
            </a:r>
          </a:p>
          <a:p>
            <a:r>
              <a:rPr lang="cs-CZ" b="1" dirty="0" smtClean="0"/>
              <a:t>Metodický pokyn </a:t>
            </a:r>
            <a:r>
              <a:rPr lang="cs-CZ" dirty="0" smtClean="0"/>
              <a:t>upřesňující podmínky činnosti středisek výchovné péče </a:t>
            </a:r>
          </a:p>
          <a:p>
            <a:r>
              <a:rPr lang="cs-CZ" b="1" dirty="0" smtClean="0"/>
              <a:t>Příkaz</a:t>
            </a:r>
            <a:r>
              <a:rPr lang="cs-CZ" dirty="0" smtClean="0"/>
              <a:t> ministryně školství, mládeže a tělovýchovy </a:t>
            </a:r>
            <a:r>
              <a:rPr lang="cs-CZ" b="1" dirty="0" smtClean="0"/>
              <a:t>č. 21/2007 </a:t>
            </a:r>
            <a:r>
              <a:rPr lang="cs-CZ" dirty="0" smtClean="0"/>
              <a:t>k činnosti středisek výchovné péče</a:t>
            </a:r>
          </a:p>
        </p:txBody>
      </p:sp>
    </p:spTree>
    <p:extLst>
      <p:ext uri="{BB962C8B-B14F-4D97-AF65-F5344CB8AC3E}">
        <p14:creationId xmlns="" xmlns:p14="http://schemas.microsoft.com/office/powerpoint/2010/main" val="242620820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8434388" algn="r"/>
              </a:tabLst>
            </a:pPr>
            <a:r>
              <a:rPr lang="cs-CZ" dirty="0" smtClean="0"/>
              <a:t>Klasifikace MP	(str. 291)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7118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hloubku MR určujeme pomoci IQ </a:t>
            </a:r>
          </a:p>
          <a:p>
            <a:pPr lvl="1"/>
            <a:r>
              <a:rPr lang="cs-CZ" dirty="0" smtClean="0"/>
              <a:t>(úroveň rozumových schopností)</a:t>
            </a:r>
          </a:p>
          <a:p>
            <a:r>
              <a:rPr lang="cs-CZ" dirty="0" smtClean="0"/>
              <a:t>dle 10. revize MKN (MKN-10, ICD-10)</a:t>
            </a:r>
          </a:p>
          <a:p>
            <a:pPr>
              <a:buNone/>
            </a:pPr>
            <a:endParaRPr lang="cs-CZ" sz="500" dirty="0" smtClean="0"/>
          </a:p>
          <a:p>
            <a:pPr>
              <a:tabLst>
                <a:tab pos="982663" algn="l"/>
                <a:tab pos="1073150" algn="l"/>
                <a:tab pos="5022850" algn="l"/>
                <a:tab pos="6005513" algn="l"/>
              </a:tabLst>
            </a:pPr>
            <a:r>
              <a:rPr lang="cs-CZ" sz="2100" dirty="0" smtClean="0"/>
              <a:t>F 70	lehká mentální retardace	LMR	IQ 69 – 50</a:t>
            </a:r>
          </a:p>
          <a:p>
            <a:pPr>
              <a:tabLst>
                <a:tab pos="982663" algn="l"/>
                <a:tab pos="1073150" algn="l"/>
                <a:tab pos="5022850" algn="l"/>
                <a:tab pos="6005513" algn="l"/>
              </a:tabLst>
            </a:pPr>
            <a:r>
              <a:rPr lang="cs-CZ" sz="2100" dirty="0" smtClean="0"/>
              <a:t>F 71	středně těžká mentální retardace	STMR	IQ 49 – 35</a:t>
            </a:r>
          </a:p>
          <a:p>
            <a:pPr>
              <a:tabLst>
                <a:tab pos="982663" algn="l"/>
                <a:tab pos="1073150" algn="l"/>
                <a:tab pos="5022850" algn="l"/>
                <a:tab pos="6005513" algn="l"/>
              </a:tabLst>
            </a:pPr>
            <a:r>
              <a:rPr lang="cs-CZ" sz="2100" dirty="0" smtClean="0"/>
              <a:t>F 72	těžká mentální retardace	TMR	IQ 34 – 20</a:t>
            </a:r>
          </a:p>
          <a:p>
            <a:pPr>
              <a:tabLst>
                <a:tab pos="982663" algn="l"/>
                <a:tab pos="1073150" algn="l"/>
                <a:tab pos="5022850" algn="l"/>
                <a:tab pos="6005513" algn="l"/>
              </a:tabLst>
            </a:pPr>
            <a:r>
              <a:rPr lang="cs-CZ" sz="2100" dirty="0" smtClean="0"/>
              <a:t>F 73	hluboká mentální retardace	HMR	IQ 19 a níže</a:t>
            </a:r>
          </a:p>
          <a:p>
            <a:pPr>
              <a:tabLst>
                <a:tab pos="982663" algn="l"/>
                <a:tab pos="1073150" algn="l"/>
                <a:tab pos="5019675" algn="l"/>
              </a:tabLst>
            </a:pPr>
            <a:r>
              <a:rPr lang="cs-CZ" sz="2100" dirty="0" smtClean="0"/>
              <a:t>F 78	jiná mentální retardace 	stanovení nesnadné pro  				přidružené postižení, těžké </a:t>
            </a:r>
          </a:p>
          <a:p>
            <a:pPr>
              <a:buNone/>
              <a:tabLst>
                <a:tab pos="982663" algn="l"/>
                <a:tab pos="1073150" algn="l"/>
                <a:tab pos="5019675" algn="l"/>
              </a:tabLst>
            </a:pPr>
            <a:r>
              <a:rPr lang="cs-CZ" sz="2100" dirty="0" smtClean="0"/>
              <a:t> 				poruchy chování, pro autismus</a:t>
            </a:r>
          </a:p>
          <a:p>
            <a:pPr>
              <a:tabLst>
                <a:tab pos="982663" algn="l"/>
                <a:tab pos="1073150" algn="l"/>
                <a:tab pos="5022850" algn="l"/>
                <a:tab pos="6005513" algn="l"/>
              </a:tabLst>
            </a:pPr>
            <a:r>
              <a:rPr lang="cs-CZ" sz="2100" dirty="0" smtClean="0"/>
              <a:t>F 79	nespecifikovaná mentální retardace 	MR prokázaná, ale  					nedostatek </a:t>
            </a:r>
            <a:r>
              <a:rPr lang="cs-CZ" sz="2100" dirty="0" err="1" smtClean="0"/>
              <a:t>inf</a:t>
            </a:r>
            <a:r>
              <a:rPr lang="cs-CZ" sz="2100" dirty="0" smtClean="0"/>
              <a:t>. pro zařazení  				do konkrétního stupně</a:t>
            </a:r>
          </a:p>
          <a:p>
            <a:pPr>
              <a:tabLst>
                <a:tab pos="982663" algn="l"/>
                <a:tab pos="1073150" algn="l"/>
                <a:tab pos="5022850" algn="l"/>
                <a:tab pos="6005513" algn="l"/>
              </a:tabLst>
            </a:pPr>
            <a:r>
              <a:rPr lang="cs-CZ" sz="2100" dirty="0" smtClean="0"/>
              <a:t>Typ</a:t>
            </a:r>
          </a:p>
          <a:p>
            <a:pPr lvl="1">
              <a:tabLst>
                <a:tab pos="982663" algn="l"/>
                <a:tab pos="1073150" algn="l"/>
                <a:tab pos="5022850" algn="l"/>
                <a:tab pos="6005513" algn="l"/>
              </a:tabLst>
            </a:pPr>
            <a:r>
              <a:rPr lang="cs-CZ" sz="1700" dirty="0" err="1" smtClean="0"/>
              <a:t>eretický</a:t>
            </a:r>
            <a:r>
              <a:rPr lang="cs-CZ" sz="1700" dirty="0" smtClean="0"/>
              <a:t> (nepokojný, dráždivý) x torpidní (apatický, netečný) x nevyhraněný</a:t>
            </a:r>
          </a:p>
        </p:txBody>
      </p:sp>
    </p:spTree>
    <p:extLst>
      <p:ext uri="{BB962C8B-B14F-4D97-AF65-F5344CB8AC3E}">
        <p14:creationId xmlns="" xmlns:p14="http://schemas.microsoft.com/office/powerpoint/2010/main" val="3796504467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Střediska rané péče (SRP)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7498080" cy="5256584"/>
          </a:xfrm>
        </p:spPr>
        <p:txBody>
          <a:bodyPr>
            <a:normAutofit/>
          </a:bodyPr>
          <a:lstStyle/>
          <a:p>
            <a:r>
              <a:rPr lang="cs-CZ" dirty="0" smtClean="0"/>
              <a:t>dle zákona </a:t>
            </a:r>
            <a:r>
              <a:rPr lang="cs-CZ" b="1" dirty="0" smtClean="0"/>
              <a:t>108/2006 Sb</a:t>
            </a:r>
            <a:r>
              <a:rPr lang="cs-CZ" dirty="0" smtClean="0"/>
              <a:t>. o sociálních službách</a:t>
            </a:r>
          </a:p>
          <a:p>
            <a:pPr lvl="1"/>
            <a:r>
              <a:rPr lang="cs-CZ" dirty="0" smtClean="0"/>
              <a:t>novelizován – </a:t>
            </a:r>
            <a:r>
              <a:rPr lang="es-ES" dirty="0" smtClean="0"/>
              <a:t>ve znění zákona č. 206/2009 Sb.</a:t>
            </a:r>
            <a:endParaRPr lang="cs-CZ" dirty="0" smtClean="0"/>
          </a:p>
          <a:p>
            <a:pPr lvl="1"/>
            <a:r>
              <a:rPr lang="cs-CZ" dirty="0" smtClean="0"/>
              <a:t>zák. č. </a:t>
            </a:r>
            <a:r>
              <a:rPr lang="cs-CZ" b="1" dirty="0" smtClean="0"/>
              <a:t>366/2011</a:t>
            </a:r>
            <a:r>
              <a:rPr lang="cs-CZ" dirty="0" smtClean="0"/>
              <a:t>, ze dne 6. listopadu 2011, kterým se mění zákon č. 111/2006 Sb., o </a:t>
            </a:r>
            <a:r>
              <a:rPr lang="cs-CZ" b="1" dirty="0" smtClean="0"/>
              <a:t>pomoci v hmotné nouzi</a:t>
            </a:r>
            <a:r>
              <a:rPr lang="cs-CZ" dirty="0" smtClean="0"/>
              <a:t>, ve znění pozdějších předpisů, zákon č. 108/2006 Sb., </a:t>
            </a:r>
            <a:r>
              <a:rPr lang="cs-CZ" b="1" dirty="0" smtClean="0"/>
              <a:t>o sociálních službách</a:t>
            </a:r>
            <a:r>
              <a:rPr lang="cs-CZ" dirty="0" smtClean="0"/>
              <a:t>, ve znění pozdějších předpisů, zákon č. 117/1995 Sb., o </a:t>
            </a:r>
            <a:r>
              <a:rPr lang="cs-CZ" b="1" dirty="0" smtClean="0"/>
              <a:t>státní sociální podpoře</a:t>
            </a:r>
            <a:r>
              <a:rPr lang="cs-CZ" dirty="0" smtClean="0"/>
              <a:t>, ve znění pozdějších předpisů, a další související zákony</a:t>
            </a:r>
          </a:p>
          <a:p>
            <a:pPr lvl="1"/>
            <a:r>
              <a:rPr lang="cs-CZ" dirty="0" smtClean="0"/>
              <a:t>Služby sociální rehabilitace</a:t>
            </a:r>
          </a:p>
        </p:txBody>
      </p:sp>
    </p:spTree>
    <p:extLst>
      <p:ext uri="{BB962C8B-B14F-4D97-AF65-F5344CB8AC3E}">
        <p14:creationId xmlns="" xmlns:p14="http://schemas.microsoft.com/office/powerpoint/2010/main" val="1341332285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Školský zákon č. </a:t>
            </a:r>
            <a:r>
              <a:rPr lang="cs-CZ" b="1" dirty="0" smtClean="0"/>
              <a:t>561/2004 Sb. </a:t>
            </a:r>
            <a:r>
              <a:rPr lang="cs-CZ" dirty="0" smtClean="0"/>
              <a:t>o předškolním, základním, středním, vyšším odborném a jiném vzdělávání, </a:t>
            </a:r>
          </a:p>
          <a:p>
            <a:pPr lvl="1"/>
            <a:r>
              <a:rPr lang="cs-CZ" dirty="0" smtClean="0"/>
              <a:t>ve znění pozdějších předpisů </a:t>
            </a:r>
          </a:p>
          <a:p>
            <a:pPr lvl="2"/>
            <a:r>
              <a:rPr lang="cs-CZ" dirty="0" smtClean="0"/>
              <a:t>zákon č. 49/2009 a zákon č. 472/2011 Sb.</a:t>
            </a:r>
          </a:p>
          <a:p>
            <a:pPr lvl="2"/>
            <a:r>
              <a:rPr lang="cs-CZ" dirty="0" smtClean="0"/>
              <a:t>platná od 1.1.2012</a:t>
            </a:r>
          </a:p>
          <a:p>
            <a:pPr lvl="1"/>
            <a:r>
              <a:rPr lang="cs-CZ" dirty="0" smtClean="0"/>
              <a:t>mimo jiné - dítě/žák se </a:t>
            </a:r>
            <a:r>
              <a:rPr lang="cs-CZ" b="1" dirty="0" smtClean="0"/>
              <a:t>speciálními vzdělávacími potřebami</a:t>
            </a:r>
          </a:p>
          <a:p>
            <a:endParaRPr lang="cs-CZ" dirty="0" smtClean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Vyhláška č. </a:t>
            </a:r>
            <a:r>
              <a:rPr lang="cs-CZ" b="1" dirty="0" smtClean="0"/>
              <a:t>72/2005</a:t>
            </a:r>
            <a:r>
              <a:rPr lang="cs-CZ" dirty="0" smtClean="0"/>
              <a:t> Sb. o poskytování poradenských služeb ve školách a školských poradenských zařízeních, která se mění </a:t>
            </a:r>
            <a:r>
              <a:rPr lang="cs-CZ" dirty="0" err="1" smtClean="0"/>
              <a:t>vyhl</a:t>
            </a:r>
            <a:r>
              <a:rPr lang="cs-CZ" dirty="0" smtClean="0"/>
              <a:t>. č. </a:t>
            </a:r>
            <a:r>
              <a:rPr lang="cs-CZ" b="1" dirty="0" smtClean="0"/>
              <a:t>116/2011</a:t>
            </a:r>
            <a:r>
              <a:rPr lang="cs-CZ" dirty="0" smtClean="0"/>
              <a:t> Sb.</a:t>
            </a:r>
          </a:p>
          <a:p>
            <a:pPr lvl="1"/>
            <a:r>
              <a:rPr lang="cs-CZ" dirty="0" smtClean="0"/>
              <a:t>Poskytování poradenských služeb</a:t>
            </a:r>
          </a:p>
          <a:p>
            <a:pPr lvl="1"/>
            <a:r>
              <a:rPr lang="cs-CZ" dirty="0" smtClean="0"/>
              <a:t>Účel poradenských služeb</a:t>
            </a:r>
          </a:p>
          <a:p>
            <a:pPr lvl="1"/>
            <a:r>
              <a:rPr lang="cs-CZ" dirty="0" smtClean="0"/>
              <a:t>Školská poradenská zařízení</a:t>
            </a:r>
          </a:p>
          <a:p>
            <a:pPr lvl="1"/>
            <a:r>
              <a:rPr lang="cs-CZ" dirty="0" smtClean="0"/>
              <a:t>Pedagogicko-psychologická poradna (PPP)</a:t>
            </a:r>
          </a:p>
          <a:p>
            <a:pPr lvl="1"/>
            <a:r>
              <a:rPr lang="cs-CZ" dirty="0" smtClean="0"/>
              <a:t>Speciálně pedagogické centrum (SPC)</a:t>
            </a:r>
          </a:p>
          <a:p>
            <a:pPr lvl="1"/>
            <a:r>
              <a:rPr lang="cs-CZ" dirty="0" smtClean="0"/>
              <a:t>dítě/žák se </a:t>
            </a:r>
            <a:r>
              <a:rPr lang="cs-CZ" b="1" dirty="0" smtClean="0"/>
              <a:t>speciálními vzdělávacími potřebami</a:t>
            </a:r>
          </a:p>
          <a:p>
            <a:pPr lvl="1"/>
            <a:r>
              <a:rPr lang="cs-CZ" b="1" dirty="0" smtClean="0"/>
              <a:t>příloha č. 1-3</a:t>
            </a:r>
          </a:p>
          <a:p>
            <a:pPr lvl="2"/>
            <a:r>
              <a:rPr lang="cs-CZ" dirty="0" smtClean="0"/>
              <a:t>definuje poskytování a účel poradenských služeb</a:t>
            </a:r>
          </a:p>
          <a:p>
            <a:pPr lvl="2"/>
            <a:r>
              <a:rPr lang="cs-CZ" dirty="0" smtClean="0"/>
              <a:t>školská poradenská zařízení, dokumentaci, poskytování poradenských služeb ve škole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499176" cy="648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Výchovný poradce</a:t>
            </a:r>
            <a:endParaRPr lang="cs-CZ" dirty="0"/>
          </a:p>
        </p:txBody>
      </p:sp>
      <p:sp>
        <p:nvSpPr>
          <p:cNvPr id="14" name="Zástupný symbol pro obsah 13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370512" cy="4680520"/>
          </a:xfrm>
        </p:spPr>
        <p:txBody>
          <a:bodyPr>
            <a:normAutofit/>
          </a:bodyPr>
          <a:lstStyle/>
          <a:p>
            <a:pPr lvl="0">
              <a:buClr>
                <a:srgbClr val="9F2936"/>
              </a:buClr>
            </a:pPr>
            <a:r>
              <a:rPr lang="cs-CZ" sz="2200" dirty="0" smtClean="0">
                <a:solidFill>
                  <a:prstClr val="black"/>
                </a:solidFill>
              </a:rPr>
              <a:t>náplň práce</a:t>
            </a:r>
          </a:p>
          <a:p>
            <a:pPr marL="777240" lvl="1" indent="-320040">
              <a:spcBef>
                <a:spcPts val="700"/>
              </a:spcBef>
              <a:buClr>
                <a:srgbClr val="9F2936"/>
              </a:buClr>
              <a:buSzPct val="60000"/>
              <a:buFont typeface="Wingdings"/>
              <a:buChar char=""/>
            </a:pPr>
            <a:r>
              <a:rPr lang="cs-CZ" sz="2000" dirty="0" smtClean="0">
                <a:solidFill>
                  <a:prstClr val="black"/>
                </a:solidFill>
              </a:rPr>
              <a:t>definuje školský zákon č. 561/2004 Sb. </a:t>
            </a:r>
          </a:p>
          <a:p>
            <a:pPr marL="777240" lvl="1" indent="-320040">
              <a:spcBef>
                <a:spcPts val="700"/>
              </a:spcBef>
              <a:buClr>
                <a:srgbClr val="9F2936"/>
              </a:buClr>
              <a:buSzPct val="60000"/>
              <a:buFont typeface="Wingdings"/>
              <a:buChar char=""/>
            </a:pPr>
            <a:r>
              <a:rPr lang="cs-CZ" sz="2000" dirty="0" smtClean="0">
                <a:solidFill>
                  <a:prstClr val="black"/>
                </a:solidFill>
              </a:rPr>
              <a:t>vyhláška č. 72/2005 Sb., ve znění </a:t>
            </a:r>
            <a:r>
              <a:rPr lang="cs-CZ" sz="2000" dirty="0" err="1" smtClean="0">
                <a:solidFill>
                  <a:prstClr val="black"/>
                </a:solidFill>
              </a:rPr>
              <a:t>vyhl</a:t>
            </a:r>
            <a:r>
              <a:rPr lang="cs-CZ" sz="2000" dirty="0" smtClean="0">
                <a:solidFill>
                  <a:prstClr val="black"/>
                </a:solidFill>
              </a:rPr>
              <a:t>. č. 116/2011 Sb.</a:t>
            </a:r>
          </a:p>
          <a:p>
            <a:pPr marL="777240" lvl="1" indent="-320040">
              <a:spcBef>
                <a:spcPts val="700"/>
              </a:spcBef>
              <a:buClr>
                <a:srgbClr val="9F2936"/>
              </a:buClr>
              <a:buSzPct val="60000"/>
              <a:buNone/>
            </a:pPr>
            <a:endParaRPr lang="cs-CZ" sz="2000" dirty="0" smtClean="0">
              <a:solidFill>
                <a:prstClr val="black"/>
              </a:solidFill>
            </a:endParaRPr>
          </a:p>
          <a:p>
            <a:pPr lvl="0">
              <a:buClr>
                <a:srgbClr val="9F2936"/>
              </a:buClr>
            </a:pPr>
            <a:r>
              <a:rPr lang="cs-CZ" sz="2600" b="1" dirty="0" smtClean="0"/>
              <a:t>Standardní činnosti</a:t>
            </a:r>
          </a:p>
          <a:p>
            <a:pPr marL="521208" lvl="1" indent="-228600">
              <a:lnSpc>
                <a:spcPct val="110000"/>
              </a:lnSpc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</a:pPr>
            <a:r>
              <a:rPr lang="cs-CZ" sz="2500" dirty="0" smtClean="0">
                <a:solidFill>
                  <a:schemeClr val="tx2">
                    <a:lumMod val="75000"/>
                  </a:schemeClr>
                </a:solidFill>
              </a:rPr>
              <a:t>příloha č. 3 k </a:t>
            </a:r>
            <a:r>
              <a:rPr lang="cs-CZ" sz="2500" dirty="0" err="1" smtClean="0">
                <a:solidFill>
                  <a:schemeClr val="tx2">
                    <a:lumMod val="75000"/>
                  </a:schemeClr>
                </a:solidFill>
              </a:rPr>
              <a:t>vyhl</a:t>
            </a:r>
            <a:r>
              <a:rPr lang="cs-CZ" sz="2500" dirty="0" smtClean="0">
                <a:solidFill>
                  <a:schemeClr val="tx2">
                    <a:lumMod val="75000"/>
                  </a:schemeClr>
                </a:solidFill>
              </a:rPr>
              <a:t>. 72/2005 Sb. ve znění </a:t>
            </a:r>
            <a:r>
              <a:rPr lang="cs-CZ" sz="2500" dirty="0" err="1" smtClean="0">
                <a:solidFill>
                  <a:schemeClr val="tx2">
                    <a:lumMod val="75000"/>
                  </a:schemeClr>
                </a:solidFill>
              </a:rPr>
              <a:t>vyhl</a:t>
            </a:r>
            <a:r>
              <a:rPr lang="cs-CZ" sz="2500" dirty="0" smtClean="0">
                <a:solidFill>
                  <a:schemeClr val="tx2">
                    <a:lumMod val="75000"/>
                  </a:schemeClr>
                </a:solidFill>
              </a:rPr>
              <a:t>. č. 116/2011 Sb.</a:t>
            </a:r>
          </a:p>
        </p:txBody>
      </p:sp>
    </p:spTree>
    <p:extLst>
      <p:ext uri="{BB962C8B-B14F-4D97-AF65-F5344CB8AC3E}">
        <p14:creationId xmlns="" xmlns:p14="http://schemas.microsoft.com/office/powerpoint/2010/main" val="844692399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7499176" cy="4752528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cs-CZ" dirty="0" smtClean="0"/>
              <a:t>náplň práce</a:t>
            </a:r>
          </a:p>
          <a:p>
            <a:pPr lvl="1">
              <a:defRPr/>
            </a:pPr>
            <a:r>
              <a:rPr lang="cs-CZ" dirty="0" smtClean="0"/>
              <a:t>definuje školský zákon č. 561/2004 Sb. </a:t>
            </a:r>
          </a:p>
          <a:p>
            <a:pPr lvl="1">
              <a:defRPr/>
            </a:pPr>
            <a:r>
              <a:rPr lang="cs-CZ" dirty="0" smtClean="0"/>
              <a:t>vyhláška č. 72/2005 Sb., ve znění </a:t>
            </a:r>
            <a:r>
              <a:rPr lang="cs-CZ" dirty="0" err="1" smtClean="0"/>
              <a:t>vyhl</a:t>
            </a:r>
            <a:r>
              <a:rPr lang="cs-CZ" dirty="0" smtClean="0"/>
              <a:t>. č. 116/2011 Sb.</a:t>
            </a:r>
          </a:p>
          <a:p>
            <a:pPr lvl="1">
              <a:buNone/>
              <a:defRPr/>
            </a:pPr>
            <a:endParaRPr lang="cs-CZ" dirty="0" smtClean="0"/>
          </a:p>
          <a:p>
            <a:r>
              <a:rPr lang="cs-CZ" b="1" dirty="0" smtClean="0"/>
              <a:t>Standardní činnosti</a:t>
            </a:r>
          </a:p>
          <a:p>
            <a:pPr lvl="1"/>
            <a:r>
              <a:rPr lang="cs-CZ" sz="2400" dirty="0" smtClean="0"/>
              <a:t>příloha č. 3 k </a:t>
            </a:r>
            <a:r>
              <a:rPr lang="cs-CZ" sz="2400" dirty="0" err="1" smtClean="0"/>
              <a:t>vyhl</a:t>
            </a:r>
            <a:r>
              <a:rPr lang="cs-CZ" sz="2400" dirty="0" smtClean="0"/>
              <a:t>. 72/2005 Sb. ve znění </a:t>
            </a:r>
            <a:r>
              <a:rPr lang="cs-CZ" sz="2400" dirty="0" err="1" smtClean="0"/>
              <a:t>vyhl</a:t>
            </a:r>
            <a:r>
              <a:rPr lang="cs-CZ" sz="2400" dirty="0" smtClean="0"/>
              <a:t>. č. 116/2011 Sb.</a:t>
            </a:r>
          </a:p>
        </p:txBody>
      </p:sp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499176" cy="648072"/>
          </a:xfrm>
        </p:spPr>
        <p:txBody>
          <a:bodyPr/>
          <a:lstStyle/>
          <a:p>
            <a:r>
              <a:rPr lang="cs-CZ" dirty="0" smtClean="0"/>
              <a:t>Školní metodik prevence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880431611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7499176" cy="648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Školní psycholog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7499176" cy="4824536"/>
          </a:xfrm>
        </p:spPr>
        <p:txBody>
          <a:bodyPr>
            <a:normAutofit/>
          </a:bodyPr>
          <a:lstStyle/>
          <a:p>
            <a:r>
              <a:rPr lang="cs-CZ" dirty="0" smtClean="0"/>
              <a:t>funkce vymezena vyhláškou 72/2005 Sb. ve znění </a:t>
            </a:r>
            <a:r>
              <a:rPr lang="cs-CZ" dirty="0" err="1" smtClean="0"/>
              <a:t>vyhl</a:t>
            </a:r>
            <a:r>
              <a:rPr lang="cs-CZ" dirty="0" smtClean="0"/>
              <a:t>. č. 116/2011 Sb.</a:t>
            </a:r>
          </a:p>
          <a:p>
            <a:endParaRPr lang="cs-CZ" dirty="0" smtClean="0"/>
          </a:p>
          <a:p>
            <a:r>
              <a:rPr lang="cs-CZ" b="1" dirty="0" smtClean="0"/>
              <a:t>Standardní činnosti</a:t>
            </a:r>
          </a:p>
          <a:p>
            <a:pPr lvl="1"/>
            <a:r>
              <a:rPr lang="cs-CZ" dirty="0" smtClean="0"/>
              <a:t>příloha č. 3 k </a:t>
            </a:r>
            <a:r>
              <a:rPr lang="cs-CZ" dirty="0" err="1" smtClean="0"/>
              <a:t>vyhl</a:t>
            </a:r>
            <a:r>
              <a:rPr lang="cs-CZ" dirty="0" smtClean="0"/>
              <a:t>. 72/2005 Sb. ve znění </a:t>
            </a:r>
            <a:r>
              <a:rPr lang="cs-CZ" dirty="0" err="1" smtClean="0"/>
              <a:t>vyhl</a:t>
            </a:r>
            <a:r>
              <a:rPr lang="cs-CZ" dirty="0" smtClean="0"/>
              <a:t>. č. 116/2011 Sb.</a:t>
            </a:r>
          </a:p>
        </p:txBody>
      </p:sp>
    </p:spTree>
    <p:extLst>
      <p:ext uri="{BB962C8B-B14F-4D97-AF65-F5344CB8AC3E}">
        <p14:creationId xmlns="" xmlns:p14="http://schemas.microsoft.com/office/powerpoint/2010/main" val="346470101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499176" cy="648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Školní speciální pedagog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7499176" cy="5112568"/>
          </a:xfrm>
        </p:spPr>
        <p:txBody>
          <a:bodyPr>
            <a:normAutofit/>
          </a:bodyPr>
          <a:lstStyle/>
          <a:p>
            <a:r>
              <a:rPr lang="cs-CZ" dirty="0" smtClean="0"/>
              <a:t>funkce vymezena vyhláškou 72/2005 Sb. ve znění </a:t>
            </a:r>
            <a:r>
              <a:rPr lang="cs-CZ" dirty="0" err="1" smtClean="0"/>
              <a:t>vyhl</a:t>
            </a:r>
            <a:r>
              <a:rPr lang="cs-CZ" dirty="0" smtClean="0"/>
              <a:t>. č. 116/2011 Sb.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Standardní činnosti</a:t>
            </a:r>
          </a:p>
          <a:p>
            <a:pPr lvl="1"/>
            <a:r>
              <a:rPr lang="cs-CZ" dirty="0" smtClean="0"/>
              <a:t>příloha č. 3 k </a:t>
            </a:r>
            <a:r>
              <a:rPr lang="cs-CZ" dirty="0" err="1" smtClean="0"/>
              <a:t>vyhl</a:t>
            </a:r>
            <a:r>
              <a:rPr lang="cs-CZ" dirty="0" smtClean="0"/>
              <a:t>. 72/2005 Sb. ve znění </a:t>
            </a:r>
            <a:r>
              <a:rPr lang="cs-CZ" dirty="0" err="1" smtClean="0"/>
              <a:t>vyhl</a:t>
            </a:r>
            <a:r>
              <a:rPr lang="cs-CZ" dirty="0" smtClean="0"/>
              <a:t>. č. 116/2011 Sb.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054301480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Vyhláška </a:t>
            </a:r>
            <a:r>
              <a:rPr lang="cs-CZ" dirty="0"/>
              <a:t>č. </a:t>
            </a:r>
            <a:r>
              <a:rPr lang="cs-CZ" b="1" dirty="0"/>
              <a:t>73/2005 Sb. </a:t>
            </a:r>
            <a:r>
              <a:rPr lang="cs-CZ" dirty="0"/>
              <a:t>o vzdělávání dětí, žáků a studentů se speciálními vzdělávacími potřebami a dětí, žáků a studentů mimořádně nadaných; ve znění pozdějších předpisů </a:t>
            </a:r>
            <a:r>
              <a:rPr lang="cs-CZ" dirty="0" err="1" smtClean="0"/>
              <a:t>vyhl</a:t>
            </a:r>
            <a:r>
              <a:rPr lang="cs-CZ" dirty="0" smtClean="0"/>
              <a:t>. č. </a:t>
            </a:r>
            <a:r>
              <a:rPr lang="cs-CZ" b="1" dirty="0" smtClean="0"/>
              <a:t>147/2011 Sb</a:t>
            </a:r>
            <a:r>
              <a:rPr lang="cs-CZ" dirty="0" smtClean="0"/>
              <a:t>.</a:t>
            </a:r>
            <a:endParaRPr lang="cs-CZ" dirty="0"/>
          </a:p>
          <a:p>
            <a:pPr lvl="1"/>
            <a:r>
              <a:rPr lang="cs-CZ" dirty="0"/>
              <a:t>definují stupně </a:t>
            </a:r>
            <a:r>
              <a:rPr lang="cs-CZ" b="1" i="1" dirty="0"/>
              <a:t>podpůrných opatření</a:t>
            </a:r>
            <a:r>
              <a:rPr lang="cs-CZ" dirty="0"/>
              <a:t> </a:t>
            </a:r>
          </a:p>
          <a:p>
            <a:pPr lvl="1"/>
            <a:r>
              <a:rPr lang="cs-CZ" b="1" i="1" dirty="0"/>
              <a:t>vyrovnávacích opatření</a:t>
            </a:r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cs-CZ" dirty="0" smtClean="0"/>
              <a:t>mimořádně nadaní</a:t>
            </a:r>
          </a:p>
          <a:p>
            <a:pPr lvl="1"/>
            <a:r>
              <a:rPr lang="cs-CZ" dirty="0" smtClean="0"/>
              <a:t>speciální vzdělávání</a:t>
            </a:r>
          </a:p>
          <a:p>
            <a:pPr lvl="1"/>
            <a:r>
              <a:rPr lang="cs-CZ" dirty="0" smtClean="0"/>
              <a:t>možnosti integrace inkluze v současných podmínkách</a:t>
            </a:r>
          </a:p>
          <a:p>
            <a:pPr lvl="1"/>
            <a:r>
              <a:rPr lang="cs-CZ" dirty="0" smtClean="0"/>
              <a:t>individuální vzdělávací plán (IVP)</a:t>
            </a:r>
          </a:p>
          <a:p>
            <a:pPr lvl="1"/>
            <a:r>
              <a:rPr lang="cs-CZ" dirty="0" smtClean="0"/>
              <a:t>asistent pedagoga</a:t>
            </a:r>
          </a:p>
          <a:p>
            <a:pPr lvl="1"/>
            <a:r>
              <a:rPr lang="cs-CZ" dirty="0" smtClean="0"/>
              <a:t>dítě/žák se </a:t>
            </a:r>
            <a:r>
              <a:rPr lang="cs-CZ" b="1" dirty="0" smtClean="0"/>
              <a:t>speciálními vzdělávacími potřebami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66289181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Rámcové vzdělávací programy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err="1" smtClean="0"/>
              <a:t>RVP</a:t>
            </a:r>
            <a:r>
              <a:rPr lang="cs-CZ" b="1" dirty="0" smtClean="0"/>
              <a:t> pro základní vzdělávání</a:t>
            </a:r>
          </a:p>
          <a:p>
            <a:r>
              <a:rPr lang="cs-CZ" dirty="0" smtClean="0"/>
              <a:t>část D; kapitola 8</a:t>
            </a:r>
          </a:p>
          <a:p>
            <a:pPr lvl="1"/>
            <a:r>
              <a:rPr lang="cs-CZ" dirty="0" smtClean="0"/>
              <a:t>vzdělávání žáků se speciálními vzdělávacími potřebami</a:t>
            </a:r>
          </a:p>
          <a:p>
            <a:pPr lvl="2"/>
            <a:r>
              <a:rPr lang="cs-CZ" dirty="0" smtClean="0"/>
              <a:t>žáků se zdravotním postižením a zdravotním znevýhodněním</a:t>
            </a:r>
          </a:p>
          <a:p>
            <a:pPr lvl="2"/>
            <a:r>
              <a:rPr lang="cs-CZ" dirty="0" smtClean="0"/>
              <a:t>žáků se sociálním znevýhodněním</a:t>
            </a:r>
          </a:p>
          <a:p>
            <a:r>
              <a:rPr lang="cs-CZ" dirty="0" smtClean="0"/>
              <a:t>část D; kapitola 9</a:t>
            </a:r>
          </a:p>
          <a:p>
            <a:pPr lvl="1"/>
            <a:r>
              <a:rPr lang="cs-CZ" dirty="0" smtClean="0"/>
              <a:t>vzdělávání žáků mimořádně nadaných</a:t>
            </a:r>
          </a:p>
          <a:p>
            <a:r>
              <a:rPr lang="cs-CZ" dirty="0" smtClean="0"/>
              <a:t>definují podmínky vzdělávání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err="1" smtClean="0"/>
              <a:t>RVP</a:t>
            </a:r>
            <a:r>
              <a:rPr lang="cs-CZ" b="1" dirty="0" smtClean="0"/>
              <a:t> pro ZV s přílohou </a:t>
            </a:r>
            <a:r>
              <a:rPr lang="cs-CZ" b="1" dirty="0" err="1" smtClean="0"/>
              <a:t>LMP</a:t>
            </a:r>
            <a:endParaRPr lang="cs-CZ" b="1" dirty="0" smtClean="0"/>
          </a:p>
          <a:p>
            <a:r>
              <a:rPr lang="cs-CZ" dirty="0" smtClean="0"/>
              <a:t>vzdělávají </a:t>
            </a:r>
            <a:r>
              <a:rPr lang="cs-CZ" dirty="0"/>
              <a:t>žáky s lehkým mentálním </a:t>
            </a:r>
            <a:r>
              <a:rPr lang="cs-CZ" dirty="0" smtClean="0"/>
              <a:t>postižením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err="1" smtClean="0"/>
              <a:t>RVP</a:t>
            </a:r>
            <a:r>
              <a:rPr lang="cs-CZ" b="1" dirty="0" smtClean="0"/>
              <a:t> pro </a:t>
            </a:r>
            <a:r>
              <a:rPr lang="cs-CZ" b="1" dirty="0"/>
              <a:t>základní školu </a:t>
            </a:r>
            <a:r>
              <a:rPr lang="cs-CZ" b="1" dirty="0" smtClean="0"/>
              <a:t>speciální</a:t>
            </a:r>
          </a:p>
          <a:p>
            <a:r>
              <a:rPr lang="cs-CZ" dirty="0" smtClean="0"/>
              <a:t>vzdělávání </a:t>
            </a:r>
            <a:r>
              <a:rPr lang="cs-CZ" dirty="0"/>
              <a:t>žáků se středně těžkým a těžkým mentálním </a:t>
            </a:r>
            <a:r>
              <a:rPr lang="cs-CZ" dirty="0" smtClean="0"/>
              <a:t>postižením.</a:t>
            </a:r>
          </a:p>
        </p:txBody>
      </p:sp>
    </p:spTree>
    <p:extLst>
      <p:ext uri="{BB962C8B-B14F-4D97-AF65-F5344CB8AC3E}">
        <p14:creationId xmlns="" xmlns:p14="http://schemas.microsoft.com/office/powerpoint/2010/main" val="2685823184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449</TotalTime>
  <Words>592</Words>
  <Application>Microsoft Office PowerPoint</Application>
  <PresentationFormat>Předvádění na obrazovce (4:3)</PresentationFormat>
  <Paragraphs>97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Medián</vt:lpstr>
      <vt:lpstr>zákony &amp; vyhlášky</vt:lpstr>
      <vt:lpstr>Zákon</vt:lpstr>
      <vt:lpstr>Vyhlášky</vt:lpstr>
      <vt:lpstr>Výchovný poradce</vt:lpstr>
      <vt:lpstr>Školní metodik prevence</vt:lpstr>
      <vt:lpstr>Školní psycholog</vt:lpstr>
      <vt:lpstr>Školní speciální pedagog</vt:lpstr>
      <vt:lpstr>Vyhlášky</vt:lpstr>
      <vt:lpstr>Rámcové vzdělávací programy</vt:lpstr>
      <vt:lpstr>Legislativní opatření – jen pro orientaci</vt:lpstr>
      <vt:lpstr>Středisko výchovné péče</vt:lpstr>
      <vt:lpstr>Klasifikace MP (str. 291)</vt:lpstr>
      <vt:lpstr>Střediska rané péče (SRP)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hodina</dc:title>
  <dc:creator>Lenka Gajzlerová</dc:creator>
  <cp:lastModifiedBy>Lenka Gajzlerová</cp:lastModifiedBy>
  <cp:revision>48</cp:revision>
  <dcterms:created xsi:type="dcterms:W3CDTF">2011-09-19T14:21:35Z</dcterms:created>
  <dcterms:modified xsi:type="dcterms:W3CDTF">2013-01-03T16:56:10Z</dcterms:modified>
</cp:coreProperties>
</file>