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426FD3-9F8C-466C-A778-EFF33B4641ED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75F80-DCEB-41AE-ADC8-29DBC046385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D29A8-3486-4582-AB06-FD7170305EFB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20543E4-CD90-48A8-B1E8-5FE91DEA8B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D29A8-3486-4582-AB06-FD7170305EFB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43E4-CD90-48A8-B1E8-5FE91DEA8B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D29A8-3486-4582-AB06-FD7170305EFB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43E4-CD90-48A8-B1E8-5FE91DEA8B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D29A8-3486-4582-AB06-FD7170305EFB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20543E4-CD90-48A8-B1E8-5FE91DEA8B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D29A8-3486-4582-AB06-FD7170305EFB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43E4-CD90-48A8-B1E8-5FE91DEA8BE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D29A8-3486-4582-AB06-FD7170305EFB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43E4-CD90-48A8-B1E8-5FE91DEA8B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D29A8-3486-4582-AB06-FD7170305EFB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20543E4-CD90-48A8-B1E8-5FE91DEA8BE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D29A8-3486-4582-AB06-FD7170305EFB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43E4-CD90-48A8-B1E8-5FE91DEA8B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D29A8-3486-4582-AB06-FD7170305EFB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43E4-CD90-48A8-B1E8-5FE91DEA8B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D29A8-3486-4582-AB06-FD7170305EFB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43E4-CD90-48A8-B1E8-5FE91DEA8B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D29A8-3486-4582-AB06-FD7170305EFB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543E4-CD90-48A8-B1E8-5FE91DEA8BE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7D29A8-3486-4582-AB06-FD7170305EFB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20543E4-CD90-48A8-B1E8-5FE91DEA8BE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			</a:t>
            </a:r>
            <a:r>
              <a:rPr lang="de-DE" b="1" dirty="0" smtClean="0"/>
              <a:t>Hochschulsystem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3933056"/>
            <a:ext cx="8458200" cy="91440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	</a:t>
            </a:r>
            <a:r>
              <a:rPr lang="de-DE" sz="3600" b="1" dirty="0" smtClean="0"/>
              <a:t>Das Schweizer</a:t>
            </a:r>
            <a:endParaRPr lang="cs-CZ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u="sng" dirty="0" smtClean="0"/>
              <a:t/>
            </a:r>
            <a:br>
              <a:rPr lang="de-DE" u="sng" dirty="0" smtClean="0"/>
            </a:br>
            <a:r>
              <a:rPr lang="de-DE" sz="3100" u="sng" dirty="0" smtClean="0"/>
              <a:t>Universitäre Weiterbildung</a:t>
            </a:r>
            <a:r>
              <a:rPr lang="de-DE" sz="3100" dirty="0" smtClean="0"/>
              <a:t> </a:t>
            </a:r>
            <a:r>
              <a:rPr lang="cs-CZ" i="1" dirty="0" smtClean="0"/>
              <a:t/>
            </a:r>
            <a:br>
              <a:rPr lang="cs-CZ" i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sz="2200" i="1" dirty="0" smtClean="0"/>
              <a:t>Weiterbildungsstudiengänge</a:t>
            </a:r>
            <a:r>
              <a:rPr lang="de-DE" sz="2200" dirty="0" smtClean="0"/>
              <a:t> richten sich in der Regel an Personen mit einem Hochschulabschluss auf Masterstufe und Berufspraxis.</a:t>
            </a:r>
            <a:endParaRPr lang="cs-CZ" sz="2200" i="1" dirty="0" smtClean="0"/>
          </a:p>
          <a:p>
            <a:pPr lvl="0">
              <a:buNone/>
            </a:pPr>
            <a:endParaRPr lang="en-US" sz="1800" b="1" i="1" dirty="0" smtClean="0"/>
          </a:p>
          <a:p>
            <a:pPr lvl="0">
              <a:buNone/>
            </a:pPr>
            <a:r>
              <a:rPr lang="en-US" sz="2000" b="1" i="1" dirty="0" smtClean="0"/>
              <a:t>Master of Advanced Studies</a:t>
            </a:r>
            <a:r>
              <a:rPr lang="en-US" sz="2000" b="1" dirty="0" smtClean="0"/>
              <a:t> </a:t>
            </a:r>
            <a:r>
              <a:rPr lang="en-US" sz="2000" i="1" dirty="0" smtClean="0"/>
              <a:t>(MAS)</a:t>
            </a:r>
            <a:r>
              <a:rPr lang="en-US" sz="2000" dirty="0" smtClean="0"/>
              <a:t> </a:t>
            </a:r>
            <a:endParaRPr lang="cs-CZ" sz="2000" i="1" dirty="0" smtClean="0"/>
          </a:p>
          <a:p>
            <a:pPr lvl="2">
              <a:buFont typeface="Wingdings" pitchFamily="2" charset="2"/>
              <a:buChar char="§"/>
            </a:pPr>
            <a:r>
              <a:rPr lang="de-AT" sz="1800" dirty="0" smtClean="0"/>
              <a:t>MAS-Studiengänge sind die höchsten Weiterbildungsabschlüsse und führen zu einem akademischen Titel</a:t>
            </a:r>
            <a:endParaRPr lang="cs-CZ" sz="1800" i="1" dirty="0" smtClean="0"/>
          </a:p>
          <a:p>
            <a:pPr lvl="2">
              <a:buFont typeface="Wingdings" pitchFamily="2" charset="2"/>
              <a:buChar char="§"/>
            </a:pPr>
            <a:r>
              <a:rPr lang="de-AT" sz="1800" dirty="0" smtClean="0"/>
              <a:t>Ziel: umfassende Ausbildung in bestehendem oder in einem neuen Fachbereich</a:t>
            </a:r>
            <a:endParaRPr lang="cs-CZ" sz="1800" i="1" dirty="0" smtClean="0"/>
          </a:p>
          <a:p>
            <a:pPr lvl="2">
              <a:buFont typeface="Wingdings" pitchFamily="2" charset="2"/>
              <a:buChar char="§"/>
            </a:pPr>
            <a:r>
              <a:rPr lang="de-AT" sz="1800" dirty="0" smtClean="0"/>
              <a:t>Dauer: 1-2 Jahre mit mind. 60 ECTS-Punkten (Arbeitsaufwand von 1800 St.)</a:t>
            </a:r>
            <a:endParaRPr lang="cs-CZ" sz="1800" i="1" dirty="0" smtClean="0"/>
          </a:p>
          <a:p>
            <a:pPr lvl="2">
              <a:buFont typeface="Wingdings" pitchFamily="2" charset="2"/>
              <a:buChar char="§"/>
            </a:pPr>
            <a:r>
              <a:rPr lang="de-AT" sz="1800" dirty="0" smtClean="0"/>
              <a:t>Präsenzstudium + Selbststudium + Abschlussarbeit</a:t>
            </a:r>
          </a:p>
          <a:p>
            <a:pPr>
              <a:buFont typeface="Arial" pitchFamily="34" charset="0"/>
              <a:buChar char="•"/>
            </a:pPr>
            <a:r>
              <a:rPr lang="de-AT" sz="1800" i="1" dirty="0" smtClean="0"/>
              <a:t>             </a:t>
            </a:r>
            <a:r>
              <a:rPr lang="de-AT" sz="1800" dirty="0" smtClean="0"/>
              <a:t>Meistens berufsbegleitend</a:t>
            </a:r>
            <a:endParaRPr lang="cs-CZ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11760" y="-747464"/>
            <a:ext cx="86868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980728"/>
            <a:ext cx="8686800" cy="5099397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n-US" sz="1800" i="1" dirty="0" smtClean="0"/>
              <a:t>	</a:t>
            </a:r>
            <a:r>
              <a:rPr lang="en-US" sz="2000" b="1" i="1" dirty="0" smtClean="0"/>
              <a:t>Diploma of Advanced Studies </a:t>
            </a:r>
            <a:r>
              <a:rPr lang="en-US" sz="2000" i="1" dirty="0" smtClean="0"/>
              <a:t>(DAS)</a:t>
            </a:r>
            <a:endParaRPr lang="cs-CZ" sz="2000" i="1" dirty="0" smtClean="0"/>
          </a:p>
          <a:p>
            <a:pPr lvl="2">
              <a:buFont typeface="Arial" pitchFamily="34" charset="0"/>
              <a:buChar char="•"/>
            </a:pPr>
            <a:r>
              <a:rPr lang="de-DE" sz="1800" dirty="0" smtClean="0"/>
              <a:t>DAS-Studiengänge</a:t>
            </a:r>
            <a:r>
              <a:rPr lang="de-DE" sz="1800" i="1" dirty="0" smtClean="0"/>
              <a:t> </a:t>
            </a:r>
            <a:r>
              <a:rPr lang="de-DE" sz="1800" dirty="0" smtClean="0"/>
              <a:t>sind eine neue Typologie von Weiterbildungsstudiengängen, weniger umfangreich als ein MAS</a:t>
            </a:r>
            <a:endParaRPr lang="cs-CZ" sz="1800" i="1" dirty="0" smtClean="0"/>
          </a:p>
          <a:p>
            <a:pPr lvl="2">
              <a:buFont typeface="Arial" pitchFamily="34" charset="0"/>
              <a:buChar char="•"/>
            </a:pPr>
            <a:r>
              <a:rPr lang="de-DE" sz="1800" dirty="0" smtClean="0"/>
              <a:t>Ziel: vertiefte Ausbildung in einem Fachbereich</a:t>
            </a:r>
            <a:endParaRPr lang="cs-CZ" sz="1800" i="1" dirty="0" smtClean="0"/>
          </a:p>
          <a:p>
            <a:pPr lvl="2">
              <a:buFont typeface="Arial" pitchFamily="34" charset="0"/>
              <a:buChar char="•"/>
            </a:pPr>
            <a:r>
              <a:rPr lang="de-DE" sz="1800" dirty="0" smtClean="0"/>
              <a:t>Dauer: 1 – 2 Jahre mit mind. 30 ECTS-Punkten (Arbeitsaufwand von 900 St.)</a:t>
            </a:r>
            <a:endParaRPr lang="cs-CZ" sz="1800" i="1" dirty="0" smtClean="0"/>
          </a:p>
          <a:p>
            <a:pPr lvl="2">
              <a:buFont typeface="Arial" pitchFamily="34" charset="0"/>
              <a:buChar char="•"/>
            </a:pPr>
            <a:r>
              <a:rPr lang="de-AT" sz="1800" dirty="0" smtClean="0"/>
              <a:t>Präsenzstudium + Selbststudium + häufig eine Abschlussarbeit</a:t>
            </a:r>
            <a:endParaRPr lang="cs-CZ" sz="1800" i="1" dirty="0" smtClean="0"/>
          </a:p>
          <a:p>
            <a:pPr lvl="2">
              <a:buFont typeface="Arial" pitchFamily="34" charset="0"/>
              <a:buChar char="•"/>
            </a:pPr>
            <a:r>
              <a:rPr lang="de-AT" sz="1800" dirty="0" smtClean="0"/>
              <a:t>berufsbegleitend</a:t>
            </a:r>
            <a:endParaRPr lang="cs-CZ" sz="1800" i="1" dirty="0" smtClean="0"/>
          </a:p>
          <a:p>
            <a:pPr lvl="0">
              <a:buNone/>
            </a:pPr>
            <a:r>
              <a:rPr lang="en-US" sz="1800" i="1" dirty="0" smtClean="0"/>
              <a:t>	</a:t>
            </a:r>
            <a:r>
              <a:rPr lang="en-US" sz="2000" b="1" i="1" dirty="0" smtClean="0"/>
              <a:t>Certificate of Advanced Studies </a:t>
            </a:r>
            <a:r>
              <a:rPr lang="en-US" sz="2000" i="1" dirty="0" smtClean="0"/>
              <a:t>(CAS)</a:t>
            </a:r>
            <a:endParaRPr lang="cs-CZ" sz="2000" i="1" dirty="0" smtClean="0"/>
          </a:p>
          <a:p>
            <a:pPr lvl="2">
              <a:buFont typeface="Arial" pitchFamily="34" charset="0"/>
              <a:buChar char="•"/>
            </a:pPr>
            <a:r>
              <a:rPr lang="de-AT" sz="1800" dirty="0" smtClean="0"/>
              <a:t>CAS-Studiengänge </a:t>
            </a:r>
            <a:r>
              <a:rPr lang="de-DE" sz="1800" dirty="0" smtClean="0"/>
              <a:t>sind die kleinsten Weiterbildungsabschlüsse,         die in der Schweiz angeboten werden</a:t>
            </a:r>
            <a:endParaRPr lang="cs-CZ" sz="1800" i="1" dirty="0" smtClean="0"/>
          </a:p>
          <a:p>
            <a:pPr lvl="2">
              <a:buFont typeface="Arial" pitchFamily="34" charset="0"/>
              <a:buChar char="•"/>
            </a:pPr>
            <a:r>
              <a:rPr lang="de-AT" sz="1800" dirty="0" smtClean="0"/>
              <a:t>Ziel: spezifische Ausbildung in einem Fachbereich</a:t>
            </a:r>
            <a:endParaRPr lang="cs-CZ" sz="1800" i="1" dirty="0" smtClean="0"/>
          </a:p>
          <a:p>
            <a:pPr lvl="2">
              <a:buFont typeface="Arial" pitchFamily="34" charset="0"/>
              <a:buChar char="•"/>
            </a:pPr>
            <a:r>
              <a:rPr lang="de-AT" sz="1800" dirty="0" smtClean="0"/>
              <a:t>Dauer: Monate – 1 Jahr mit mind. 10 ECTS-Punkten (AA von 300 St.)</a:t>
            </a:r>
            <a:endParaRPr lang="cs-CZ" sz="1800" i="1" dirty="0" smtClean="0"/>
          </a:p>
          <a:p>
            <a:pPr lvl="2">
              <a:buFont typeface="Arial" pitchFamily="34" charset="0"/>
              <a:buChar char="•"/>
            </a:pPr>
            <a:r>
              <a:rPr lang="de-AT" sz="1800" dirty="0" smtClean="0"/>
              <a:t>Präsenzstudium + Selbststudium + Projektarbeit</a:t>
            </a:r>
            <a:endParaRPr lang="cs-CZ" sz="1800" i="1" dirty="0" smtClean="0"/>
          </a:p>
          <a:p>
            <a:pPr lvl="2">
              <a:buFont typeface="Arial" pitchFamily="34" charset="0"/>
              <a:buChar char="•"/>
            </a:pPr>
            <a:r>
              <a:rPr lang="de-AT" sz="1800" dirty="0" smtClean="0"/>
              <a:t>berufsbegleitend</a:t>
            </a:r>
            <a:endParaRPr lang="cs-CZ" sz="1800" i="1" dirty="0" smtClean="0"/>
          </a:p>
          <a:p>
            <a:endParaRPr lang="cs-CZ" sz="1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304800" y="-747464"/>
            <a:ext cx="8686800" cy="50405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86800" cy="4824536"/>
          </a:xfrm>
        </p:spPr>
        <p:txBody>
          <a:bodyPr>
            <a:normAutofit fontScale="92500"/>
          </a:bodyPr>
          <a:lstStyle/>
          <a:p>
            <a:pPr lvl="0">
              <a:buNone/>
            </a:pPr>
            <a:r>
              <a:rPr lang="de-AT" sz="2600" i="1" dirty="0" smtClean="0"/>
              <a:t>	</a:t>
            </a:r>
            <a:r>
              <a:rPr lang="de-AT" sz="2400" b="1" i="1" dirty="0" smtClean="0"/>
              <a:t>Weiterbildungskurse</a:t>
            </a:r>
            <a:endParaRPr lang="cs-CZ" sz="2400" b="1" i="1" dirty="0" smtClean="0"/>
          </a:p>
          <a:p>
            <a:pPr lvl="2">
              <a:buFont typeface="Arial" pitchFamily="34" charset="0"/>
              <a:buChar char="•"/>
            </a:pPr>
            <a:r>
              <a:rPr lang="de-AT" sz="2100" dirty="0" smtClean="0"/>
              <a:t>Ziel: fachspezifisches Wissen für ausgewählte Berufsgruppen oder allgemeine Themen für wissenschaftlich orientiertes Publikum</a:t>
            </a:r>
            <a:endParaRPr lang="cs-CZ" sz="2100" i="1" dirty="0" smtClean="0"/>
          </a:p>
          <a:p>
            <a:pPr lvl="2">
              <a:buFont typeface="Arial" pitchFamily="34" charset="0"/>
              <a:buChar char="•"/>
            </a:pPr>
            <a:r>
              <a:rPr lang="de-AT" sz="2100" dirty="0" smtClean="0"/>
              <a:t>1 und mehr Tage</a:t>
            </a:r>
            <a:endParaRPr lang="cs-CZ" sz="2100" i="1" dirty="0" smtClean="0"/>
          </a:p>
          <a:p>
            <a:pPr lvl="2">
              <a:buFont typeface="Arial" pitchFamily="34" charset="0"/>
              <a:buChar char="•"/>
            </a:pPr>
            <a:r>
              <a:rPr lang="de-AT" sz="2100" dirty="0" smtClean="0"/>
              <a:t>ausschließlich Präsenzunterricht, ohne oder mit Leistungsnachweis</a:t>
            </a:r>
            <a:endParaRPr lang="cs-CZ" sz="2100" i="1" dirty="0" smtClean="0"/>
          </a:p>
          <a:p>
            <a:pPr lvl="2">
              <a:buFont typeface="Arial" pitchFamily="34" charset="0"/>
              <a:buChar char="•"/>
            </a:pPr>
            <a:r>
              <a:rPr lang="de-AT" sz="2100" dirty="0" smtClean="0"/>
              <a:t>Hochschulabschluss nicht erforderlich</a:t>
            </a:r>
            <a:endParaRPr lang="cs-CZ" sz="2100" i="1" dirty="0" smtClean="0"/>
          </a:p>
          <a:p>
            <a:pPr>
              <a:buNone/>
            </a:pPr>
            <a:r>
              <a:rPr lang="en-US" sz="2100" dirty="0" smtClean="0"/>
              <a:t> </a:t>
            </a:r>
            <a:endParaRPr lang="cs-CZ" sz="2100" i="1" dirty="0" smtClean="0"/>
          </a:p>
          <a:p>
            <a:pPr>
              <a:buNone/>
            </a:pPr>
            <a:endParaRPr lang="en-US" sz="2100" dirty="0" smtClean="0"/>
          </a:p>
          <a:p>
            <a:pPr>
              <a:buNone/>
            </a:pPr>
            <a:r>
              <a:rPr lang="en-US" sz="2100" dirty="0" smtClean="0"/>
              <a:t>	</a:t>
            </a:r>
            <a:r>
              <a:rPr lang="de-DE" sz="2100" dirty="0" smtClean="0"/>
              <a:t>Quellen:</a:t>
            </a:r>
            <a:endParaRPr lang="de-DE" sz="2100" i="1" dirty="0" smtClean="0"/>
          </a:p>
          <a:p>
            <a:pPr>
              <a:buNone/>
            </a:pPr>
            <a:r>
              <a:rPr lang="en-US" sz="2100" dirty="0" smtClean="0"/>
              <a:t>	http://www.swissuni.ch</a:t>
            </a:r>
            <a:endParaRPr lang="cs-CZ" sz="2100" i="1" dirty="0" smtClean="0"/>
          </a:p>
          <a:p>
            <a:pPr>
              <a:buNone/>
            </a:pPr>
            <a:r>
              <a:rPr lang="en-US" sz="2100" dirty="0" smtClean="0"/>
              <a:t>	http:</a:t>
            </a:r>
            <a:r>
              <a:rPr lang="en-US" sz="2100" i="1" dirty="0" smtClean="0"/>
              <a:t> </a:t>
            </a:r>
            <a:r>
              <a:rPr lang="en-US" sz="2100" dirty="0" smtClean="0"/>
              <a:t>//www.crus.ch</a:t>
            </a:r>
            <a:endParaRPr lang="cs-CZ" sz="2100" i="1" dirty="0" smtClean="0"/>
          </a:p>
          <a:p>
            <a:pPr>
              <a:buNone/>
            </a:pPr>
            <a:r>
              <a:rPr lang="en-US" sz="2100" dirty="0" smtClean="0"/>
              <a:t>	http://stipendien.educa.ch</a:t>
            </a:r>
            <a:endParaRPr lang="cs-CZ" sz="2100" i="1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cs-CZ" sz="2000" i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Cambria" pitchFamily="18" charset="0"/>
              </a:rPr>
              <a:t>Terti</a:t>
            </a:r>
            <a:r>
              <a:rPr lang="de-AT" sz="3200" dirty="0" smtClean="0">
                <a:latin typeface="Cambria" pitchFamily="18" charset="0"/>
              </a:rPr>
              <a:t>ärstufe:</a:t>
            </a:r>
            <a:endParaRPr lang="cs-CZ" sz="3200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de-DE" dirty="0" smtClean="0"/>
              <a:t>	</a:t>
            </a:r>
            <a:r>
              <a:rPr lang="cs-CZ" sz="2800" dirty="0" smtClean="0"/>
              <a:t>		1. </a:t>
            </a:r>
            <a:r>
              <a:rPr lang="de-DE" sz="2800" dirty="0" smtClean="0"/>
              <a:t>Universitäre Hochschulen (12)</a:t>
            </a:r>
            <a:endParaRPr lang="de-AT" sz="2800" i="1" dirty="0" smtClean="0"/>
          </a:p>
          <a:p>
            <a:pPr lvl="0">
              <a:buNone/>
            </a:pPr>
            <a:r>
              <a:rPr lang="de-AT" sz="2800" i="1" dirty="0" smtClean="0"/>
              <a:t>   </a:t>
            </a:r>
            <a:r>
              <a:rPr lang="cs-CZ" sz="2800" dirty="0" smtClean="0"/>
              <a:t>			2. </a:t>
            </a:r>
            <a:r>
              <a:rPr lang="de-DE" sz="2800" dirty="0" smtClean="0"/>
              <a:t>Pädagogische Hochschulen (14)</a:t>
            </a:r>
            <a:endParaRPr lang="cs-CZ" sz="2800" i="1" dirty="0" smtClean="0"/>
          </a:p>
          <a:p>
            <a:pPr lvl="0">
              <a:buNone/>
            </a:pPr>
            <a:r>
              <a:rPr lang="de-DE" sz="2800" dirty="0" smtClean="0"/>
              <a:t>   </a:t>
            </a:r>
            <a:r>
              <a:rPr lang="cs-CZ" sz="2800" dirty="0" smtClean="0"/>
              <a:t>			3. </a:t>
            </a:r>
            <a:r>
              <a:rPr lang="de-DE" sz="2800" dirty="0" smtClean="0"/>
              <a:t>Fachhochschulen (9)</a:t>
            </a:r>
            <a:endParaRPr lang="de-AT" sz="2800" i="1" dirty="0" smtClean="0"/>
          </a:p>
          <a:p>
            <a:pPr lvl="0">
              <a:buNone/>
            </a:pPr>
            <a:r>
              <a:rPr lang="de-AT" sz="2800" i="1" dirty="0" smtClean="0"/>
              <a:t>   </a:t>
            </a:r>
            <a:r>
              <a:rPr lang="cs-CZ" sz="2800" dirty="0" smtClean="0"/>
              <a:t>			4. </a:t>
            </a:r>
            <a:r>
              <a:rPr lang="de-DE" sz="2800" dirty="0" smtClean="0"/>
              <a:t>Kunst- und Musikhochschulen </a:t>
            </a:r>
            <a:r>
              <a:rPr lang="de-AT" sz="2800" dirty="0" smtClean="0"/>
              <a:t>(7)</a:t>
            </a:r>
            <a:endParaRPr lang="cs-CZ" sz="2800" i="1" dirty="0" smtClean="0"/>
          </a:p>
          <a:p>
            <a:pPr lvl="0">
              <a:buNone/>
            </a:pPr>
            <a:r>
              <a:rPr lang="de-DE" sz="2800" dirty="0" smtClean="0"/>
              <a:t>   </a:t>
            </a:r>
            <a:r>
              <a:rPr lang="cs-CZ" sz="2800" dirty="0" smtClean="0"/>
              <a:t>			5. </a:t>
            </a:r>
            <a:r>
              <a:rPr lang="de-DE" sz="2800" dirty="0" smtClean="0"/>
              <a:t>Universitätsinstitutionen (vom Bund 		</a:t>
            </a:r>
            <a:r>
              <a:rPr lang="cs-CZ" sz="2800" dirty="0" smtClean="0"/>
              <a:t>		</a:t>
            </a:r>
            <a:r>
              <a:rPr lang="de-DE" sz="2800" dirty="0" smtClean="0"/>
              <a:t>unterstützt)</a:t>
            </a:r>
            <a:endParaRPr lang="cs-CZ" sz="2800" i="1" dirty="0" smtClean="0"/>
          </a:p>
          <a:p>
            <a:pPr>
              <a:buNone/>
            </a:pPr>
            <a:endParaRPr lang="cs-CZ" sz="2800" i="1" dirty="0" smtClean="0"/>
          </a:p>
          <a:p>
            <a:pPr lvl="0">
              <a:buNone/>
            </a:pPr>
            <a:r>
              <a:rPr lang="de-DE" sz="2800" dirty="0" smtClean="0"/>
              <a:t>	</a:t>
            </a:r>
            <a:r>
              <a:rPr lang="cs-CZ" sz="2800" dirty="0" smtClean="0"/>
              <a:t>		6. </a:t>
            </a:r>
            <a:r>
              <a:rPr lang="de-DE" sz="2800" dirty="0" smtClean="0"/>
              <a:t>Universitäre Weiterbildung</a:t>
            </a:r>
            <a:endParaRPr lang="cs-CZ" sz="2800" i="1" dirty="0" smtClean="0"/>
          </a:p>
          <a:p>
            <a:endParaRPr lang="cs-CZ" i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/>
              <a:t>3-stufiges </a:t>
            </a:r>
            <a:r>
              <a:rPr lang="de-AT" sz="2400" dirty="0" smtClean="0"/>
              <a:t>System</a:t>
            </a:r>
            <a:endParaRPr lang="de-AT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8686800" cy="5976664"/>
          </a:xfrm>
        </p:spPr>
        <p:txBody>
          <a:bodyPr/>
          <a:lstStyle/>
          <a:p>
            <a:endParaRPr lang="de-AT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Hochschulsystemati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412776"/>
            <a:ext cx="7172325" cy="498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u="sng" dirty="0" smtClean="0"/>
              <a:t/>
            </a:r>
            <a:br>
              <a:rPr lang="cs-CZ" sz="2800" u="sng" dirty="0" smtClean="0"/>
            </a:br>
            <a:r>
              <a:rPr lang="de-DE" sz="2800" u="sng" dirty="0" smtClean="0"/>
              <a:t>Universitäre Hochschulen </a:t>
            </a:r>
            <a:r>
              <a:rPr lang="cs-CZ" sz="2800" i="1" dirty="0" smtClean="0"/>
              <a:t/>
            </a:r>
            <a:br>
              <a:rPr lang="cs-CZ" sz="2800" i="1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>
              <a:buFont typeface="Wingdings" pitchFamily="2" charset="2"/>
              <a:buChar char="q"/>
            </a:pPr>
            <a:r>
              <a:rPr lang="de-DE" sz="3800" dirty="0" smtClean="0"/>
              <a:t>10 kantonale </a:t>
            </a:r>
            <a:r>
              <a:rPr lang="de-DE" sz="3800" b="1" dirty="0" smtClean="0"/>
              <a:t>Universitäten</a:t>
            </a:r>
            <a:r>
              <a:rPr lang="de-DE" sz="3800" dirty="0" smtClean="0"/>
              <a:t> </a:t>
            </a:r>
            <a:endParaRPr lang="cs-CZ" sz="3800" i="1" dirty="0" smtClean="0"/>
          </a:p>
          <a:p>
            <a:pPr>
              <a:buNone/>
            </a:pPr>
            <a:r>
              <a:rPr lang="cs-CZ" dirty="0" smtClean="0"/>
              <a:t>	    </a:t>
            </a:r>
            <a:r>
              <a:rPr lang="de-DE" dirty="0" smtClean="0"/>
              <a:t>- </a:t>
            </a:r>
            <a:r>
              <a:rPr lang="de-DE" b="1" dirty="0" smtClean="0"/>
              <a:t>die </a:t>
            </a:r>
            <a:r>
              <a:rPr lang="de-AT" b="1" dirty="0" smtClean="0"/>
              <a:t>älteste: in Basel</a:t>
            </a:r>
            <a:r>
              <a:rPr lang="de-AT" dirty="0" smtClean="0"/>
              <a:t>, gegr. 1460, </a:t>
            </a:r>
            <a:endParaRPr lang="cs-CZ" i="1" dirty="0" smtClean="0"/>
          </a:p>
          <a:p>
            <a:pPr>
              <a:buNone/>
            </a:pPr>
            <a:r>
              <a:rPr lang="cs-CZ" dirty="0" smtClean="0"/>
              <a:t>         </a:t>
            </a:r>
            <a:r>
              <a:rPr lang="de-DE" dirty="0" smtClean="0"/>
              <a:t>- </a:t>
            </a:r>
            <a:r>
              <a:rPr lang="de-AT" b="1" dirty="0" smtClean="0"/>
              <a:t>die größte: in Zürich</a:t>
            </a:r>
            <a:r>
              <a:rPr lang="de-AT" dirty="0" smtClean="0"/>
              <a:t>, sie gehört zu </a:t>
            </a:r>
            <a:r>
              <a:rPr lang="de-DE" dirty="0" smtClean="0"/>
              <a:t>den besten Europäischen </a:t>
            </a:r>
            <a:r>
              <a:rPr lang="cs-CZ" dirty="0" smtClean="0"/>
              <a:t>		</a:t>
            </a:r>
            <a:r>
              <a:rPr lang="de-DE" dirty="0" smtClean="0"/>
              <a:t>Forschungs-Universitäten und zu 100 besten Unis der Welt</a:t>
            </a:r>
            <a:r>
              <a:rPr lang="cs-CZ" dirty="0" smtClean="0"/>
              <a:t>; </a:t>
            </a:r>
            <a:endParaRPr lang="cs-CZ" i="1" dirty="0" smtClean="0"/>
          </a:p>
          <a:p>
            <a:pPr>
              <a:buNone/>
            </a:pPr>
            <a:r>
              <a:rPr lang="de-DE" dirty="0" smtClean="0"/>
              <a:t>        </a:t>
            </a:r>
            <a:r>
              <a:rPr lang="cs-CZ" dirty="0" smtClean="0"/>
              <a:t>     </a:t>
            </a:r>
            <a:r>
              <a:rPr lang="de-DE" dirty="0" smtClean="0"/>
              <a:t>die größte Vielfalt in Studienangebot; Auszeichnungen in Klinischer </a:t>
            </a:r>
            <a:r>
              <a:rPr lang="cs-CZ" dirty="0" smtClean="0"/>
              <a:t>     	</a:t>
            </a:r>
            <a:r>
              <a:rPr lang="de-DE" dirty="0" smtClean="0"/>
              <a:t>Medizin, Immunologie, Genetik, Neurowissenschaften</a:t>
            </a:r>
            <a:endParaRPr lang="cs-CZ" i="1" dirty="0" smtClean="0"/>
          </a:p>
          <a:p>
            <a:pPr>
              <a:buNone/>
            </a:pPr>
            <a:r>
              <a:rPr lang="de-DE" dirty="0" smtClean="0"/>
              <a:t> </a:t>
            </a:r>
            <a:endParaRPr lang="cs-CZ" i="1" dirty="0" smtClean="0"/>
          </a:p>
          <a:p>
            <a:pPr lvl="0">
              <a:buFont typeface="Wingdings" pitchFamily="2" charset="2"/>
              <a:buChar char="q"/>
            </a:pPr>
            <a:r>
              <a:rPr lang="de-DE" sz="3800" dirty="0" smtClean="0"/>
              <a:t>2 </a:t>
            </a:r>
            <a:r>
              <a:rPr lang="de-DE" sz="3800" b="1" dirty="0" smtClean="0"/>
              <a:t>Eidgenössische Technische Hochschulen</a:t>
            </a:r>
            <a:r>
              <a:rPr lang="de-DE" sz="3800" dirty="0" smtClean="0"/>
              <a:t> </a:t>
            </a:r>
            <a:r>
              <a:rPr lang="de-DE" dirty="0" smtClean="0"/>
              <a:t>(ETH)</a:t>
            </a:r>
            <a:endParaRPr lang="cs-CZ" i="1" dirty="0" smtClean="0"/>
          </a:p>
          <a:p>
            <a:pPr>
              <a:buNone/>
            </a:pPr>
            <a:r>
              <a:rPr lang="de-DE" dirty="0" smtClean="0"/>
              <a:t> </a:t>
            </a:r>
            <a:endParaRPr lang="cs-CZ" i="1" dirty="0" smtClean="0"/>
          </a:p>
          <a:p>
            <a:pPr>
              <a:buNone/>
            </a:pPr>
            <a:r>
              <a:rPr lang="cs-CZ" b="1" i="1" dirty="0" smtClean="0"/>
              <a:t>     </a:t>
            </a:r>
            <a:r>
              <a:rPr lang="de-DE" b="1" i="1" dirty="0" smtClean="0"/>
              <a:t>Unterrichtssprachen</a:t>
            </a:r>
            <a:r>
              <a:rPr lang="de-DE" dirty="0" smtClean="0"/>
              <a:t>: Deutsch, Französisch, Deutsch/Französisch, Italienisch (Lugano, gegr. 1996), auch Studienangebote mit Englisch   </a:t>
            </a:r>
            <a:endParaRPr lang="cs-CZ" i="1" dirty="0" smtClean="0"/>
          </a:p>
          <a:p>
            <a:endParaRPr lang="cs-CZ" i="1" dirty="0" smtClean="0"/>
          </a:p>
          <a:p>
            <a:pPr>
              <a:buNone/>
            </a:pPr>
            <a:r>
              <a:rPr lang="cs-CZ" i="1" dirty="0" smtClean="0"/>
              <a:t>     </a:t>
            </a:r>
            <a:r>
              <a:rPr lang="de-DE" i="1" dirty="0" smtClean="0"/>
              <a:t>Außer klassischer Fächer auch</a:t>
            </a:r>
            <a:r>
              <a:rPr lang="de-DE" b="1" i="1" dirty="0" smtClean="0"/>
              <a:t> interdisziplinäre Ausrichtung</a:t>
            </a:r>
            <a:r>
              <a:rPr lang="de-DE" dirty="0" smtClean="0"/>
              <a:t>: z.B. Politische Ökologie, Kommunikationswissenschaften usw.</a:t>
            </a:r>
            <a:endParaRPr lang="cs-CZ" i="1" dirty="0" smtClean="0"/>
          </a:p>
          <a:p>
            <a:pPr>
              <a:buNone/>
            </a:pPr>
            <a:r>
              <a:rPr lang="de-DE" dirty="0" smtClean="0"/>
              <a:t> </a:t>
            </a:r>
            <a:endParaRPr lang="cs-CZ" i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 smtClean="0"/>
              <a:t/>
            </a:r>
            <a:br>
              <a:rPr lang="cs-CZ" i="1" dirty="0" smtClean="0"/>
            </a:br>
            <a:r>
              <a:rPr lang="de-AT" sz="3100" i="1" dirty="0" smtClean="0"/>
              <a:t>Zulassungsbedingungen</a:t>
            </a:r>
            <a:r>
              <a:rPr lang="cs-CZ" sz="3100" i="1" dirty="0" smtClean="0"/>
              <a:t/>
            </a:r>
            <a:br>
              <a:rPr lang="cs-CZ" sz="3100" i="1" dirty="0" smtClean="0"/>
            </a:b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>
              <a:buFont typeface="Wingdings" pitchFamily="2" charset="2"/>
              <a:buChar char="Ø"/>
            </a:pPr>
            <a:r>
              <a:rPr lang="de-DE" dirty="0" smtClean="0"/>
              <a:t>Zulassung zum </a:t>
            </a:r>
            <a:r>
              <a:rPr lang="de-DE" b="1" i="1" dirty="0" smtClean="0"/>
              <a:t>Bachelorstudium</a:t>
            </a:r>
            <a:r>
              <a:rPr lang="de-DE" dirty="0" smtClean="0"/>
              <a:t>: </a:t>
            </a:r>
            <a:r>
              <a:rPr lang="cs-CZ" dirty="0" smtClean="0"/>
              <a:t>                                                          </a:t>
            </a:r>
            <a:r>
              <a:rPr lang="de-DE" dirty="0" smtClean="0"/>
              <a:t>gymnasiale Maturität (ein eidgenössisch anerkanntes Zeugnis) oder Berufsmaturität + Ergänzungsprüfung / gleichwertiger ausländischer Ausweis    </a:t>
            </a:r>
            <a:r>
              <a:rPr lang="cs-CZ" dirty="0" smtClean="0"/>
              <a:t>                </a:t>
            </a:r>
            <a:r>
              <a:rPr lang="de-DE" dirty="0" smtClean="0">
                <a:sym typeface="Wingdings"/>
              </a:rPr>
              <a:t></a:t>
            </a:r>
            <a:r>
              <a:rPr lang="de-DE" dirty="0" smtClean="0"/>
              <a:t> </a:t>
            </a:r>
            <a:r>
              <a:rPr lang="de-DE" b="1" dirty="0" smtClean="0"/>
              <a:t>alle Studienrichtungen frei zugänglich</a:t>
            </a:r>
            <a:endParaRPr lang="cs-CZ" i="1" dirty="0" smtClean="0"/>
          </a:p>
          <a:p>
            <a:pPr lvl="0">
              <a:buFont typeface="Wingdings" pitchFamily="2" charset="2"/>
              <a:buChar char="Ø"/>
            </a:pPr>
            <a:r>
              <a:rPr lang="de-DE" sz="2900" dirty="0" smtClean="0"/>
              <a:t>Ausnahme: Medizinische Studiengänge (Humanmedizin, Zahnmedizin</a:t>
            </a:r>
            <a:r>
              <a:rPr lang="cs-CZ" sz="2900" dirty="0" smtClean="0"/>
              <a:t>, </a:t>
            </a:r>
            <a:r>
              <a:rPr lang="de-DE" sz="2900" dirty="0" smtClean="0"/>
              <a:t>Veterinärmedizin), Chiropraktik, Sport- und Bewegungswissenschaften) – beschränktes Angebot an Studienplätzen</a:t>
            </a:r>
            <a:r>
              <a:rPr lang="cs-CZ" sz="2900" dirty="0" smtClean="0"/>
              <a:t> </a:t>
            </a:r>
            <a:r>
              <a:rPr lang="cs-CZ" sz="2900" dirty="0" smtClean="0">
                <a:sym typeface="Wingdings" pitchFamily="2" charset="2"/>
              </a:rPr>
              <a:t></a:t>
            </a:r>
            <a:r>
              <a:rPr lang="cs-CZ" sz="2900" dirty="0" smtClean="0"/>
              <a:t>  </a:t>
            </a:r>
            <a:r>
              <a:rPr lang="de-DE" sz="2900" dirty="0" smtClean="0"/>
              <a:t>nur für inländische Studierende </a:t>
            </a:r>
          </a:p>
          <a:p>
            <a:pPr lvl="0">
              <a:buFont typeface="Wingdings" pitchFamily="2" charset="2"/>
              <a:buChar char="Ø"/>
            </a:pPr>
            <a:endParaRPr lang="cs-CZ" i="1" dirty="0" smtClean="0"/>
          </a:p>
          <a:p>
            <a:pPr lvl="0">
              <a:buFont typeface="Wingdings" pitchFamily="2" charset="2"/>
              <a:buChar char="Ø"/>
            </a:pPr>
            <a:r>
              <a:rPr lang="de-DE" dirty="0" smtClean="0"/>
              <a:t>Zulassung zum </a:t>
            </a:r>
            <a:r>
              <a:rPr lang="de-DE" b="1" i="1" dirty="0" smtClean="0"/>
              <a:t>Masterstudium</a:t>
            </a:r>
            <a:r>
              <a:rPr lang="de-DE" dirty="0" smtClean="0"/>
              <a:t>: </a:t>
            </a:r>
          </a:p>
          <a:p>
            <a:pPr lvl="0">
              <a:buNone/>
            </a:pPr>
            <a:r>
              <a:rPr lang="de-DE" dirty="0" smtClean="0"/>
              <a:t>     abgeschlossenes Bachelorstudium, bezüglich ausländischer Bachelordiplome entscheidet jede Universität selber</a:t>
            </a:r>
            <a:endParaRPr lang="cs-CZ" i="1" dirty="0" smtClean="0"/>
          </a:p>
          <a:p>
            <a:pPr lvl="0">
              <a:buFont typeface="Wingdings" pitchFamily="2" charset="2"/>
              <a:buChar char="Ø"/>
            </a:pPr>
            <a:r>
              <a:rPr lang="de-DE" sz="2900" dirty="0" smtClean="0"/>
              <a:t>Aufnahmeprüfungen für ausländische Studierende ohne voll anerkanntes Reifezeugnis</a:t>
            </a:r>
          </a:p>
          <a:p>
            <a:pPr lvl="0">
              <a:buFont typeface="Wingdings" pitchFamily="2" charset="2"/>
              <a:buChar char="Ø"/>
            </a:pPr>
            <a:endParaRPr lang="cs-CZ" i="1" dirty="0" smtClean="0"/>
          </a:p>
          <a:p>
            <a:pPr lvl="0">
              <a:buFont typeface="Wingdings" pitchFamily="2" charset="2"/>
              <a:buChar char="Ø"/>
            </a:pPr>
            <a:r>
              <a:rPr lang="de-DE" sz="2900" dirty="0" smtClean="0"/>
              <a:t>Geforderte Sprachkenntnisse: gute Kenntnisse in den Unterrichtssprachen </a:t>
            </a:r>
            <a:endParaRPr lang="cs-CZ" sz="2900" i="1" dirty="0" smtClean="0"/>
          </a:p>
          <a:p>
            <a:pPr>
              <a:buNone/>
            </a:pPr>
            <a:r>
              <a:rPr lang="de-DE" dirty="0" smtClean="0"/>
              <a:t> </a:t>
            </a:r>
            <a:endParaRPr lang="cs-CZ" i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i="1" dirty="0" smtClean="0"/>
              <a:t>Studiendauer</a:t>
            </a:r>
            <a:r>
              <a:rPr lang="de-DE" sz="2400" dirty="0" smtClean="0"/>
              <a:t>: </a:t>
            </a:r>
            <a:r>
              <a:rPr lang="de-DE" sz="2400" i="1" dirty="0" smtClean="0"/>
              <a:t>3-stufig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cs-CZ" dirty="0" smtClean="0"/>
          </a:p>
          <a:p>
            <a:pPr lvl="1">
              <a:buFont typeface="Wingdings" pitchFamily="2" charset="2"/>
              <a:buChar char="v"/>
            </a:pPr>
            <a:r>
              <a:rPr lang="de-DE" sz="3200" b="1" dirty="0" smtClean="0"/>
              <a:t>Bachelor </a:t>
            </a:r>
            <a:r>
              <a:rPr lang="de-DE" sz="3200" dirty="0" smtClean="0"/>
              <a:t>(3 Jahre Vollzeitstudium, 180 ECTS-Kreditpunkte)</a:t>
            </a:r>
            <a:endParaRPr lang="cs-CZ" sz="3200" i="1" dirty="0" smtClean="0"/>
          </a:p>
          <a:p>
            <a:pPr lvl="1">
              <a:buFont typeface="Wingdings" pitchFamily="2" charset="2"/>
              <a:buChar char="v"/>
            </a:pPr>
            <a:r>
              <a:rPr lang="de-DE" sz="3200" b="1" dirty="0" smtClean="0"/>
              <a:t>Masterstudium</a:t>
            </a:r>
            <a:r>
              <a:rPr lang="de-DE" sz="3200" dirty="0" smtClean="0"/>
              <a:t> (1 1/2 resp. 2 Jahre Vollzeitstudium, 90-120 ECTS) </a:t>
            </a:r>
            <a:endParaRPr lang="cs-CZ" sz="3200" i="1" dirty="0" smtClean="0"/>
          </a:p>
          <a:p>
            <a:pPr lvl="1">
              <a:buFont typeface="Wingdings" pitchFamily="2" charset="2"/>
              <a:buChar char="v"/>
            </a:pPr>
            <a:r>
              <a:rPr lang="de-DE" sz="3200" b="1" dirty="0" smtClean="0"/>
              <a:t>Doktorat-Stufe</a:t>
            </a:r>
            <a:r>
              <a:rPr lang="de-DE" sz="3200" dirty="0" smtClean="0"/>
              <a:t>: wird in Umfang und Ausgestaltung von jeder Universität unabhängig geregelt und erfolgt aufgrund individueller Qualifikationen </a:t>
            </a:r>
            <a:endParaRPr lang="cs-CZ" sz="3200" i="1" dirty="0" smtClean="0"/>
          </a:p>
          <a:p>
            <a:pPr lvl="2">
              <a:buFont typeface="Wingdings" pitchFamily="2" charset="2"/>
              <a:buChar char="v"/>
            </a:pPr>
            <a:r>
              <a:rPr lang="de-DE" sz="3200" dirty="0" smtClean="0"/>
              <a:t>daneben auch </a:t>
            </a:r>
            <a:r>
              <a:rPr lang="de-DE" sz="3200" b="1" dirty="0" smtClean="0"/>
              <a:t>universitäre Weiterbildung </a:t>
            </a:r>
            <a:r>
              <a:rPr lang="de-DE" sz="3200" dirty="0" smtClean="0"/>
              <a:t>– siehe weiter</a:t>
            </a:r>
            <a:r>
              <a:rPr lang="de-DE" sz="3200" b="1" i="1" dirty="0" smtClean="0"/>
              <a:t> </a:t>
            </a:r>
            <a:endParaRPr lang="cs-CZ" sz="3200" i="1" dirty="0" smtClean="0"/>
          </a:p>
          <a:p>
            <a:pPr>
              <a:buNone/>
            </a:pPr>
            <a:endParaRPr lang="de-DE" b="1" i="1" dirty="0" smtClean="0"/>
          </a:p>
          <a:p>
            <a:pPr>
              <a:buNone/>
            </a:pPr>
            <a:endParaRPr lang="de-DE" b="1" i="1" dirty="0" smtClean="0"/>
          </a:p>
          <a:p>
            <a:pPr>
              <a:buNone/>
            </a:pPr>
            <a:r>
              <a:rPr lang="de-DE" b="1" i="1" dirty="0" smtClean="0"/>
              <a:t>HOCHSCHULKALENDER</a:t>
            </a:r>
            <a:endParaRPr lang="cs-CZ" sz="2000" i="1" dirty="0" smtClean="0"/>
          </a:p>
          <a:p>
            <a:pPr lvl="0">
              <a:buNone/>
            </a:pPr>
            <a:r>
              <a:rPr lang="de-DE" dirty="0" smtClean="0"/>
              <a:t>		Herbstsemester (auch Wintersemester):                                                          		Mitte September – bis zu Weihnachten (KW 38-51)</a:t>
            </a:r>
            <a:endParaRPr lang="cs-CZ" sz="2000" i="1" dirty="0" smtClean="0"/>
          </a:p>
          <a:p>
            <a:pPr lvl="0">
              <a:buNone/>
            </a:pPr>
            <a:r>
              <a:rPr lang="de-DE" dirty="0" smtClean="0"/>
              <a:t>		Frühjahrsemester (auch Sommersemester):                                                  		Mitte Februar – Ende Mai (KW 8-22)</a:t>
            </a:r>
            <a:endParaRPr lang="cs-CZ" sz="2000" i="1" dirty="0" smtClean="0"/>
          </a:p>
          <a:p>
            <a:pPr>
              <a:buNone/>
            </a:pPr>
            <a:r>
              <a:rPr lang="de-AT" dirty="0" smtClean="0"/>
              <a:t> </a:t>
            </a:r>
            <a:endParaRPr lang="cs-CZ" sz="2000" i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AT" sz="2800" i="1" dirty="0" smtClean="0"/>
              <a:t/>
            </a:r>
            <a:br>
              <a:rPr lang="de-AT" sz="2800" i="1" dirty="0" smtClean="0"/>
            </a:br>
            <a:r>
              <a:rPr lang="de-AT" sz="2800" i="1" dirty="0" smtClean="0"/>
              <a:t>Leistungsbewertung</a:t>
            </a:r>
            <a:r>
              <a:rPr lang="cs-CZ" sz="2800" i="1" dirty="0" smtClean="0"/>
              <a:t/>
            </a:r>
            <a:br>
              <a:rPr lang="cs-CZ" sz="2800" i="1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de-AT" dirty="0" smtClean="0"/>
              <a:t>			</a:t>
            </a:r>
            <a:r>
              <a:rPr lang="cs-CZ" dirty="0" smtClean="0"/>
              <a:t>6</a:t>
            </a:r>
            <a:r>
              <a:rPr lang="de-AT" dirty="0" smtClean="0"/>
              <a:t>		hervorragend</a:t>
            </a:r>
            <a:endParaRPr lang="cs-CZ" i="1" dirty="0" smtClean="0"/>
          </a:p>
          <a:p>
            <a:pPr>
              <a:buNone/>
            </a:pPr>
            <a:r>
              <a:rPr lang="de-AT" dirty="0" smtClean="0"/>
              <a:t>			</a:t>
            </a:r>
            <a:r>
              <a:rPr lang="cs-CZ" dirty="0" smtClean="0"/>
              <a:t>5 ½</a:t>
            </a:r>
            <a:r>
              <a:rPr lang="de-AT" dirty="0" smtClean="0"/>
              <a:t>		sehr gut</a:t>
            </a:r>
            <a:endParaRPr lang="cs-CZ" i="1" dirty="0" smtClean="0"/>
          </a:p>
          <a:p>
            <a:pPr>
              <a:buNone/>
            </a:pPr>
            <a:r>
              <a:rPr lang="de-AT" dirty="0" smtClean="0"/>
              <a:t>			</a:t>
            </a:r>
            <a:r>
              <a:rPr lang="cs-CZ" dirty="0" smtClean="0"/>
              <a:t>5</a:t>
            </a:r>
            <a:r>
              <a:rPr lang="de-AT" dirty="0" smtClean="0"/>
              <a:t>		gut</a:t>
            </a:r>
            <a:endParaRPr lang="cs-CZ" i="1" dirty="0" smtClean="0"/>
          </a:p>
          <a:p>
            <a:pPr>
              <a:buNone/>
            </a:pPr>
            <a:r>
              <a:rPr lang="de-AT" dirty="0" smtClean="0"/>
              <a:t>			</a:t>
            </a:r>
            <a:r>
              <a:rPr lang="cs-CZ" dirty="0" smtClean="0"/>
              <a:t>4 ½</a:t>
            </a:r>
            <a:r>
              <a:rPr lang="de-AT" dirty="0" smtClean="0"/>
              <a:t>		befriedigend</a:t>
            </a:r>
            <a:endParaRPr lang="cs-CZ" i="1" dirty="0" smtClean="0"/>
          </a:p>
          <a:p>
            <a:pPr>
              <a:buNone/>
            </a:pPr>
            <a:r>
              <a:rPr lang="de-AT" dirty="0" smtClean="0"/>
              <a:t>			</a:t>
            </a:r>
            <a:r>
              <a:rPr lang="cs-CZ" dirty="0" smtClean="0"/>
              <a:t>4</a:t>
            </a:r>
            <a:r>
              <a:rPr lang="de-AT" dirty="0" smtClean="0"/>
              <a:t>		ausreichend</a:t>
            </a:r>
            <a:endParaRPr lang="cs-CZ" i="1" dirty="0" smtClean="0"/>
          </a:p>
          <a:p>
            <a:pPr>
              <a:buNone/>
            </a:pPr>
            <a:r>
              <a:rPr lang="de-AT" dirty="0" smtClean="0"/>
              <a:t>			</a:t>
            </a:r>
            <a:r>
              <a:rPr lang="cs-CZ" dirty="0" smtClean="0"/>
              <a:t>3 ½</a:t>
            </a:r>
            <a:r>
              <a:rPr lang="de-AT" dirty="0" smtClean="0"/>
              <a:t>		ungenügend</a:t>
            </a:r>
            <a:endParaRPr lang="cs-CZ" i="1" dirty="0" smtClean="0"/>
          </a:p>
          <a:p>
            <a:pPr>
              <a:buNone/>
            </a:pPr>
            <a:r>
              <a:rPr lang="de-AT" dirty="0" smtClean="0"/>
              <a:t>			</a:t>
            </a:r>
            <a:r>
              <a:rPr lang="cs-CZ" dirty="0" smtClean="0"/>
              <a:t>3</a:t>
            </a:r>
            <a:endParaRPr lang="de-AT" i="1" dirty="0" smtClean="0"/>
          </a:p>
          <a:p>
            <a:pPr>
              <a:buNone/>
            </a:pPr>
            <a:r>
              <a:rPr lang="de-AT" i="1" dirty="0" smtClean="0"/>
              <a:t>			</a:t>
            </a:r>
            <a:r>
              <a:rPr lang="cs-CZ" dirty="0" smtClean="0"/>
              <a:t>2 ½</a:t>
            </a:r>
            <a:r>
              <a:rPr lang="de-AT" dirty="0" smtClean="0"/>
              <a:t>	</a:t>
            </a:r>
            <a:endParaRPr lang="cs-CZ" i="1" dirty="0" smtClean="0"/>
          </a:p>
          <a:p>
            <a:pPr>
              <a:buNone/>
            </a:pPr>
            <a:r>
              <a:rPr lang="de-AT" dirty="0" smtClean="0"/>
              <a:t>			</a:t>
            </a:r>
            <a:r>
              <a:rPr lang="cs-CZ" dirty="0" smtClean="0"/>
              <a:t>2</a:t>
            </a:r>
            <a:endParaRPr lang="cs-CZ" i="1" dirty="0" smtClean="0"/>
          </a:p>
          <a:p>
            <a:pPr>
              <a:buNone/>
            </a:pPr>
            <a:r>
              <a:rPr lang="de-AT" dirty="0" smtClean="0"/>
              <a:t>			</a:t>
            </a:r>
            <a:r>
              <a:rPr lang="cs-CZ" dirty="0" smtClean="0"/>
              <a:t>1 ½</a:t>
            </a:r>
            <a:r>
              <a:rPr lang="de-AT" dirty="0" smtClean="0"/>
              <a:t>	</a:t>
            </a:r>
            <a:endParaRPr lang="cs-CZ" i="1" dirty="0" smtClean="0"/>
          </a:p>
          <a:p>
            <a:pPr>
              <a:buNone/>
            </a:pPr>
            <a:r>
              <a:rPr lang="de-AT" dirty="0" smtClean="0"/>
              <a:t>			</a:t>
            </a:r>
            <a:r>
              <a:rPr lang="cs-CZ" dirty="0" smtClean="0"/>
              <a:t>1</a:t>
            </a:r>
            <a:endParaRPr lang="cs-CZ" i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i="1" dirty="0" smtClean="0"/>
              <a:t/>
            </a:r>
            <a:br>
              <a:rPr lang="de-DE" b="1" i="1" dirty="0" smtClean="0"/>
            </a:br>
            <a:r>
              <a:rPr lang="de-DE" sz="3100" i="1" dirty="0" smtClean="0"/>
              <a:t>Hilfe den Studierenden</a:t>
            </a:r>
            <a:r>
              <a:rPr lang="cs-CZ" sz="3100" i="1" dirty="0" smtClean="0"/>
              <a:t/>
            </a:r>
            <a:br>
              <a:rPr lang="cs-CZ" sz="3100" i="1" dirty="0" smtClean="0"/>
            </a:b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de-AT" sz="2400" dirty="0" smtClean="0"/>
              <a:t>	Das </a:t>
            </a:r>
            <a:r>
              <a:rPr lang="de-AT" sz="2400" b="1" dirty="0" smtClean="0"/>
              <a:t>Stipendium</a:t>
            </a:r>
            <a:r>
              <a:rPr lang="de-AT" sz="2400" dirty="0" smtClean="0"/>
              <a:t> ist dezentral geregelt, jeder Kanton hat eine eigene Stipendiengesetzgebung.</a:t>
            </a:r>
            <a:endParaRPr lang="cs-CZ" sz="2400" i="1" dirty="0" smtClean="0"/>
          </a:p>
          <a:p>
            <a:pPr>
              <a:buNone/>
            </a:pPr>
            <a:r>
              <a:rPr lang="de-AT" sz="2400" dirty="0" smtClean="0"/>
              <a:t>	Berechnungsprinzipien: Fehlbetragsystem, Punktesystem, Mischsystem</a:t>
            </a:r>
            <a:endParaRPr lang="cs-CZ" sz="2400" i="1" dirty="0" smtClean="0"/>
          </a:p>
          <a:p>
            <a:pPr>
              <a:buNone/>
            </a:pPr>
            <a:r>
              <a:rPr lang="de-AT" sz="2400" dirty="0" smtClean="0"/>
              <a:t> </a:t>
            </a:r>
            <a:endParaRPr lang="cs-CZ" sz="2400" i="1" dirty="0" smtClean="0"/>
          </a:p>
          <a:p>
            <a:pPr>
              <a:buNone/>
            </a:pPr>
            <a:r>
              <a:rPr lang="de-AT" sz="2200" dirty="0" smtClean="0"/>
              <a:t>	Stipendien werden geleistet von</a:t>
            </a:r>
            <a:endParaRPr lang="cs-CZ" sz="2200" i="1" dirty="0" smtClean="0"/>
          </a:p>
          <a:p>
            <a:pPr lvl="3"/>
            <a:r>
              <a:rPr lang="de-AT" dirty="0" smtClean="0"/>
              <a:t>privatrechtlichen Stiftungen und Fonds</a:t>
            </a:r>
            <a:endParaRPr lang="cs-CZ" sz="1400" i="1" dirty="0" smtClean="0"/>
          </a:p>
          <a:p>
            <a:pPr lvl="3"/>
            <a:r>
              <a:rPr lang="de-AT" dirty="0" smtClean="0"/>
              <a:t>Wohngemeinden </a:t>
            </a:r>
            <a:endParaRPr lang="cs-CZ" sz="1400" i="1" dirty="0" smtClean="0"/>
          </a:p>
          <a:p>
            <a:pPr lvl="3"/>
            <a:r>
              <a:rPr lang="de-AT" dirty="0" smtClean="0"/>
              <a:t>Bildungsinstitutionen</a:t>
            </a:r>
            <a:endParaRPr lang="cs-CZ" sz="1400" i="1" dirty="0" smtClean="0"/>
          </a:p>
          <a:p>
            <a:pPr>
              <a:buNone/>
            </a:pPr>
            <a:r>
              <a:rPr lang="de-AT" sz="2200" dirty="0" smtClean="0"/>
              <a:t>	in Form von </a:t>
            </a:r>
            <a:endParaRPr lang="cs-CZ" sz="2200" i="1" dirty="0" smtClean="0"/>
          </a:p>
          <a:p>
            <a:pPr lvl="3"/>
            <a:r>
              <a:rPr lang="de-AT" dirty="0" smtClean="0"/>
              <a:t>Stipendien (</a:t>
            </a:r>
            <a:r>
              <a:rPr lang="de-DE" dirty="0" smtClean="0"/>
              <a:t>einmalige oder wiederkehrende Beiträge, die nicht zurückzuzahlen sind)</a:t>
            </a:r>
            <a:endParaRPr lang="cs-CZ" sz="1400" i="1" dirty="0" smtClean="0"/>
          </a:p>
          <a:p>
            <a:pPr lvl="3"/>
            <a:r>
              <a:rPr lang="de-DE" dirty="0" smtClean="0"/>
              <a:t>Darlehen (zurückzuzahlende einmalige oder wiederkehrende Beiträge)</a:t>
            </a:r>
            <a:endParaRPr lang="cs-CZ" sz="1400" i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2800" i="1" dirty="0" smtClean="0"/>
              <a:t>Weitere Hochschulen</a:t>
            </a:r>
            <a:endParaRPr lang="cs-CZ" sz="28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de-DE" u="sng" dirty="0" smtClean="0"/>
              <a:t>PÄDAGOGISCHE HOCHSCHULEN</a:t>
            </a:r>
            <a:endParaRPr lang="cs-CZ" i="1" dirty="0" smtClean="0"/>
          </a:p>
          <a:p>
            <a:pPr>
              <a:buNone/>
            </a:pPr>
            <a:r>
              <a:rPr lang="de-DE" dirty="0" smtClean="0"/>
              <a:t>	-  Bereiche: Schulische Pädagogik, Schulische Heilpädagogik, Heilpädagogische Früherziehung, Logopädie, Psychomotoriktherapie, Gebärdensprachdolmetschen </a:t>
            </a:r>
            <a:endParaRPr lang="cs-CZ" i="1" dirty="0" smtClean="0"/>
          </a:p>
          <a:p>
            <a:pPr>
              <a:buNone/>
            </a:pPr>
            <a:r>
              <a:rPr lang="de-DE" dirty="0" smtClean="0"/>
              <a:t> </a:t>
            </a:r>
            <a:endParaRPr lang="cs-CZ" i="1" dirty="0" smtClean="0"/>
          </a:p>
          <a:p>
            <a:pPr>
              <a:buNone/>
            </a:pPr>
            <a:r>
              <a:rPr lang="de-DE" u="sng" dirty="0" smtClean="0"/>
              <a:t>FACHHOCHSCHULEN</a:t>
            </a:r>
            <a:endParaRPr lang="cs-CZ" i="1" dirty="0" smtClean="0"/>
          </a:p>
          <a:p>
            <a:pPr>
              <a:buNone/>
            </a:pPr>
            <a:r>
              <a:rPr lang="de-DE" dirty="0" smtClean="0"/>
              <a:t>	-  Vielfältiges Angebot: 139 Bachelorgänge, 252 Masterstudien, 354 weitere Lehrgänge</a:t>
            </a:r>
            <a:endParaRPr lang="cs-CZ" i="1" dirty="0" smtClean="0"/>
          </a:p>
          <a:p>
            <a:pPr>
              <a:buNone/>
            </a:pPr>
            <a:r>
              <a:rPr lang="de-DE" dirty="0" smtClean="0"/>
              <a:t>	-  Bereiche: Wirtschaft, Technik, Recht, IT, Medien, Pädagogik, Gesundheit, Sport, Naturwissenschaft, Gestaltung, Design, Medizin, Sprache, Kultur, Soziale Arbeit</a:t>
            </a:r>
            <a:endParaRPr lang="cs-CZ" i="1" dirty="0" smtClean="0"/>
          </a:p>
          <a:p>
            <a:pPr>
              <a:buNone/>
            </a:pPr>
            <a:r>
              <a:rPr lang="de-DE" dirty="0" smtClean="0"/>
              <a:t>	-  Viele Fächer als Fernstudium</a:t>
            </a:r>
            <a:endParaRPr lang="cs-CZ" i="1" dirty="0" smtClean="0"/>
          </a:p>
          <a:p>
            <a:pPr>
              <a:buNone/>
            </a:pPr>
            <a:r>
              <a:rPr lang="de-DE" dirty="0" smtClean="0"/>
              <a:t> </a:t>
            </a:r>
            <a:endParaRPr lang="cs-CZ" i="1" dirty="0" smtClean="0"/>
          </a:p>
          <a:p>
            <a:pPr>
              <a:buNone/>
            </a:pPr>
            <a:r>
              <a:rPr lang="de-DE" u="sng" dirty="0" smtClean="0"/>
              <a:t>KUNST- UND MUSIKHOCHSCHULEN</a:t>
            </a:r>
            <a:r>
              <a:rPr lang="de-DE" dirty="0" smtClean="0"/>
              <a:t> 	</a:t>
            </a:r>
            <a:endParaRPr lang="cs-CZ" i="1" dirty="0" smtClean="0"/>
          </a:p>
          <a:p>
            <a:pPr>
              <a:buNone/>
            </a:pPr>
            <a:r>
              <a:rPr lang="de-AT" dirty="0" smtClean="0"/>
              <a:t>	Bachelor- und Masterstudiengänge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102</TotalTime>
  <Words>212</Words>
  <Application>Microsoft Office PowerPoint</Application>
  <PresentationFormat>Předvádění na obrazovce (4:3)</PresentationFormat>
  <Paragraphs>113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Cesta</vt:lpstr>
      <vt:lpstr>   Hochschulsystem</vt:lpstr>
      <vt:lpstr>Tertiärstufe:</vt:lpstr>
      <vt:lpstr>3-stufiges System</vt:lpstr>
      <vt:lpstr> Universitäre Hochschulen  </vt:lpstr>
      <vt:lpstr> Zulassungsbedingungen </vt:lpstr>
      <vt:lpstr>Studiendauer: 3-stufig</vt:lpstr>
      <vt:lpstr> Leistungsbewertung </vt:lpstr>
      <vt:lpstr> Hilfe den Studierenden </vt:lpstr>
      <vt:lpstr>Weitere Hochschulen</vt:lpstr>
      <vt:lpstr> Universitäre Weiterbildung  </vt:lpstr>
      <vt:lpstr>Snímek 11</vt:lpstr>
      <vt:lpstr>Snímek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Hochschulsystem</dc:title>
  <dc:creator>Iva Wallnerová</dc:creator>
  <cp:lastModifiedBy>Your User Name</cp:lastModifiedBy>
  <cp:revision>15</cp:revision>
  <dcterms:created xsi:type="dcterms:W3CDTF">2012-12-05T16:15:55Z</dcterms:created>
  <dcterms:modified xsi:type="dcterms:W3CDTF">2012-12-06T16:32:10Z</dcterms:modified>
</cp:coreProperties>
</file>