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bwMode="auto">
          <a:xfrm rot="5400000">
            <a:off x="7764621" y="1174097"/>
            <a:ext cx="2286000" cy="381000"/>
          </a:xfrm>
        </p:spPr>
        <p:txBody>
          <a:bodyPr/>
          <a:lstStyle/>
          <a:p>
            <a:fld id="{2B57C1D9-24E8-440B-B441-DC8487ABC8C2}" type="datetimeFigureOut">
              <a:rPr lang="cs-CZ" smtClean="0"/>
              <a:pPr/>
              <a:t>6.12.2012</a:t>
            </a:fld>
            <a:endParaRPr lang="cs-CZ"/>
          </a:p>
        </p:txBody>
      </p:sp>
      <p:sp>
        <p:nvSpPr>
          <p:cNvPr id="17" name="Fußzeilenplatzhalter 16"/>
          <p:cNvSpPr>
            <a:spLocks noGrp="1"/>
          </p:cNvSpPr>
          <p:nvPr>
            <p:ph type="ftr" sz="quarter" idx="11"/>
          </p:nvPr>
        </p:nvSpPr>
        <p:spPr bwMode="auto">
          <a:xfrm rot="5400000">
            <a:off x="7077269" y="4181669"/>
            <a:ext cx="3657600" cy="384048"/>
          </a:xfrm>
        </p:spPr>
        <p:txBody>
          <a:bodyPr/>
          <a:lstStyle/>
          <a:p>
            <a:endParaRPr lang="cs-CZ"/>
          </a:p>
        </p:txBody>
      </p:sp>
      <p:sp>
        <p:nvSpPr>
          <p:cNvPr id="10" name="Rechtec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htec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ec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Gerade Verbindung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Gerade Verbindung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Gerade Verbindung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Gerade Verbindung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Gerade Verbindung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htec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Foliennummernplatzhalter 28"/>
          <p:cNvSpPr>
            <a:spLocks noGrp="1"/>
          </p:cNvSpPr>
          <p:nvPr>
            <p:ph type="sldNum" sz="quarter" idx="12"/>
          </p:nvPr>
        </p:nvSpPr>
        <p:spPr bwMode="auto">
          <a:xfrm>
            <a:off x="1325544" y="4928702"/>
            <a:ext cx="609600" cy="517524"/>
          </a:xfrm>
        </p:spPr>
        <p:txBody>
          <a:bodyPr/>
          <a:lstStyle/>
          <a:p>
            <a:fld id="{C63D7AA1-6107-4628-A055-F725EA690B5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2B57C1D9-24E8-440B-B441-DC8487ABC8C2}" type="datetimeFigureOut">
              <a:rPr lang="cs-CZ" smtClean="0"/>
              <a:pPr/>
              <a:t>6.12.2012</a:t>
            </a:fld>
            <a:endParaRPr lang="cs-CZ"/>
          </a:p>
        </p:txBody>
      </p:sp>
      <p:sp>
        <p:nvSpPr>
          <p:cNvPr id="5" name="Fußzeilenplatzhalter 4"/>
          <p:cNvSpPr>
            <a:spLocks noGrp="1"/>
          </p:cNvSpPr>
          <p:nvPr>
            <p:ph type="ftr" sz="quarter" idx="11"/>
          </p:nvPr>
        </p:nvSpPr>
        <p:spPr/>
        <p:txBody>
          <a:bodyPr/>
          <a:lstStyle/>
          <a:p>
            <a:endParaRPr lang="cs-CZ"/>
          </a:p>
        </p:txBody>
      </p:sp>
      <p:sp>
        <p:nvSpPr>
          <p:cNvPr id="6" name="Foliennummernplatzhalter 5"/>
          <p:cNvSpPr>
            <a:spLocks noGrp="1"/>
          </p:cNvSpPr>
          <p:nvPr>
            <p:ph type="sldNum" sz="quarter" idx="12"/>
          </p:nvPr>
        </p:nvSpPr>
        <p:spPr/>
        <p:txBody>
          <a:bodyPr/>
          <a:lstStyle/>
          <a:p>
            <a:fld id="{C63D7AA1-6107-4628-A055-F725EA690B5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1676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2B57C1D9-24E8-440B-B441-DC8487ABC8C2}" type="datetimeFigureOut">
              <a:rPr lang="cs-CZ" smtClean="0"/>
              <a:pPr/>
              <a:t>6.12.2012</a:t>
            </a:fld>
            <a:endParaRPr lang="cs-CZ"/>
          </a:p>
        </p:txBody>
      </p:sp>
      <p:sp>
        <p:nvSpPr>
          <p:cNvPr id="5" name="Fußzeilenplatzhalter 4"/>
          <p:cNvSpPr>
            <a:spLocks noGrp="1"/>
          </p:cNvSpPr>
          <p:nvPr>
            <p:ph type="ftr" sz="quarter" idx="11"/>
          </p:nvPr>
        </p:nvSpPr>
        <p:spPr/>
        <p:txBody>
          <a:bodyPr/>
          <a:lstStyle/>
          <a:p>
            <a:endParaRPr lang="cs-CZ"/>
          </a:p>
        </p:txBody>
      </p:sp>
      <p:sp>
        <p:nvSpPr>
          <p:cNvPr id="6" name="Foliennummernplatzhalter 5"/>
          <p:cNvSpPr>
            <a:spLocks noGrp="1"/>
          </p:cNvSpPr>
          <p:nvPr>
            <p:ph type="sldNum" sz="quarter" idx="12"/>
          </p:nvPr>
        </p:nvSpPr>
        <p:spPr/>
        <p:txBody>
          <a:bodyPr/>
          <a:lstStyle/>
          <a:p>
            <a:fld id="{C63D7AA1-6107-4628-A055-F725EA690B5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8" name="Inhaltsplatzhalter 7"/>
          <p:cNvSpPr>
            <a:spLocks noGrp="1"/>
          </p:cNvSpPr>
          <p:nvPr>
            <p:ph sz="quarter" idx="1"/>
          </p:nvPr>
        </p:nvSpPr>
        <p:spPr>
          <a:xfrm>
            <a:off x="457200" y="1600200"/>
            <a:ext cx="7467600" cy="487375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4"/>
          </p:nvPr>
        </p:nvSpPr>
        <p:spPr/>
        <p:txBody>
          <a:bodyPr rtlCol="0"/>
          <a:lstStyle/>
          <a:p>
            <a:fld id="{2B57C1D9-24E8-440B-B441-DC8487ABC8C2}" type="datetimeFigureOut">
              <a:rPr lang="cs-CZ" smtClean="0"/>
              <a:pPr/>
              <a:t>6.12.2012</a:t>
            </a:fld>
            <a:endParaRPr lang="cs-CZ"/>
          </a:p>
        </p:txBody>
      </p:sp>
      <p:sp>
        <p:nvSpPr>
          <p:cNvPr id="9" name="Foliennummernplatzhalter 8"/>
          <p:cNvSpPr>
            <a:spLocks noGrp="1"/>
          </p:cNvSpPr>
          <p:nvPr>
            <p:ph type="sldNum" sz="quarter" idx="15"/>
          </p:nvPr>
        </p:nvSpPr>
        <p:spPr/>
        <p:txBody>
          <a:bodyPr rtlCol="0"/>
          <a:lstStyle/>
          <a:p>
            <a:fld id="{C63D7AA1-6107-4628-A055-F725EA690B54}" type="slidenum">
              <a:rPr lang="cs-CZ" smtClean="0"/>
              <a:pPr/>
              <a:t>‹#›</a:t>
            </a:fld>
            <a:endParaRPr lang="cs-CZ"/>
          </a:p>
        </p:txBody>
      </p:sp>
      <p:sp>
        <p:nvSpPr>
          <p:cNvPr id="10" name="Fußzeilenplatzhalter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bwMode="auto">
          <a:xfrm rot="5400000">
            <a:off x="7763256" y="1170432"/>
            <a:ext cx="2286000" cy="381000"/>
          </a:xfrm>
        </p:spPr>
        <p:txBody>
          <a:bodyPr/>
          <a:lstStyle/>
          <a:p>
            <a:fld id="{2B57C1D9-24E8-440B-B441-DC8487ABC8C2}" type="datetimeFigureOut">
              <a:rPr lang="cs-CZ" smtClean="0"/>
              <a:pPr/>
              <a:t>6.12.2012</a:t>
            </a:fld>
            <a:endParaRPr lang="cs-CZ"/>
          </a:p>
        </p:txBody>
      </p:sp>
      <p:sp>
        <p:nvSpPr>
          <p:cNvPr id="5" name="Fußzeilenplatzhalter 4"/>
          <p:cNvSpPr>
            <a:spLocks noGrp="1"/>
          </p:cNvSpPr>
          <p:nvPr>
            <p:ph type="ftr" sz="quarter" idx="11"/>
          </p:nvPr>
        </p:nvSpPr>
        <p:spPr bwMode="auto">
          <a:xfrm rot="5400000">
            <a:off x="7077456" y="4178808"/>
            <a:ext cx="3657600" cy="384048"/>
          </a:xfrm>
        </p:spPr>
        <p:txBody>
          <a:bodyPr/>
          <a:lstStyle/>
          <a:p>
            <a:endParaRPr lang="cs-CZ"/>
          </a:p>
        </p:txBody>
      </p:sp>
      <p:sp>
        <p:nvSpPr>
          <p:cNvPr id="9" name="Rechtec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Gerade Verbindung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Gerade Verbindung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Gerade Verbindung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Gerade Verbindung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ec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Gerade Verbindung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Foliennummernplatzhalter 5"/>
          <p:cNvSpPr>
            <a:spLocks noGrp="1"/>
          </p:cNvSpPr>
          <p:nvPr>
            <p:ph type="sldNum" sz="quarter" idx="12"/>
          </p:nvPr>
        </p:nvSpPr>
        <p:spPr bwMode="auto">
          <a:xfrm>
            <a:off x="1340616" y="4928702"/>
            <a:ext cx="609600" cy="517524"/>
          </a:xfrm>
        </p:spPr>
        <p:txBody>
          <a:bodyPr/>
          <a:lstStyle/>
          <a:p>
            <a:fld id="{C63D7AA1-6107-4628-A055-F725EA690B5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2B57C1D9-24E8-440B-B441-DC8487ABC8C2}" type="datetimeFigureOut">
              <a:rPr lang="cs-CZ" smtClean="0"/>
              <a:pPr/>
              <a:t>6.12.2012</a:t>
            </a:fld>
            <a:endParaRPr lang="cs-CZ"/>
          </a:p>
        </p:txBody>
      </p:sp>
      <p:sp>
        <p:nvSpPr>
          <p:cNvPr id="6" name="Fußzeilenplatzhalter 5"/>
          <p:cNvSpPr>
            <a:spLocks noGrp="1"/>
          </p:cNvSpPr>
          <p:nvPr>
            <p:ph type="ftr" sz="quarter" idx="11"/>
          </p:nvPr>
        </p:nvSpPr>
        <p:spPr/>
        <p:txBody>
          <a:bodyPr/>
          <a:lstStyle/>
          <a:p>
            <a:endParaRPr lang="cs-CZ"/>
          </a:p>
        </p:txBody>
      </p:sp>
      <p:sp>
        <p:nvSpPr>
          <p:cNvPr id="7" name="Foliennummernplatzhalter 6"/>
          <p:cNvSpPr>
            <a:spLocks noGrp="1"/>
          </p:cNvSpPr>
          <p:nvPr>
            <p:ph type="sldNum" sz="quarter" idx="12"/>
          </p:nvPr>
        </p:nvSpPr>
        <p:spPr/>
        <p:txBody>
          <a:bodyPr/>
          <a:lstStyle/>
          <a:p>
            <a:fld id="{C63D7AA1-6107-4628-A055-F725EA690B54}" type="slidenum">
              <a:rPr lang="cs-CZ" smtClean="0"/>
              <a:pPr/>
              <a:t>‹#›</a:t>
            </a:fld>
            <a:endParaRPr lang="cs-CZ"/>
          </a:p>
        </p:txBody>
      </p:sp>
      <p:sp>
        <p:nvSpPr>
          <p:cNvPr id="9" name="Inhaltsplatzhalter 8"/>
          <p:cNvSpPr>
            <a:spLocks noGrp="1"/>
          </p:cNvSpPr>
          <p:nvPr>
            <p:ph sz="quarter" idx="1"/>
          </p:nvPr>
        </p:nvSpPr>
        <p:spPr>
          <a:xfrm>
            <a:off x="457200"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270248"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de-DE" smtClean="0"/>
              <a:t>Titelmasterformat durch Klicken bearbeiten</a:t>
            </a:r>
            <a:endParaRPr kumimoji="0" lang="en-US"/>
          </a:p>
        </p:txBody>
      </p:sp>
      <p:sp>
        <p:nvSpPr>
          <p:cNvPr id="7" name="Datumsplatzhalter 6"/>
          <p:cNvSpPr>
            <a:spLocks noGrp="1"/>
          </p:cNvSpPr>
          <p:nvPr>
            <p:ph type="dt" sz="half" idx="10"/>
          </p:nvPr>
        </p:nvSpPr>
        <p:spPr/>
        <p:txBody>
          <a:bodyPr/>
          <a:lstStyle/>
          <a:p>
            <a:fld id="{2B57C1D9-24E8-440B-B441-DC8487ABC8C2}" type="datetimeFigureOut">
              <a:rPr lang="cs-CZ" smtClean="0"/>
              <a:pPr/>
              <a:t>6.12.2012</a:t>
            </a:fld>
            <a:endParaRPr lang="cs-CZ"/>
          </a:p>
        </p:txBody>
      </p:sp>
      <p:sp>
        <p:nvSpPr>
          <p:cNvPr id="8" name="Fußzeilenplatzhalter 7"/>
          <p:cNvSpPr>
            <a:spLocks noGrp="1"/>
          </p:cNvSpPr>
          <p:nvPr>
            <p:ph type="ftr" sz="quarter" idx="11"/>
          </p:nvPr>
        </p:nvSpPr>
        <p:spPr/>
        <p:txBody>
          <a:bodyPr/>
          <a:lstStyle/>
          <a:p>
            <a:endParaRPr lang="cs-CZ"/>
          </a:p>
        </p:txBody>
      </p:sp>
      <p:sp>
        <p:nvSpPr>
          <p:cNvPr id="9" name="Foliennummernplatzhalter 8"/>
          <p:cNvSpPr>
            <a:spLocks noGrp="1"/>
          </p:cNvSpPr>
          <p:nvPr>
            <p:ph type="sldNum" sz="quarter" idx="12"/>
          </p:nvPr>
        </p:nvSpPr>
        <p:spPr/>
        <p:txBody>
          <a:bodyPr/>
          <a:lstStyle/>
          <a:p>
            <a:fld id="{C63D7AA1-6107-4628-A055-F725EA690B54}" type="slidenum">
              <a:rPr lang="cs-CZ" smtClean="0"/>
              <a:pPr/>
              <a:t>‹#›</a:t>
            </a:fld>
            <a:endParaRPr lang="cs-CZ"/>
          </a:p>
        </p:txBody>
      </p:sp>
      <p:sp>
        <p:nvSpPr>
          <p:cNvPr id="11" name="Inhaltsplatzhalter 10"/>
          <p:cNvSpPr>
            <a:spLocks noGrp="1"/>
          </p:cNvSpPr>
          <p:nvPr>
            <p:ph sz="quarter" idx="2"/>
          </p:nvPr>
        </p:nvSpPr>
        <p:spPr>
          <a:xfrm>
            <a:off x="457200"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371975"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Textplatzhalt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
        <p:nvSpPr>
          <p:cNvPr id="14" name="Textplatzhalt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6" name="Datumsplatzhalter 5"/>
          <p:cNvSpPr>
            <a:spLocks noGrp="1"/>
          </p:cNvSpPr>
          <p:nvPr>
            <p:ph type="dt" sz="half" idx="10"/>
          </p:nvPr>
        </p:nvSpPr>
        <p:spPr/>
        <p:txBody>
          <a:bodyPr rtlCol="0"/>
          <a:lstStyle/>
          <a:p>
            <a:fld id="{2B57C1D9-24E8-440B-B441-DC8487ABC8C2}" type="datetimeFigureOut">
              <a:rPr lang="cs-CZ" smtClean="0"/>
              <a:pPr/>
              <a:t>6.12.2012</a:t>
            </a:fld>
            <a:endParaRPr lang="cs-CZ"/>
          </a:p>
        </p:txBody>
      </p:sp>
      <p:sp>
        <p:nvSpPr>
          <p:cNvPr id="7" name="Foliennummernplatzhalter 6"/>
          <p:cNvSpPr>
            <a:spLocks noGrp="1"/>
          </p:cNvSpPr>
          <p:nvPr>
            <p:ph type="sldNum" sz="quarter" idx="11"/>
          </p:nvPr>
        </p:nvSpPr>
        <p:spPr/>
        <p:txBody>
          <a:bodyPr rtlCol="0"/>
          <a:lstStyle/>
          <a:p>
            <a:fld id="{C63D7AA1-6107-4628-A055-F725EA690B54}" type="slidenum">
              <a:rPr lang="cs-CZ" smtClean="0"/>
              <a:pPr/>
              <a:t>‹#›</a:t>
            </a:fld>
            <a:endParaRPr lang="cs-CZ"/>
          </a:p>
        </p:txBody>
      </p:sp>
      <p:sp>
        <p:nvSpPr>
          <p:cNvPr id="8" name="Fußzeilenplatzhalter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B57C1D9-24E8-440B-B441-DC8487ABC8C2}" type="datetimeFigureOut">
              <a:rPr lang="cs-CZ" smtClean="0"/>
              <a:pPr/>
              <a:t>6.12.2012</a:t>
            </a:fld>
            <a:endParaRPr lang="cs-CZ"/>
          </a:p>
        </p:txBody>
      </p:sp>
      <p:sp>
        <p:nvSpPr>
          <p:cNvPr id="3" name="Fußzeilenplatzhalter 2"/>
          <p:cNvSpPr>
            <a:spLocks noGrp="1"/>
          </p:cNvSpPr>
          <p:nvPr>
            <p:ph type="ftr" sz="quarter" idx="11"/>
          </p:nvPr>
        </p:nvSpPr>
        <p:spPr/>
        <p:txBody>
          <a:bodyPr/>
          <a:lstStyle/>
          <a:p>
            <a:endParaRPr lang="cs-CZ"/>
          </a:p>
        </p:txBody>
      </p:sp>
      <p:sp>
        <p:nvSpPr>
          <p:cNvPr id="4" name="Foliennummernplatzhalter 3"/>
          <p:cNvSpPr>
            <a:spLocks noGrp="1"/>
          </p:cNvSpPr>
          <p:nvPr>
            <p:ph type="sldNum" sz="quarter" idx="12"/>
          </p:nvPr>
        </p:nvSpPr>
        <p:spPr/>
        <p:txBody>
          <a:bodyPr/>
          <a:lstStyle/>
          <a:p>
            <a:fld id="{C63D7AA1-6107-4628-A055-F725EA690B5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8" name="Gerade Verbindung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rade Verbindung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Gerade Verbindung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ec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Gerade Verbindung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nhaltsplatzhalter 17"/>
          <p:cNvSpPr>
            <a:spLocks noGrp="1"/>
          </p:cNvSpPr>
          <p:nvPr>
            <p:ph sz="quarter" idx="1"/>
          </p:nvPr>
        </p:nvSpPr>
        <p:spPr>
          <a:xfrm>
            <a:off x="304800" y="274320"/>
            <a:ext cx="5638800" cy="6327648"/>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1" name="Datumsplatzhalter 20"/>
          <p:cNvSpPr>
            <a:spLocks noGrp="1"/>
          </p:cNvSpPr>
          <p:nvPr>
            <p:ph type="dt" sz="half" idx="14"/>
          </p:nvPr>
        </p:nvSpPr>
        <p:spPr/>
        <p:txBody>
          <a:bodyPr rtlCol="0"/>
          <a:lstStyle/>
          <a:p>
            <a:fld id="{2B57C1D9-24E8-440B-B441-DC8487ABC8C2}" type="datetimeFigureOut">
              <a:rPr lang="cs-CZ" smtClean="0"/>
              <a:pPr/>
              <a:t>6.12.2012</a:t>
            </a:fld>
            <a:endParaRPr lang="cs-CZ"/>
          </a:p>
        </p:txBody>
      </p:sp>
      <p:sp>
        <p:nvSpPr>
          <p:cNvPr id="22" name="Foliennummernplatzhalter 21"/>
          <p:cNvSpPr>
            <a:spLocks noGrp="1"/>
          </p:cNvSpPr>
          <p:nvPr>
            <p:ph type="sldNum" sz="quarter" idx="15"/>
          </p:nvPr>
        </p:nvSpPr>
        <p:spPr/>
        <p:txBody>
          <a:bodyPr rtlCol="0"/>
          <a:lstStyle/>
          <a:p>
            <a:fld id="{C63D7AA1-6107-4628-A055-F725EA690B54}" type="slidenum">
              <a:rPr lang="cs-CZ" smtClean="0"/>
              <a:pPr/>
              <a:t>‹#›</a:t>
            </a:fld>
            <a:endParaRPr lang="cs-CZ"/>
          </a:p>
        </p:txBody>
      </p:sp>
      <p:sp>
        <p:nvSpPr>
          <p:cNvPr id="23" name="Fußzeilenplatzhalter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Gerade Verbindung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10" name="Gerade Verbindung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htec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Gerade Verbindung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Gerade Verbindung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Gerade Verbindung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umsplatzhalter 16"/>
          <p:cNvSpPr>
            <a:spLocks noGrp="1"/>
          </p:cNvSpPr>
          <p:nvPr>
            <p:ph type="dt" sz="half" idx="10"/>
          </p:nvPr>
        </p:nvSpPr>
        <p:spPr/>
        <p:txBody>
          <a:bodyPr rtlCol="0"/>
          <a:lstStyle/>
          <a:p>
            <a:fld id="{2B57C1D9-24E8-440B-B441-DC8487ABC8C2}" type="datetimeFigureOut">
              <a:rPr lang="cs-CZ" smtClean="0"/>
              <a:pPr/>
              <a:t>6.12.2012</a:t>
            </a:fld>
            <a:endParaRPr lang="cs-CZ"/>
          </a:p>
        </p:txBody>
      </p:sp>
      <p:sp>
        <p:nvSpPr>
          <p:cNvPr id="18" name="Foliennummernplatzhalter 17"/>
          <p:cNvSpPr>
            <a:spLocks noGrp="1"/>
          </p:cNvSpPr>
          <p:nvPr>
            <p:ph type="sldNum" sz="quarter" idx="11"/>
          </p:nvPr>
        </p:nvSpPr>
        <p:spPr/>
        <p:txBody>
          <a:bodyPr rtlCol="0"/>
          <a:lstStyle/>
          <a:p>
            <a:fld id="{C63D7AA1-6107-4628-A055-F725EA690B54}" type="slidenum">
              <a:rPr lang="cs-CZ" smtClean="0"/>
              <a:pPr/>
              <a:t>‹#›</a:t>
            </a:fld>
            <a:endParaRPr lang="cs-CZ"/>
          </a:p>
        </p:txBody>
      </p:sp>
      <p:sp>
        <p:nvSpPr>
          <p:cNvPr id="21" name="Fußzeilenplatzhalter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Gerade Verbindung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elplatzhalter 21"/>
          <p:cNvSpPr>
            <a:spLocks noGrp="1"/>
          </p:cNvSpPr>
          <p:nvPr>
            <p:ph type="title"/>
          </p:nvPr>
        </p:nvSpPr>
        <p:spPr>
          <a:xfrm>
            <a:off x="457200" y="274638"/>
            <a:ext cx="7467600" cy="1143000"/>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B57C1D9-24E8-440B-B441-DC8487ABC8C2}" type="datetimeFigureOut">
              <a:rPr lang="cs-CZ" smtClean="0"/>
              <a:pPr/>
              <a:t>6.12.2012</a:t>
            </a:fld>
            <a:endParaRPr lang="cs-CZ"/>
          </a:p>
        </p:txBody>
      </p:sp>
      <p:sp>
        <p:nvSpPr>
          <p:cNvPr id="3" name="Fußzeilenplatzhalt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Gerade Verbindung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Gerade Verbindung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ec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Gerade Verbindung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Foliennummernplatzhalt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63D7AA1-6107-4628-A055-F725EA690B5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ausl&#228;nderstudium.de/" TargetMode="External"/><Relationship Id="rId3" Type="http://schemas.openxmlformats.org/officeDocument/2006/relationships/hyperlink" Target="http://www.studieren.de/" TargetMode="External"/><Relationship Id="rId7" Type="http://schemas.openxmlformats.org/officeDocument/2006/relationships/hyperlink" Target="http://www.anabin.de/" TargetMode="External"/><Relationship Id="rId2" Type="http://schemas.openxmlformats.org/officeDocument/2006/relationships/hyperlink" Target="http://www.bmbf.de/" TargetMode="External"/><Relationship Id="rId1" Type="http://schemas.openxmlformats.org/officeDocument/2006/relationships/slideLayout" Target="../slideLayouts/slideLayout2.xml"/><Relationship Id="rId6" Type="http://schemas.openxmlformats.org/officeDocument/2006/relationships/hyperlink" Target="http://www.no-abilities.de/" TargetMode="External"/><Relationship Id="rId5" Type="http://schemas.openxmlformats.org/officeDocument/2006/relationships/hyperlink" Target="http://www.efors.eu/" TargetMode="External"/><Relationship Id="rId4" Type="http://schemas.openxmlformats.org/officeDocument/2006/relationships/hyperlink" Target="http://www.studies-online.de/" TargetMode="External"/><Relationship Id="rId9" Type="http://schemas.openxmlformats.org/officeDocument/2006/relationships/hyperlink" Target="http://www.fh-bonn-rhein-sieg.d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cs-CZ" sz="6000" b="1" dirty="0" smtClean="0">
                <a:cs typeface="Times New Roman" pitchFamily="18" charset="0"/>
              </a:rPr>
              <a:t>STUDI</a:t>
            </a:r>
            <a:r>
              <a:rPr lang="de-DE" sz="6000" b="1" dirty="0" smtClean="0">
                <a:cs typeface="Times New Roman" pitchFamily="18" charset="0"/>
              </a:rPr>
              <a:t>EN</a:t>
            </a:r>
            <a:r>
              <a:rPr lang="cs-CZ" sz="6000" b="1" dirty="0" smtClean="0">
                <a:cs typeface="Times New Roman" pitchFamily="18" charset="0"/>
              </a:rPr>
              <a:t>SYSTEM DEUTSCHLAND</a:t>
            </a:r>
            <a:endParaRPr lang="cs-CZ" sz="6000" b="1" dirty="0">
              <a:cs typeface="Times New Roman" pitchFamily="18" charset="0"/>
            </a:endParaRPr>
          </a:p>
        </p:txBody>
      </p:sp>
      <p:sp>
        <p:nvSpPr>
          <p:cNvPr id="3" name="Untertitel 2"/>
          <p:cNvSpPr>
            <a:spLocks noGrp="1"/>
          </p:cNvSpPr>
          <p:nvPr>
            <p:ph type="subTitle" idx="1"/>
          </p:nvPr>
        </p:nvSpPr>
        <p:spPr>
          <a:xfrm>
            <a:off x="1428728" y="4929198"/>
            <a:ext cx="6400800" cy="1143008"/>
          </a:xfrm>
        </p:spPr>
        <p:txBody>
          <a:bodyPr>
            <a:normAutofit/>
          </a:bodyPr>
          <a:lstStyle/>
          <a:p>
            <a:r>
              <a:rPr lang="cs-CZ" sz="2800" dirty="0" smtClean="0">
                <a:solidFill>
                  <a:schemeClr val="tx1"/>
                </a:solidFill>
                <a:cs typeface="Times New Roman" pitchFamily="18" charset="0"/>
              </a:rPr>
              <a:t>Petra Fuková</a:t>
            </a:r>
          </a:p>
          <a:p>
            <a:r>
              <a:rPr lang="cs-CZ" sz="2800" dirty="0" smtClean="0">
                <a:solidFill>
                  <a:schemeClr val="tx1"/>
                </a:solidFill>
                <a:cs typeface="Times New Roman" pitchFamily="18" charset="0"/>
              </a:rPr>
              <a:t>UČO: 327568</a:t>
            </a:r>
            <a:endParaRPr lang="cs-CZ" sz="2800" dirty="0">
              <a:solidFill>
                <a:schemeClr val="tx1"/>
              </a:solidFill>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53966"/>
          </a:xfrm>
        </p:spPr>
        <p:txBody>
          <a:bodyPr>
            <a:normAutofit fontScale="90000"/>
          </a:bodyPr>
          <a:lstStyle/>
          <a:p>
            <a:endParaRPr lang="cs-CZ"/>
          </a:p>
        </p:txBody>
      </p:sp>
      <p:sp>
        <p:nvSpPr>
          <p:cNvPr id="3" name="Inhaltsplatzhalter 2"/>
          <p:cNvSpPr>
            <a:spLocks noGrp="1"/>
          </p:cNvSpPr>
          <p:nvPr>
            <p:ph sz="quarter" idx="1"/>
          </p:nvPr>
        </p:nvSpPr>
        <p:spPr>
          <a:xfrm>
            <a:off x="457200" y="428604"/>
            <a:ext cx="8229600" cy="6000792"/>
          </a:xfrm>
        </p:spPr>
        <p:txBody>
          <a:bodyPr>
            <a:normAutofit fontScale="40000" lnSpcReduction="20000"/>
          </a:bodyPr>
          <a:lstStyle/>
          <a:p>
            <a:pPr fontAlgn="base">
              <a:buNone/>
            </a:pPr>
            <a:r>
              <a:rPr lang="cs-CZ" sz="6200" b="1" dirty="0"/>
              <a:t>Pädagogische Hochschule</a:t>
            </a:r>
            <a:endParaRPr lang="cs-CZ" sz="6200" dirty="0"/>
          </a:p>
          <a:p>
            <a:pPr lvl="0" fontAlgn="base"/>
            <a:r>
              <a:rPr lang="cs-CZ" sz="6200" dirty="0"/>
              <a:t>ein Hochschultyp in </a:t>
            </a:r>
            <a:r>
              <a:rPr lang="cs-CZ" sz="6200" b="1" dirty="0"/>
              <a:t>Baden-Württemberg</a:t>
            </a:r>
            <a:r>
              <a:rPr lang="cs-CZ" sz="6200" dirty="0"/>
              <a:t>, den Universitäten gleichgestellt</a:t>
            </a:r>
          </a:p>
          <a:p>
            <a:pPr lvl="0" fontAlgn="base"/>
            <a:r>
              <a:rPr lang="cs-CZ" sz="6200" b="1" dirty="0"/>
              <a:t>Ausbildung der Lehrer für die Grund-, Haupt-, Real- und Sonderschulen</a:t>
            </a:r>
          </a:p>
          <a:p>
            <a:pPr lvl="0" fontAlgn="base"/>
            <a:r>
              <a:rPr lang="cs-CZ" sz="6200" smtClean="0"/>
              <a:t>allgemein </a:t>
            </a:r>
            <a:r>
              <a:rPr lang="cs-CZ" sz="6200" dirty="0"/>
              <a:t>die Lehrerausbildung jedoch in die Universitäten integriert</a:t>
            </a:r>
          </a:p>
          <a:p>
            <a:pPr fontAlgn="base">
              <a:buNone/>
            </a:pPr>
            <a:r>
              <a:rPr lang="cs-CZ" sz="6200" b="1" dirty="0"/>
              <a:t>  </a:t>
            </a:r>
            <a:endParaRPr lang="cs-CZ" sz="6200" dirty="0"/>
          </a:p>
          <a:p>
            <a:pPr fontAlgn="base">
              <a:buNone/>
            </a:pPr>
            <a:r>
              <a:rPr lang="cs-CZ" sz="6200" b="1" dirty="0"/>
              <a:t>Kirchliche und Theologische Hochschule</a:t>
            </a:r>
            <a:endParaRPr lang="cs-CZ" sz="6200" dirty="0"/>
          </a:p>
          <a:p>
            <a:pPr lvl="0" fontAlgn="base"/>
            <a:r>
              <a:rPr lang="cs-CZ" sz="6200" dirty="0"/>
              <a:t>Neben den theologischen Fakultäten an den Universitäten unterhalten die Kirchen eigene Hochschulen, an denen Theologie, Kirchenmusik, Christliches Sozialwesen etc. unterrichtet wird</a:t>
            </a:r>
          </a:p>
          <a:p>
            <a:pPr lvl="0" fontAlgn="base"/>
            <a:r>
              <a:rPr lang="cs-CZ" sz="6200" dirty="0"/>
              <a:t>dennoch existieren noch einige Kirchliche Hochschulen in Deutschland, die den Universitäten gleichgestellt sind - ihre Studiengänge und Studienabschlüsse in der Regel staatlich anerkannt.</a:t>
            </a:r>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2528"/>
          </a:xfrm>
        </p:spPr>
        <p:txBody>
          <a:bodyPr>
            <a:normAutofit fontScale="90000"/>
          </a:bodyPr>
          <a:lstStyle/>
          <a:p>
            <a:endParaRPr lang="cs-CZ"/>
          </a:p>
        </p:txBody>
      </p:sp>
      <p:sp>
        <p:nvSpPr>
          <p:cNvPr id="3" name="Inhaltsplatzhalter 2"/>
          <p:cNvSpPr>
            <a:spLocks noGrp="1"/>
          </p:cNvSpPr>
          <p:nvPr>
            <p:ph sz="quarter" idx="1"/>
          </p:nvPr>
        </p:nvSpPr>
        <p:spPr>
          <a:xfrm>
            <a:off x="457200" y="428604"/>
            <a:ext cx="8229600" cy="5697559"/>
          </a:xfrm>
        </p:spPr>
        <p:txBody>
          <a:bodyPr>
            <a:normAutofit fontScale="62500" lnSpcReduction="20000"/>
          </a:bodyPr>
          <a:lstStyle/>
          <a:p>
            <a:pPr fontAlgn="base">
              <a:buNone/>
            </a:pPr>
            <a:r>
              <a:rPr lang="cs-CZ" sz="3300" b="1" dirty="0"/>
              <a:t>Fachspezifische Hochschulen</a:t>
            </a:r>
            <a:endParaRPr lang="cs-CZ" sz="3300" dirty="0"/>
          </a:p>
          <a:p>
            <a:pPr lvl="0" fontAlgn="base"/>
            <a:r>
              <a:rPr lang="cs-CZ" sz="3300" dirty="0"/>
              <a:t>spezielle Fachgebiete stehen im Mittelpunkt</a:t>
            </a:r>
          </a:p>
          <a:p>
            <a:pPr lvl="0" fontAlgn="base"/>
            <a:r>
              <a:rPr lang="cs-CZ" sz="3300" dirty="0"/>
              <a:t>z. B. die Medizinische Hochschule und die Tierärztliche Hochschule in Hannover, die Medizinische Universität Lübeck, die Deutsche Sporthochschule und die Kunsthochschule für Medien in Köln, die Filmhochschulen in München, Potsdam-Babelsberg und die Filmakademie Ludwigsburg, die Hochschule </a:t>
            </a:r>
            <a:r>
              <a:rPr lang="cs-CZ" sz="3300" dirty="0" smtClean="0"/>
              <a:t>für</a:t>
            </a:r>
            <a:r>
              <a:rPr lang="de-DE" sz="3300" dirty="0" smtClean="0"/>
              <a:t> </a:t>
            </a:r>
            <a:r>
              <a:rPr lang="cs-CZ" sz="3300" dirty="0" smtClean="0"/>
              <a:t>Verwaltungswissenschaften </a:t>
            </a:r>
            <a:r>
              <a:rPr lang="cs-CZ" sz="3300" dirty="0"/>
              <a:t>in Speyer</a:t>
            </a:r>
          </a:p>
          <a:p>
            <a:pPr fontAlgn="base">
              <a:buNone/>
            </a:pPr>
            <a:r>
              <a:rPr lang="cs-CZ" sz="3300" b="1" dirty="0"/>
              <a:t> </a:t>
            </a:r>
            <a:endParaRPr lang="cs-CZ" sz="3300" dirty="0"/>
          </a:p>
          <a:p>
            <a:pPr fontAlgn="base">
              <a:buNone/>
            </a:pPr>
            <a:r>
              <a:rPr lang="cs-CZ" sz="3300" b="1" dirty="0"/>
              <a:t>Private Hochschulen</a:t>
            </a:r>
            <a:endParaRPr lang="cs-CZ" sz="3300" dirty="0"/>
          </a:p>
          <a:p>
            <a:pPr lvl="0" fontAlgn="base"/>
            <a:r>
              <a:rPr lang="cs-CZ" sz="3300" dirty="0"/>
              <a:t>Motto: </a:t>
            </a:r>
            <a:r>
              <a:rPr lang="cs-CZ" sz="3300" b="1" dirty="0"/>
              <a:t>„Viel Bildung gegen Geld für wenige Studenten“</a:t>
            </a:r>
          </a:p>
          <a:p>
            <a:pPr lvl="0" fontAlgn="base"/>
            <a:r>
              <a:rPr lang="cs-CZ" sz="3300" dirty="0"/>
              <a:t>sie werben mit Praxisnähe, Internationalität und Rund-um-Betreuung um die besten Abiturienten des Landes mit finanzkräftigem Elternhaus</a:t>
            </a:r>
          </a:p>
          <a:p>
            <a:pPr lvl="0" fontAlgn="base"/>
            <a:r>
              <a:rPr lang="cs-CZ" sz="3300" b="1" dirty="0"/>
              <a:t>Fächerangebot - wenige Bereiche:</a:t>
            </a:r>
            <a:r>
              <a:rPr lang="cs-CZ" sz="3300" dirty="0"/>
              <a:t> Wirtschaftswissenschaften, Informatik, Technik und Naturwissenschaften</a:t>
            </a:r>
          </a:p>
          <a:p>
            <a:pPr lvl="0" fontAlgn="base"/>
            <a:r>
              <a:rPr lang="cs-CZ" sz="3300" b="1" dirty="0"/>
              <a:t>Studiengebühren</a:t>
            </a:r>
            <a:r>
              <a:rPr lang="cs-CZ" sz="3300" dirty="0"/>
              <a:t> von 500 Euro und mehr  pro Monat</a:t>
            </a:r>
          </a:p>
          <a:p>
            <a:pPr>
              <a:buNone/>
            </a:pP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53966"/>
          </a:xfrm>
        </p:spPr>
        <p:txBody>
          <a:bodyPr>
            <a:normAutofit fontScale="90000"/>
          </a:bodyPr>
          <a:lstStyle/>
          <a:p>
            <a:endParaRPr lang="cs-CZ" dirty="0"/>
          </a:p>
        </p:txBody>
      </p:sp>
      <p:sp>
        <p:nvSpPr>
          <p:cNvPr id="3" name="Inhaltsplatzhalter 2"/>
          <p:cNvSpPr>
            <a:spLocks noGrp="1"/>
          </p:cNvSpPr>
          <p:nvPr>
            <p:ph sz="quarter" idx="1"/>
          </p:nvPr>
        </p:nvSpPr>
        <p:spPr>
          <a:xfrm>
            <a:off x="457200" y="500042"/>
            <a:ext cx="8229600" cy="6072230"/>
          </a:xfrm>
        </p:spPr>
        <p:txBody>
          <a:bodyPr>
            <a:normAutofit fontScale="47500" lnSpcReduction="20000"/>
          </a:bodyPr>
          <a:lstStyle/>
          <a:p>
            <a:pPr fontAlgn="base">
              <a:buNone/>
            </a:pPr>
            <a:r>
              <a:rPr lang="cs-CZ" sz="4600" b="1" dirty="0"/>
              <a:t>Verwaltungsfachhochschule</a:t>
            </a:r>
            <a:endParaRPr lang="cs-CZ" sz="4600" dirty="0"/>
          </a:p>
          <a:p>
            <a:pPr lvl="0" fontAlgn="base"/>
            <a:r>
              <a:rPr lang="cs-CZ" sz="4600" b="1" dirty="0"/>
              <a:t>Der Bund und die einzelnen Länder</a:t>
            </a:r>
            <a:r>
              <a:rPr lang="cs-CZ" sz="4600" dirty="0"/>
              <a:t> haben eigene Fachhochschulen für Öffentliche Verwaltung</a:t>
            </a:r>
          </a:p>
          <a:p>
            <a:pPr lvl="0" fontAlgn="base"/>
            <a:r>
              <a:rPr lang="cs-CZ" sz="4600" dirty="0"/>
              <a:t>eine drei- bis vierjährige Ausbildung zum Diplom-Verwaltungswirt</a:t>
            </a:r>
          </a:p>
          <a:p>
            <a:pPr lvl="0" fontAlgn="base"/>
            <a:r>
              <a:rPr lang="cs-CZ" sz="4600" dirty="0"/>
              <a:t>so genannte gehobene Laufbahn, auch Inspektorenlaufbahn genannt – ein eineinhalbjähriges fachbezogenes Studium</a:t>
            </a:r>
          </a:p>
          <a:p>
            <a:pPr lvl="0" fontAlgn="base"/>
            <a:r>
              <a:rPr lang="cs-CZ" sz="4600" dirty="0"/>
              <a:t>während der gesamten Zeit eine Ausbildungsvergütung für die Studierenden</a:t>
            </a:r>
          </a:p>
          <a:p>
            <a:pPr fontAlgn="base">
              <a:buNone/>
            </a:pPr>
            <a:r>
              <a:rPr lang="cs-CZ" sz="4600" b="1" dirty="0"/>
              <a:t> </a:t>
            </a:r>
            <a:endParaRPr lang="cs-CZ" sz="4600" dirty="0"/>
          </a:p>
          <a:p>
            <a:pPr fontAlgn="base">
              <a:buNone/>
            </a:pPr>
            <a:r>
              <a:rPr lang="cs-CZ" sz="4600" b="1" dirty="0"/>
              <a:t>Fernuniversität</a:t>
            </a:r>
            <a:endParaRPr lang="cs-CZ" sz="4600" dirty="0"/>
          </a:p>
          <a:p>
            <a:pPr lvl="0" fontAlgn="base"/>
            <a:r>
              <a:rPr lang="cs-CZ" sz="4600" dirty="0"/>
              <a:t>z. B. Fernuniversität Hagen, Virtuelle Hochschule Bayern</a:t>
            </a:r>
          </a:p>
          <a:p>
            <a:pPr lvl="0" fontAlgn="base"/>
            <a:r>
              <a:rPr lang="cs-CZ" sz="4600" dirty="0"/>
              <a:t>man studiert zu Hause und bekommt alle Studienunterlagen per Post zugeschickt bekommt</a:t>
            </a:r>
          </a:p>
          <a:p>
            <a:pPr lvl="0" fontAlgn="base"/>
            <a:r>
              <a:rPr lang="cs-CZ" sz="4600" dirty="0"/>
              <a:t>man kann einzelne Kurse oder ein komplettes Studium anstreben</a:t>
            </a:r>
          </a:p>
          <a:p>
            <a:pPr lvl="0" fontAlgn="base"/>
            <a:r>
              <a:rPr lang="cs-CZ" sz="4600" dirty="0"/>
              <a:t>je nach Umfang der Kurse - semesterweise Studiengebühren</a:t>
            </a:r>
          </a:p>
          <a:p>
            <a:pPr>
              <a:buNone/>
            </a:pP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cs-CZ"/>
          </a:p>
        </p:txBody>
      </p:sp>
      <p:sp>
        <p:nvSpPr>
          <p:cNvPr id="3" name="Inhaltsplatzhalter 2"/>
          <p:cNvSpPr>
            <a:spLocks noGrp="1"/>
          </p:cNvSpPr>
          <p:nvPr>
            <p:ph sz="quarter" idx="1"/>
          </p:nvPr>
        </p:nvSpPr>
        <p:spPr/>
        <p:txBody>
          <a:bodyPr>
            <a:normAutofit fontScale="70000" lnSpcReduction="20000"/>
          </a:bodyPr>
          <a:lstStyle/>
          <a:p>
            <a:pPr fontAlgn="base">
              <a:buNone/>
            </a:pPr>
            <a:r>
              <a:rPr lang="cs-CZ" sz="3300" b="1" dirty="0"/>
              <a:t>Duale Hochschulen</a:t>
            </a:r>
            <a:endParaRPr lang="cs-CZ" sz="3300" dirty="0"/>
          </a:p>
          <a:p>
            <a:pPr lvl="0" fontAlgn="base"/>
            <a:r>
              <a:rPr lang="cs-CZ" sz="3300" dirty="0"/>
              <a:t>nur </a:t>
            </a:r>
            <a:r>
              <a:rPr lang="cs-CZ" sz="3300" b="1" dirty="0"/>
              <a:t>in einigen Ländern</a:t>
            </a:r>
          </a:p>
          <a:p>
            <a:pPr lvl="0" fontAlgn="base"/>
            <a:r>
              <a:rPr lang="cs-CZ" sz="3300" b="1" dirty="0"/>
              <a:t>Verbindung von Studium und Ausbildung</a:t>
            </a:r>
            <a:r>
              <a:rPr lang="cs-CZ" sz="3300" dirty="0"/>
              <a:t> - das duale Ausbildungsprinzip der Lehre wird hier auf den so genannten tertiären Bildungsbereich der Hochschulen übertragen</a:t>
            </a:r>
          </a:p>
          <a:p>
            <a:pPr lvl="0" fontAlgn="base"/>
            <a:r>
              <a:rPr lang="cs-CZ" sz="3300" dirty="0"/>
              <a:t>Während des Studiums haben die Studierenden ein </a:t>
            </a:r>
            <a:r>
              <a:rPr lang="cs-CZ" sz="3300" b="1" dirty="0"/>
              <a:t>Ausbildungsverhältnis mit einem </a:t>
            </a:r>
            <a:r>
              <a:rPr lang="cs-CZ" sz="3300" b="1" dirty="0" smtClean="0"/>
              <a:t>Unternehmen</a:t>
            </a:r>
            <a:endParaRPr lang="cs-CZ" sz="3300" dirty="0"/>
          </a:p>
          <a:p>
            <a:pPr lvl="0" fontAlgn="base"/>
            <a:r>
              <a:rPr lang="cs-CZ" sz="3300" dirty="0"/>
              <a:t>Die Absolventen verfügen nach drei Jahren über beides: über f</a:t>
            </a:r>
            <a:r>
              <a:rPr lang="cs-CZ" sz="3300" b="1" dirty="0"/>
              <a:t>undierte Fachkenntnisse und berufspraktische Erfahrungen</a:t>
            </a:r>
            <a:r>
              <a:rPr lang="cs-CZ" sz="3300" dirty="0"/>
              <a:t> aus einer unternehmensbezogenen Ausbildung</a:t>
            </a:r>
          </a:p>
          <a:p>
            <a:pPr lvl="0" fontAlgn="base"/>
            <a:r>
              <a:rPr lang="cs-CZ" sz="3300" dirty="0"/>
              <a:t>Während des Studiums erhalten die Studierenden eine </a:t>
            </a:r>
            <a:r>
              <a:rPr lang="cs-CZ" sz="3300" b="1" dirty="0"/>
              <a:t>Ausbildungsvergütung </a:t>
            </a:r>
            <a:r>
              <a:rPr lang="cs-CZ" sz="3300" dirty="0"/>
              <a:t>ihres Betriebs</a:t>
            </a:r>
          </a:p>
          <a:p>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Studiensysteme</a:t>
            </a:r>
            <a:endParaRPr lang="cs-CZ" dirty="0"/>
          </a:p>
        </p:txBody>
      </p:sp>
      <p:sp>
        <p:nvSpPr>
          <p:cNvPr id="3" name="Inhaltsplatzhalter 2"/>
          <p:cNvSpPr>
            <a:spLocks noGrp="1"/>
          </p:cNvSpPr>
          <p:nvPr>
            <p:ph sz="quarter" idx="1"/>
          </p:nvPr>
        </p:nvSpPr>
        <p:spPr/>
        <p:txBody>
          <a:bodyPr>
            <a:normAutofit fontScale="92500" lnSpcReduction="20000"/>
          </a:bodyPr>
          <a:lstStyle/>
          <a:p>
            <a:pPr lvl="0"/>
            <a:r>
              <a:rPr lang="de-DE" dirty="0"/>
              <a:t>ursprünglich alle </a:t>
            </a:r>
            <a:r>
              <a:rPr lang="de-DE" b="1" dirty="0"/>
              <a:t>einstufig</a:t>
            </a:r>
            <a:r>
              <a:rPr lang="de-DE" dirty="0"/>
              <a:t> - „lange“ Studiengänge</a:t>
            </a:r>
            <a:endParaRPr lang="cs-CZ" dirty="0"/>
          </a:p>
          <a:p>
            <a:pPr lvl="1"/>
            <a:r>
              <a:rPr lang="de-DE" sz="2400" dirty="0"/>
              <a:t>Universitäten: Diplom &amp; Magister </a:t>
            </a:r>
            <a:r>
              <a:rPr lang="de-DE" sz="2400" dirty="0" err="1"/>
              <a:t>Artium</a:t>
            </a:r>
            <a:r>
              <a:rPr lang="de-DE" sz="2400" dirty="0"/>
              <a:t> (M.A.) Grad (4-5 Jahre) oder Staatsprüfung (3-6,5 Jahre)</a:t>
            </a:r>
            <a:endParaRPr lang="cs-CZ" sz="2400" dirty="0"/>
          </a:p>
          <a:p>
            <a:pPr lvl="1"/>
            <a:r>
              <a:rPr lang="de-DE" sz="2400" dirty="0"/>
              <a:t>Fachhochschulen: Diplom (FH) Grad (4 Jahre)</a:t>
            </a:r>
            <a:endParaRPr lang="cs-CZ" sz="2400" dirty="0"/>
          </a:p>
          <a:p>
            <a:pPr lvl="1"/>
            <a:r>
              <a:rPr lang="de-DE" sz="2400" dirty="0"/>
              <a:t>Kunst- und Musikhochschulen: Diplom &amp; M.A. Grad, Zertifikate, zertifizierte Prüfungen (4,5 Jahre)</a:t>
            </a:r>
            <a:endParaRPr lang="cs-CZ" sz="2400" dirty="0"/>
          </a:p>
          <a:p>
            <a:pPr lvl="0"/>
            <a:r>
              <a:rPr lang="de-DE" dirty="0"/>
              <a:t>im Rahmen des Bologna-Prozesses – sukzessive durch ein </a:t>
            </a:r>
            <a:r>
              <a:rPr lang="de-DE" b="1" dirty="0"/>
              <a:t>zweistufig</a:t>
            </a:r>
            <a:r>
              <a:rPr lang="de-DE" dirty="0"/>
              <a:t>es System in allen Hochschultypen ersetzt:</a:t>
            </a:r>
            <a:endParaRPr lang="cs-CZ" dirty="0"/>
          </a:p>
          <a:p>
            <a:pPr lvl="1"/>
            <a:r>
              <a:rPr lang="de-DE" sz="2400" dirty="0"/>
              <a:t>Bachelor (3-4 Jahre), Master (1-2 Jahre)</a:t>
            </a:r>
            <a:endParaRPr lang="cs-CZ" sz="2400" dirty="0"/>
          </a:p>
          <a:p>
            <a:pPr lvl="0"/>
            <a:r>
              <a:rPr lang="de-DE" b="1" dirty="0"/>
              <a:t>dritte</a:t>
            </a:r>
            <a:r>
              <a:rPr lang="de-DE" dirty="0"/>
              <a:t> Stufe: Promotion – Zulassung mit folgenden Hochschulabschlüssen: Master-, Magisterabschluss, Diplom, Staatsprüfung, ausnahmsweise nach Bachelorabschluss – Zulassung durch ein Eignungsfeststellungsverfahren</a:t>
            </a:r>
            <a:endParaRPr lang="cs-CZ" dirty="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Organisation des Studiums</a:t>
            </a:r>
            <a:endParaRPr lang="cs-CZ" dirty="0"/>
          </a:p>
        </p:txBody>
      </p:sp>
      <p:sp>
        <p:nvSpPr>
          <p:cNvPr id="3" name="Inhaltsplatzhalter 2"/>
          <p:cNvSpPr>
            <a:spLocks noGrp="1"/>
          </p:cNvSpPr>
          <p:nvPr>
            <p:ph sz="quarter" idx="1"/>
          </p:nvPr>
        </p:nvSpPr>
        <p:spPr/>
        <p:txBody>
          <a:bodyPr>
            <a:normAutofit/>
          </a:bodyPr>
          <a:lstStyle/>
          <a:p>
            <a:pPr lvl="0"/>
            <a:r>
              <a:rPr lang="de-DE" dirty="0"/>
              <a:t>an </a:t>
            </a:r>
            <a:r>
              <a:rPr lang="de-DE" b="1" dirty="0"/>
              <a:t>Universitäten</a:t>
            </a:r>
            <a:r>
              <a:rPr lang="de-DE" dirty="0"/>
              <a:t>: meistens Wintersemester vom 1.10. bis 31.03. und Sommersemester vom 01.04 – 30.09.</a:t>
            </a:r>
            <a:endParaRPr lang="cs-CZ" dirty="0"/>
          </a:p>
          <a:p>
            <a:pPr lvl="0"/>
            <a:r>
              <a:rPr lang="de-DE" dirty="0"/>
              <a:t>an </a:t>
            </a:r>
            <a:r>
              <a:rPr lang="de-DE" b="1" dirty="0"/>
              <a:t>Fachhochschulen</a:t>
            </a:r>
            <a:r>
              <a:rPr lang="de-DE" dirty="0"/>
              <a:t> meistens Anfang jedes Semesters um einen Monat früher</a:t>
            </a:r>
            <a:endParaRPr lang="cs-CZ" dirty="0"/>
          </a:p>
          <a:p>
            <a:pPr lvl="0"/>
            <a:r>
              <a:rPr lang="de-DE" b="1" dirty="0"/>
              <a:t>Vorlesungen</a:t>
            </a:r>
            <a:r>
              <a:rPr lang="de-DE" dirty="0"/>
              <a:t> (im Wintersemester 15 Wochen, im Sommersemester 14 Wochen) fangen in der Mitte des ersten Monats an</a:t>
            </a:r>
            <a:endParaRPr lang="cs-CZ" dirty="0"/>
          </a:p>
          <a:p>
            <a:pPr lvl="0"/>
            <a:r>
              <a:rPr lang="de-DE" dirty="0"/>
              <a:t>die </a:t>
            </a:r>
            <a:r>
              <a:rPr lang="de-DE" b="1" dirty="0"/>
              <a:t>Semesterferien</a:t>
            </a:r>
            <a:r>
              <a:rPr lang="de-DE" dirty="0"/>
              <a:t> </a:t>
            </a:r>
            <a:r>
              <a:rPr lang="cs-CZ" dirty="0"/>
              <a:t>= </a:t>
            </a:r>
            <a:r>
              <a:rPr lang="de-DE" dirty="0"/>
              <a:t>vorlesungsfreie Zeit</a:t>
            </a:r>
            <a:endParaRPr lang="cs-CZ" dirty="0"/>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Leistungsbewertug</a:t>
            </a:r>
            <a:endParaRPr lang="cs-CZ" dirty="0"/>
          </a:p>
        </p:txBody>
      </p:sp>
      <p:sp>
        <p:nvSpPr>
          <p:cNvPr id="3" name="Inhaltsplatzhalter 2"/>
          <p:cNvSpPr>
            <a:spLocks noGrp="1"/>
          </p:cNvSpPr>
          <p:nvPr>
            <p:ph sz="quarter" idx="1"/>
          </p:nvPr>
        </p:nvSpPr>
        <p:spPr/>
        <p:txBody>
          <a:bodyPr>
            <a:normAutofit fontScale="92500" lnSpcReduction="20000"/>
          </a:bodyPr>
          <a:lstStyle/>
          <a:p>
            <a:pPr>
              <a:buNone/>
            </a:pPr>
            <a:r>
              <a:rPr lang="de-DE" b="1" dirty="0"/>
              <a:t>5 Grade</a:t>
            </a:r>
            <a:r>
              <a:rPr lang="de-DE" dirty="0"/>
              <a:t> (es können auch Zwischennoten vergeben werden):</a:t>
            </a:r>
            <a:endParaRPr lang="cs-CZ" dirty="0"/>
          </a:p>
          <a:p>
            <a:r>
              <a:rPr lang="de-DE" dirty="0"/>
              <a:t>„Sehr gut“		</a:t>
            </a:r>
            <a:r>
              <a:rPr lang="de-DE" b="1" dirty="0"/>
              <a:t>1</a:t>
            </a:r>
            <a:endParaRPr lang="cs-CZ" dirty="0"/>
          </a:p>
          <a:p>
            <a:r>
              <a:rPr lang="de-DE" dirty="0"/>
              <a:t>„Gut“	</a:t>
            </a:r>
            <a:r>
              <a:rPr lang="de-DE" dirty="0" smtClean="0"/>
              <a:t>	</a:t>
            </a:r>
            <a:r>
              <a:rPr lang="de-DE" dirty="0"/>
              <a:t>	</a:t>
            </a:r>
            <a:r>
              <a:rPr lang="de-DE" b="1" dirty="0" smtClean="0"/>
              <a:t>2</a:t>
            </a:r>
            <a:endParaRPr lang="cs-CZ" dirty="0"/>
          </a:p>
          <a:p>
            <a:r>
              <a:rPr lang="de-DE" dirty="0"/>
              <a:t>„Befriedigend“	</a:t>
            </a:r>
            <a:r>
              <a:rPr lang="de-DE" b="1" dirty="0" smtClean="0"/>
              <a:t>3</a:t>
            </a:r>
            <a:r>
              <a:rPr lang="de-DE" b="1" dirty="0"/>
              <a:t>			</a:t>
            </a:r>
            <a:endParaRPr lang="cs-CZ" dirty="0"/>
          </a:p>
          <a:p>
            <a:r>
              <a:rPr lang="de-DE" dirty="0"/>
              <a:t>„Ausreichend“	</a:t>
            </a:r>
            <a:r>
              <a:rPr lang="de-DE" b="1" dirty="0" smtClean="0"/>
              <a:t>4</a:t>
            </a:r>
            <a:endParaRPr lang="cs-CZ" dirty="0"/>
          </a:p>
          <a:p>
            <a:r>
              <a:rPr lang="de-DE" dirty="0"/>
              <a:t>„Nicht ausreichend“	</a:t>
            </a:r>
            <a:r>
              <a:rPr lang="de-DE" b="1" dirty="0"/>
              <a:t>5</a:t>
            </a:r>
            <a:endParaRPr lang="cs-CZ" dirty="0"/>
          </a:p>
          <a:p>
            <a:pPr>
              <a:buNone/>
            </a:pPr>
            <a:r>
              <a:rPr lang="de-DE" dirty="0"/>
              <a:t>Zum Teil verwenden Hochschulen bereits die </a:t>
            </a:r>
            <a:r>
              <a:rPr lang="de-DE" b="1" dirty="0"/>
              <a:t>ECTS-Benotungsskala</a:t>
            </a:r>
            <a:r>
              <a:rPr lang="de-DE" dirty="0"/>
              <a:t> (European </a:t>
            </a:r>
            <a:r>
              <a:rPr lang="de-DE" dirty="0" err="1"/>
              <a:t>Credit</a:t>
            </a:r>
            <a:r>
              <a:rPr lang="de-DE" dirty="0"/>
              <a:t> Transfer System):</a:t>
            </a:r>
            <a:endParaRPr lang="cs-CZ" dirty="0"/>
          </a:p>
          <a:p>
            <a:r>
              <a:rPr lang="de-DE" dirty="0"/>
              <a:t>die besten 10%	</a:t>
            </a:r>
            <a:r>
              <a:rPr lang="de-DE" b="1" dirty="0" smtClean="0"/>
              <a:t>A</a:t>
            </a:r>
            <a:endParaRPr lang="cs-CZ" dirty="0"/>
          </a:p>
          <a:p>
            <a:r>
              <a:rPr lang="de-DE" dirty="0"/>
              <a:t>die nächsten 25%	</a:t>
            </a:r>
            <a:r>
              <a:rPr lang="de-DE" b="1" dirty="0"/>
              <a:t>B</a:t>
            </a:r>
            <a:endParaRPr lang="cs-CZ" dirty="0"/>
          </a:p>
          <a:p>
            <a:r>
              <a:rPr lang="de-DE" dirty="0"/>
              <a:t>die nächsten 30%	</a:t>
            </a:r>
            <a:r>
              <a:rPr lang="de-DE" b="1" dirty="0"/>
              <a:t>C</a:t>
            </a:r>
            <a:endParaRPr lang="cs-CZ" dirty="0"/>
          </a:p>
          <a:p>
            <a:r>
              <a:rPr lang="de-DE" dirty="0"/>
              <a:t>die nächsten 25%	</a:t>
            </a:r>
            <a:r>
              <a:rPr lang="de-DE" b="1" dirty="0"/>
              <a:t>D</a:t>
            </a:r>
            <a:endParaRPr lang="cs-CZ" dirty="0"/>
          </a:p>
          <a:p>
            <a:r>
              <a:rPr lang="de-DE" dirty="0"/>
              <a:t>die nächsten 10% 	</a:t>
            </a:r>
            <a:r>
              <a:rPr lang="de-DE" b="1" dirty="0"/>
              <a:t>E</a:t>
            </a:r>
            <a:endParaRPr lang="cs-CZ" dirty="0"/>
          </a:p>
          <a:p>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0"/>
            <a:ext cx="7467600" cy="1143000"/>
          </a:xfrm>
        </p:spPr>
        <p:txBody>
          <a:bodyPr/>
          <a:lstStyle/>
          <a:p>
            <a:r>
              <a:rPr lang="de-DE" dirty="0" smtClean="0"/>
              <a:t>Studiengebühren</a:t>
            </a:r>
            <a:endParaRPr lang="cs-CZ" dirty="0"/>
          </a:p>
        </p:txBody>
      </p:sp>
      <p:sp>
        <p:nvSpPr>
          <p:cNvPr id="3" name="Inhaltsplatzhalter 2"/>
          <p:cNvSpPr>
            <a:spLocks noGrp="1"/>
          </p:cNvSpPr>
          <p:nvPr>
            <p:ph sz="quarter" idx="1"/>
          </p:nvPr>
        </p:nvSpPr>
        <p:spPr>
          <a:xfrm>
            <a:off x="500034" y="1285860"/>
            <a:ext cx="8229600" cy="5286412"/>
          </a:xfrm>
        </p:spPr>
        <p:txBody>
          <a:bodyPr>
            <a:noAutofit/>
          </a:bodyPr>
          <a:lstStyle/>
          <a:p>
            <a:pPr>
              <a:buNone/>
            </a:pPr>
            <a:r>
              <a:rPr lang="cs-CZ" sz="2200" b="1" dirty="0" smtClean="0"/>
              <a:t>Studiengebühren</a:t>
            </a:r>
            <a:r>
              <a:rPr lang="de-DE" sz="2200" b="1" dirty="0" smtClean="0"/>
              <a:t> </a:t>
            </a:r>
            <a:r>
              <a:rPr lang="de-DE" sz="2200" dirty="0" smtClean="0"/>
              <a:t>- u</a:t>
            </a:r>
            <a:r>
              <a:rPr lang="cs-CZ" sz="2200" dirty="0" smtClean="0"/>
              <a:t>nterschiedlich nach L</a:t>
            </a:r>
            <a:r>
              <a:rPr lang="de-DE" sz="2200" dirty="0" smtClean="0"/>
              <a:t>ändern (</a:t>
            </a:r>
            <a:r>
              <a:rPr lang="cs-CZ" sz="2200" dirty="0" smtClean="0"/>
              <a:t>Stand </a:t>
            </a:r>
            <a:r>
              <a:rPr lang="cs-CZ" sz="2200" dirty="0"/>
              <a:t>zum Januar 2012</a:t>
            </a:r>
            <a:r>
              <a:rPr lang="cs-CZ" sz="2200" dirty="0" smtClean="0"/>
              <a:t>:</a:t>
            </a:r>
          </a:p>
          <a:p>
            <a:r>
              <a:rPr lang="de-DE" sz="2200" b="1" dirty="0" smtClean="0"/>
              <a:t>keine</a:t>
            </a:r>
            <a:r>
              <a:rPr lang="de-DE" sz="2200" dirty="0" smtClean="0"/>
              <a:t> (Baden-Württemberg, Berlin, Brandenburg,  Hessen, Mecklenburg.-Vorpommern,  Saarland, Schleswig-Holstein)</a:t>
            </a:r>
          </a:p>
          <a:p>
            <a:r>
              <a:rPr lang="de-DE" sz="2200" b="1" dirty="0" smtClean="0"/>
              <a:t>Allgemeine Studiengebühren</a:t>
            </a:r>
            <a:r>
              <a:rPr lang="de-DE" sz="2200" dirty="0" smtClean="0"/>
              <a:t>: 100-500 EUR</a:t>
            </a:r>
          </a:p>
          <a:p>
            <a:r>
              <a:rPr lang="de-DE" sz="2200" b="1" dirty="0" smtClean="0"/>
              <a:t>Langzeit-Studiengebühren</a:t>
            </a:r>
            <a:r>
              <a:rPr lang="de-DE" sz="2200" dirty="0" smtClean="0"/>
              <a:t>: 500-800 EUR</a:t>
            </a:r>
          </a:p>
          <a:p>
            <a:r>
              <a:rPr lang="de-DE" sz="2200" b="1" dirty="0" smtClean="0"/>
              <a:t>Seniorenstudium-Gebühren</a:t>
            </a:r>
            <a:r>
              <a:rPr lang="de-DE" sz="2200" dirty="0" smtClean="0"/>
              <a:t>:650 EUR (Rheinland-Pfalz)</a:t>
            </a:r>
          </a:p>
          <a:p>
            <a:r>
              <a:rPr lang="de-DE" sz="2200" b="1" dirty="0" smtClean="0"/>
              <a:t>Zweitstudium-Gebühren</a:t>
            </a:r>
            <a:r>
              <a:rPr lang="de-DE" sz="2200" dirty="0" smtClean="0"/>
              <a:t>: 30-450 EUR</a:t>
            </a:r>
          </a:p>
          <a:p>
            <a:pPr>
              <a:buNone/>
            </a:pPr>
            <a:r>
              <a:rPr lang="de-DE" sz="2200" dirty="0" smtClean="0"/>
              <a:t> </a:t>
            </a:r>
            <a:endParaRPr lang="de-DE" sz="1500" dirty="0" smtClean="0"/>
          </a:p>
          <a:p>
            <a:pPr lvl="0">
              <a:buNone/>
            </a:pPr>
            <a:r>
              <a:rPr lang="de-DE" sz="2200" b="1" dirty="0" smtClean="0"/>
              <a:t>Semesterbeitrag</a:t>
            </a:r>
            <a:r>
              <a:rPr lang="de-DE" sz="2200" dirty="0" smtClean="0"/>
              <a:t> </a:t>
            </a:r>
            <a:r>
              <a:rPr lang="de-DE" sz="2200" dirty="0"/>
              <a:t>(50 bis 150 EUR) wird an allen Hochschulen verlangt – umfasst einen Sozialbetrag für das Studentenwerk (Mensa, </a:t>
            </a:r>
            <a:r>
              <a:rPr lang="de-DE" sz="2200" dirty="0" err="1"/>
              <a:t>Cafeteria</a:t>
            </a:r>
            <a:r>
              <a:rPr lang="de-DE" sz="2200" dirty="0"/>
              <a:t>, </a:t>
            </a:r>
            <a:r>
              <a:rPr lang="de-DE" sz="2200" dirty="0" smtClean="0"/>
              <a:t>psychologische </a:t>
            </a:r>
            <a:r>
              <a:rPr lang="de-DE" sz="2200" dirty="0"/>
              <a:t>Beratung, …), einen Beitrag für die Studierendenvertretung und Semesterticket (öffentliche Verkehrsmittel) </a:t>
            </a:r>
            <a:endParaRPr lang="cs-CZ"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Hilfe für Studierende</a:t>
            </a:r>
            <a:endParaRPr lang="cs-CZ" dirty="0"/>
          </a:p>
        </p:txBody>
      </p:sp>
      <p:sp>
        <p:nvSpPr>
          <p:cNvPr id="3" name="Inhaltsplatzhalter 2"/>
          <p:cNvSpPr>
            <a:spLocks noGrp="1"/>
          </p:cNvSpPr>
          <p:nvPr>
            <p:ph sz="quarter" idx="1"/>
          </p:nvPr>
        </p:nvSpPr>
        <p:spPr/>
        <p:txBody>
          <a:bodyPr/>
          <a:lstStyle/>
          <a:p>
            <a:pPr lvl="0"/>
            <a:r>
              <a:rPr lang="de-DE" dirty="0" smtClean="0"/>
              <a:t>BAföG</a:t>
            </a:r>
            <a:endParaRPr lang="cs-CZ" dirty="0" smtClean="0"/>
          </a:p>
          <a:p>
            <a:pPr lvl="0"/>
            <a:r>
              <a:rPr lang="de-DE" dirty="0" smtClean="0"/>
              <a:t>Stipendien</a:t>
            </a:r>
            <a:endParaRPr lang="cs-CZ" dirty="0" smtClean="0"/>
          </a:p>
          <a:p>
            <a:pPr lvl="0"/>
            <a:r>
              <a:rPr lang="de-DE" dirty="0" smtClean="0"/>
              <a:t>Studienkredit</a:t>
            </a:r>
            <a:endParaRPr lang="cs-CZ" dirty="0" smtClean="0"/>
          </a:p>
          <a:p>
            <a:pPr lvl="0"/>
            <a:r>
              <a:rPr lang="de-DE" dirty="0" smtClean="0"/>
              <a:t>Eltern</a:t>
            </a:r>
            <a:endParaRPr lang="cs-CZ" dirty="0" smtClean="0"/>
          </a:p>
          <a:p>
            <a:pPr lvl="0"/>
            <a:r>
              <a:rPr lang="de-DE" dirty="0" smtClean="0"/>
              <a:t>Jobben</a:t>
            </a:r>
            <a:endParaRPr lang="cs-CZ" dirty="0" smtClean="0"/>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Quellen</a:t>
            </a:r>
            <a:endParaRPr lang="cs-CZ" dirty="0"/>
          </a:p>
        </p:txBody>
      </p:sp>
      <p:sp>
        <p:nvSpPr>
          <p:cNvPr id="3" name="Inhaltsplatzhalter 2"/>
          <p:cNvSpPr>
            <a:spLocks noGrp="1"/>
          </p:cNvSpPr>
          <p:nvPr>
            <p:ph sz="quarter" idx="1"/>
          </p:nvPr>
        </p:nvSpPr>
        <p:spPr/>
        <p:txBody>
          <a:bodyPr/>
          <a:lstStyle/>
          <a:p>
            <a:r>
              <a:rPr lang="de-DE" dirty="0" smtClean="0"/>
              <a:t>Bundesministerium für Bildung und Forschung </a:t>
            </a:r>
            <a:r>
              <a:rPr lang="de-DE" u="sng" dirty="0" smtClean="0">
                <a:hlinkClick r:id="rId2"/>
              </a:rPr>
              <a:t>www.bmbf.de</a:t>
            </a:r>
            <a:endParaRPr lang="cs-CZ" dirty="0" smtClean="0"/>
          </a:p>
          <a:p>
            <a:r>
              <a:rPr lang="de-DE" u="sng" dirty="0" smtClean="0">
                <a:hlinkClick r:id="rId3"/>
              </a:rPr>
              <a:t>www.studieren.de</a:t>
            </a:r>
            <a:endParaRPr lang="cs-CZ" dirty="0" smtClean="0"/>
          </a:p>
          <a:p>
            <a:r>
              <a:rPr lang="de-DE" u="sng" dirty="0" smtClean="0">
                <a:hlinkClick r:id="rId4"/>
              </a:rPr>
              <a:t>www.studies-online.de</a:t>
            </a:r>
            <a:endParaRPr lang="cs-CZ" dirty="0" smtClean="0"/>
          </a:p>
          <a:p>
            <a:r>
              <a:rPr lang="de-DE" u="sng" dirty="0" smtClean="0">
                <a:hlinkClick r:id="rId5"/>
              </a:rPr>
              <a:t>www.efors.eu</a:t>
            </a:r>
            <a:endParaRPr lang="cs-CZ" dirty="0" smtClean="0"/>
          </a:p>
          <a:p>
            <a:r>
              <a:rPr lang="de-DE" u="sng" dirty="0" smtClean="0">
                <a:hlinkClick r:id="rId6"/>
              </a:rPr>
              <a:t>www.no-abilities.de</a:t>
            </a:r>
            <a:endParaRPr lang="de-DE" u="sng" dirty="0" smtClean="0"/>
          </a:p>
          <a:p>
            <a:r>
              <a:rPr lang="de-DE" u="sng" dirty="0" smtClean="0">
                <a:hlinkClick r:id="rId7"/>
              </a:rPr>
              <a:t>www.anabin.de</a:t>
            </a:r>
            <a:endParaRPr lang="de-DE" u="sng" dirty="0" smtClean="0"/>
          </a:p>
          <a:p>
            <a:r>
              <a:rPr lang="de-DE" u="sng" dirty="0" smtClean="0">
                <a:hlinkClick r:id="rId8"/>
              </a:rPr>
              <a:t>www.ausländerstudium.de</a:t>
            </a:r>
            <a:endParaRPr lang="cs-CZ" dirty="0" smtClean="0"/>
          </a:p>
          <a:p>
            <a:r>
              <a:rPr lang="de-DE" dirty="0" smtClean="0">
                <a:hlinkClick r:id="rId9"/>
              </a:rPr>
              <a:t>www.fh-bonn-rhein-sieg.de</a:t>
            </a:r>
            <a:endParaRPr lang="cs-CZ" dirty="0" smtClean="0"/>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dirty="0" smtClean="0"/>
              <a:t>Hochschulzugang</a:t>
            </a:r>
            <a:endParaRPr lang="cs-CZ" dirty="0"/>
          </a:p>
        </p:txBody>
      </p:sp>
      <p:sp>
        <p:nvSpPr>
          <p:cNvPr id="3" name="Inhaltsplatzhalter 2"/>
          <p:cNvSpPr>
            <a:spLocks noGrp="1"/>
          </p:cNvSpPr>
          <p:nvPr>
            <p:ph sz="quarter" idx="1"/>
          </p:nvPr>
        </p:nvSpPr>
        <p:spPr/>
        <p:txBody>
          <a:bodyPr>
            <a:normAutofit fontScale="85000" lnSpcReduction="20000"/>
          </a:bodyPr>
          <a:lstStyle/>
          <a:p>
            <a:pPr lvl="0" fontAlgn="base"/>
            <a:r>
              <a:rPr lang="cs-CZ" b="1" dirty="0"/>
              <a:t>allgemeine Hochschulreife</a:t>
            </a:r>
            <a:r>
              <a:rPr lang="cs-CZ" dirty="0"/>
              <a:t> (Abitur) </a:t>
            </a:r>
            <a:r>
              <a:rPr lang="cs-CZ" dirty="0" smtClean="0"/>
              <a:t>nach </a:t>
            </a:r>
            <a:r>
              <a:rPr lang="cs-CZ" dirty="0"/>
              <a:t>12 bis 13 Jahren – Zugang zu allen Studiengängen</a:t>
            </a:r>
          </a:p>
          <a:p>
            <a:pPr lvl="0" fontAlgn="base"/>
            <a:r>
              <a:rPr lang="cs-CZ" b="1" dirty="0"/>
              <a:t>fachgebundene Hochschulreife</a:t>
            </a:r>
            <a:r>
              <a:rPr lang="cs-CZ" dirty="0"/>
              <a:t> – Zugang zu bestimmten Fächern</a:t>
            </a:r>
          </a:p>
          <a:p>
            <a:pPr lvl="0" fontAlgn="base"/>
            <a:r>
              <a:rPr lang="cs-CZ" b="1" dirty="0"/>
              <a:t>Zugang zu Kunst- und Musikschulen</a:t>
            </a:r>
            <a:r>
              <a:rPr lang="cs-CZ" dirty="0"/>
              <a:t> – zusätzliche </a:t>
            </a:r>
            <a:r>
              <a:rPr lang="cs-CZ" dirty="0" smtClean="0"/>
              <a:t>Voraussetzungen </a:t>
            </a:r>
            <a:r>
              <a:rPr lang="cs-CZ" dirty="0"/>
              <a:t>– Nachweis einer </a:t>
            </a:r>
            <a:r>
              <a:rPr lang="cs-CZ" dirty="0" smtClean="0"/>
              <a:t>besonderen </a:t>
            </a:r>
            <a:r>
              <a:rPr lang="cs-CZ" dirty="0"/>
              <a:t>Eignung</a:t>
            </a:r>
          </a:p>
          <a:p>
            <a:pPr lvl="0" fontAlgn="base"/>
            <a:r>
              <a:rPr lang="cs-CZ" b="1" dirty="0"/>
              <a:t>ausländische </a:t>
            </a:r>
            <a:r>
              <a:rPr lang="de-DE" b="1" dirty="0" smtClean="0"/>
              <a:t>Studenten</a:t>
            </a:r>
            <a:endParaRPr lang="cs-CZ" b="1" dirty="0" smtClean="0"/>
          </a:p>
          <a:p>
            <a:pPr lvl="0" fontAlgn="base">
              <a:buNone/>
            </a:pPr>
            <a:r>
              <a:rPr lang="cs-CZ" dirty="0" smtClean="0"/>
              <a:t>	a) </a:t>
            </a:r>
            <a:r>
              <a:rPr lang="de-DE" dirty="0" smtClean="0"/>
              <a:t>ausländische </a:t>
            </a:r>
            <a:r>
              <a:rPr lang="de-DE" dirty="0" err="1" smtClean="0"/>
              <a:t>Sekundarschulzeugnisse</a:t>
            </a:r>
            <a:r>
              <a:rPr lang="de-DE" dirty="0" smtClean="0"/>
              <a:t>, die im Heimatland den Hochschulzugang ermöglichen</a:t>
            </a:r>
            <a:endParaRPr lang="cs-CZ" dirty="0" smtClean="0"/>
          </a:p>
          <a:p>
            <a:pPr lvl="0" fontAlgn="base">
              <a:buNone/>
            </a:pPr>
            <a:r>
              <a:rPr lang="cs-CZ" dirty="0" smtClean="0"/>
              <a:t>	b) </a:t>
            </a:r>
            <a:r>
              <a:rPr lang="de-DE" dirty="0" smtClean="0"/>
              <a:t>Nachweis der Sprachkenntnisse</a:t>
            </a:r>
            <a:endParaRPr lang="cs-CZ" dirty="0" smtClean="0"/>
          </a:p>
          <a:p>
            <a:pPr lvl="0" fontAlgn="base">
              <a:buNone/>
            </a:pPr>
            <a:r>
              <a:rPr lang="cs-CZ" dirty="0" smtClean="0"/>
              <a:t>		</a:t>
            </a:r>
            <a:r>
              <a:rPr lang="de-DE" dirty="0" smtClean="0"/>
              <a:t>- Deutsche Sprachprüfung für den Hochschulzugang </a:t>
            </a:r>
            <a:endParaRPr lang="cs-CZ" dirty="0" smtClean="0"/>
          </a:p>
          <a:p>
            <a:pPr fontAlgn="base">
              <a:buNone/>
            </a:pPr>
            <a:r>
              <a:rPr lang="cs-CZ" dirty="0" smtClean="0"/>
              <a:t>		</a:t>
            </a:r>
            <a:r>
              <a:rPr lang="de-DE" dirty="0" smtClean="0"/>
              <a:t>DHS) – wird von jeweiligen Hochschulen abgenommen </a:t>
            </a:r>
            <a:r>
              <a:rPr lang="cs-CZ" dirty="0" smtClean="0"/>
              <a:t>	</a:t>
            </a:r>
            <a:r>
              <a:rPr lang="de-DE" dirty="0" smtClean="0"/>
              <a:t>(meistens DHS2)</a:t>
            </a:r>
            <a:endParaRPr lang="cs-CZ" dirty="0" smtClean="0"/>
          </a:p>
          <a:p>
            <a:pPr lvl="0" fontAlgn="base">
              <a:buNone/>
            </a:pPr>
            <a:r>
              <a:rPr lang="cs-CZ" dirty="0" smtClean="0"/>
              <a:t>		- </a:t>
            </a:r>
            <a:r>
              <a:rPr lang="de-DE" dirty="0" smtClean="0"/>
              <a:t>C2</a:t>
            </a:r>
            <a:r>
              <a:rPr lang="cs-CZ" dirty="0" smtClean="0"/>
              <a:t> </a:t>
            </a:r>
            <a:r>
              <a:rPr lang="de-DE" dirty="0" smtClean="0"/>
              <a:t>(</a:t>
            </a:r>
            <a:r>
              <a:rPr lang="cs-CZ" dirty="0" smtClean="0"/>
              <a:t>C1</a:t>
            </a:r>
            <a:r>
              <a:rPr lang="de-DE" dirty="0" smtClean="0"/>
              <a:t>)</a:t>
            </a:r>
            <a:endParaRPr lang="cs-CZ" dirty="0" smtClean="0"/>
          </a:p>
          <a:p>
            <a:pPr lvl="0" fontAlgn="base"/>
            <a:r>
              <a:rPr lang="cs-CZ" b="1" dirty="0" smtClean="0"/>
              <a:t>Numerus-Clausus-Regelung</a:t>
            </a:r>
            <a:r>
              <a:rPr lang="cs-CZ" dirty="0" smtClean="0"/>
              <a:t> </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endParaRPr lang="cs-CZ"/>
          </a:p>
        </p:txBody>
      </p:sp>
      <p:sp>
        <p:nvSpPr>
          <p:cNvPr id="5" name="Inhaltsplatzhalter 4"/>
          <p:cNvSpPr>
            <a:spLocks noGrp="1"/>
          </p:cNvSpPr>
          <p:nvPr>
            <p:ph sz="quarter" idx="1"/>
          </p:nvPr>
        </p:nvSpPr>
        <p:spPr>
          <a:ln>
            <a:solidFill>
              <a:schemeClr val="bg1"/>
            </a:solidFill>
          </a:ln>
        </p:spPr>
        <p:txBody>
          <a:bodyPr>
            <a:normAutofit/>
          </a:bodyPr>
          <a:lstStyle/>
          <a:p>
            <a:pPr algn="ctr">
              <a:buNone/>
            </a:pPr>
            <a:endParaRPr lang="de-DE" sz="4000" dirty="0" smtClean="0">
              <a:solidFill>
                <a:schemeClr val="accent1">
                  <a:lumMod val="75000"/>
                </a:schemeClr>
              </a:solidFill>
            </a:endParaRPr>
          </a:p>
          <a:p>
            <a:pPr algn="ctr">
              <a:buNone/>
            </a:pPr>
            <a:endParaRPr lang="de-DE" sz="4000" dirty="0" smtClean="0">
              <a:solidFill>
                <a:schemeClr val="accent1">
                  <a:lumMod val="75000"/>
                </a:schemeClr>
              </a:solidFill>
            </a:endParaRPr>
          </a:p>
          <a:p>
            <a:pPr algn="ctr">
              <a:buNone/>
            </a:pPr>
            <a:r>
              <a:rPr lang="de-DE" sz="4000" dirty="0" smtClean="0">
                <a:solidFill>
                  <a:schemeClr val="accent1">
                    <a:lumMod val="75000"/>
                  </a:schemeClr>
                </a:solidFill>
              </a:rPr>
              <a:t>Vielen Dank für Ihre Aufmerksamkeit.</a:t>
            </a:r>
            <a:endParaRPr lang="cs-CZ" sz="40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Tertiäre Einrichtungen</a:t>
            </a:r>
            <a:endParaRPr lang="cs-CZ" dirty="0"/>
          </a:p>
        </p:txBody>
      </p:sp>
      <p:sp>
        <p:nvSpPr>
          <p:cNvPr id="3" name="Inhaltsplatzhalter 2"/>
          <p:cNvSpPr>
            <a:spLocks noGrp="1"/>
          </p:cNvSpPr>
          <p:nvPr>
            <p:ph sz="quarter" idx="1"/>
          </p:nvPr>
        </p:nvSpPr>
        <p:spPr>
          <a:xfrm>
            <a:off x="428596" y="2214554"/>
            <a:ext cx="7467600" cy="3328998"/>
          </a:xfrm>
        </p:spPr>
        <p:txBody>
          <a:bodyPr/>
          <a:lstStyle/>
          <a:p>
            <a:pPr fontAlgn="base">
              <a:buNone/>
            </a:pPr>
            <a:r>
              <a:rPr lang="de-DE" dirty="0" smtClean="0"/>
              <a:t>d</a:t>
            </a:r>
            <a:r>
              <a:rPr lang="cs-CZ" dirty="0" smtClean="0"/>
              <a:t>erzeit Deutschland </a:t>
            </a:r>
            <a:r>
              <a:rPr lang="cs-CZ" dirty="0"/>
              <a:t>349 </a:t>
            </a:r>
            <a:r>
              <a:rPr lang="cs-CZ" dirty="0" smtClean="0"/>
              <a:t>Hochschulen</a:t>
            </a:r>
            <a:endParaRPr lang="cs-CZ" dirty="0"/>
          </a:p>
          <a:p>
            <a:pPr fontAlgn="base">
              <a:buNone/>
            </a:pPr>
            <a:endParaRPr lang="cs-CZ" dirty="0"/>
          </a:p>
          <a:p>
            <a:pPr fontAlgn="base">
              <a:buNone/>
            </a:pPr>
            <a:r>
              <a:rPr lang="cs-CZ" b="1" dirty="0"/>
              <a:t>Drei Hauptformen </a:t>
            </a:r>
            <a:r>
              <a:rPr lang="cs-CZ" dirty="0"/>
              <a:t>der tertiären Einrichtungen:</a:t>
            </a:r>
          </a:p>
          <a:p>
            <a:pPr lvl="0" fontAlgn="base"/>
            <a:r>
              <a:rPr lang="cs-CZ" dirty="0" smtClean="0"/>
              <a:t>Universität</a:t>
            </a:r>
            <a:endParaRPr lang="de-DE" dirty="0" smtClean="0"/>
          </a:p>
          <a:p>
            <a:pPr lvl="0" fontAlgn="base"/>
            <a:r>
              <a:rPr lang="de-DE" dirty="0" smtClean="0"/>
              <a:t>Fachhochschule</a:t>
            </a:r>
          </a:p>
          <a:p>
            <a:pPr lvl="0" fontAlgn="base"/>
            <a:r>
              <a:rPr lang="de-DE" dirty="0" smtClean="0"/>
              <a:t>Kunst- und Musikhochschule</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Universität</a:t>
            </a:r>
            <a:endParaRPr lang="cs-CZ" dirty="0"/>
          </a:p>
        </p:txBody>
      </p:sp>
      <p:sp>
        <p:nvSpPr>
          <p:cNvPr id="3" name="Inhaltsplatzhalter 2"/>
          <p:cNvSpPr>
            <a:spLocks noGrp="1"/>
          </p:cNvSpPr>
          <p:nvPr>
            <p:ph sz="quarter" idx="1"/>
          </p:nvPr>
        </p:nvSpPr>
        <p:spPr>
          <a:xfrm>
            <a:off x="457200" y="1600200"/>
            <a:ext cx="7467600" cy="4972072"/>
          </a:xfrm>
        </p:spPr>
        <p:txBody>
          <a:bodyPr>
            <a:noAutofit/>
          </a:bodyPr>
          <a:lstStyle/>
          <a:p>
            <a:pPr lvl="0" fontAlgn="base"/>
            <a:r>
              <a:rPr lang="cs-CZ" sz="2000" b="1" dirty="0" smtClean="0"/>
              <a:t>Wissenschaftliche </a:t>
            </a:r>
            <a:r>
              <a:rPr lang="cs-CZ" sz="2000" b="1" dirty="0"/>
              <a:t>Hochschulen, das breiteste Fächerangebot</a:t>
            </a:r>
            <a:r>
              <a:rPr lang="cs-CZ" sz="2000" dirty="0"/>
              <a:t>: Sprach- und Kulturwissenschaften, Rechts-, Wirtschafts- und Sozialwissenschaften, Naturwissenschaften, Medizin, Agrar-, Forst- und Ernährungswissenschaften, Ingenieurwissenschaften</a:t>
            </a:r>
          </a:p>
          <a:p>
            <a:pPr lvl="0" fontAlgn="base"/>
            <a:r>
              <a:rPr lang="cs-CZ" sz="2000" dirty="0"/>
              <a:t>die </a:t>
            </a:r>
            <a:r>
              <a:rPr lang="cs-CZ" sz="2000" b="1" dirty="0"/>
              <a:t>theoretische</a:t>
            </a:r>
            <a:r>
              <a:rPr lang="cs-CZ" sz="2000" dirty="0"/>
              <a:t> Ausbildung überwiegt</a:t>
            </a:r>
          </a:p>
          <a:p>
            <a:pPr lvl="0" fontAlgn="base"/>
            <a:r>
              <a:rPr lang="cs-CZ" sz="2000" b="1" dirty="0"/>
              <a:t>wissenschaftlich-analytische Fähigkeiten</a:t>
            </a:r>
            <a:r>
              <a:rPr lang="cs-CZ" sz="2000" dirty="0"/>
              <a:t> gefordert</a:t>
            </a:r>
          </a:p>
          <a:p>
            <a:pPr lvl="0" fontAlgn="base"/>
            <a:r>
              <a:rPr lang="cs-CZ" sz="2000" dirty="0"/>
              <a:t>wesentlich </a:t>
            </a:r>
            <a:r>
              <a:rPr lang="cs-CZ" sz="2000" b="1" dirty="0"/>
              <a:t>weniger Praktika oder Praxisteile</a:t>
            </a:r>
            <a:r>
              <a:rPr lang="cs-CZ" sz="2000" dirty="0"/>
              <a:t> vorgeschrieben als an Fachhochschulen oder gar an den Berufsakademien</a:t>
            </a:r>
          </a:p>
          <a:p>
            <a:pPr lvl="0" fontAlgn="base"/>
            <a:r>
              <a:rPr lang="cs-CZ" sz="2000" dirty="0"/>
              <a:t>die Wahl und Kombination der (Neben-)Fächer ist relativ frei</a:t>
            </a:r>
          </a:p>
          <a:p>
            <a:pPr lvl="0" fontAlgn="base"/>
            <a:r>
              <a:rPr lang="cs-CZ" sz="2000" dirty="0"/>
              <a:t>der Studienalltag an einer Universität ist </a:t>
            </a:r>
            <a:r>
              <a:rPr lang="cs-CZ" sz="2000" b="1" dirty="0"/>
              <a:t>wenig verschult</a:t>
            </a:r>
            <a:r>
              <a:rPr lang="cs-CZ" sz="2000" dirty="0"/>
              <a:t> und bietet den Studierenden </a:t>
            </a:r>
            <a:r>
              <a:rPr lang="cs-CZ" sz="2000" b="1" dirty="0"/>
              <a:t>viel Freiraum</a:t>
            </a:r>
            <a:r>
              <a:rPr lang="cs-CZ" sz="2000" dirty="0"/>
              <a:t> und individuelle Gestaltungsmöglichkeiten, Lehrveranstaltungen mit Anwesenheitspflicht sind die Ausnahme </a:t>
            </a:r>
          </a:p>
          <a:p>
            <a:endParaRPr lang="cs-CZ"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cs-CZ"/>
          </a:p>
        </p:txBody>
      </p:sp>
      <p:sp>
        <p:nvSpPr>
          <p:cNvPr id="3" name="Inhaltsplatzhalter 2"/>
          <p:cNvSpPr>
            <a:spLocks noGrp="1"/>
          </p:cNvSpPr>
          <p:nvPr>
            <p:ph sz="quarter" idx="1"/>
          </p:nvPr>
        </p:nvSpPr>
        <p:spPr/>
        <p:txBody>
          <a:bodyPr>
            <a:normAutofit/>
          </a:bodyPr>
          <a:lstStyle/>
          <a:p>
            <a:pPr fontAlgn="base">
              <a:buNone/>
            </a:pPr>
            <a:r>
              <a:rPr lang="cs-CZ" sz="2200" b="1" dirty="0"/>
              <a:t>Technische Universität</a:t>
            </a:r>
            <a:endParaRPr lang="cs-CZ" sz="2200" dirty="0"/>
          </a:p>
          <a:p>
            <a:pPr lvl="0" fontAlgn="base"/>
            <a:r>
              <a:rPr lang="cs-CZ" sz="2200" dirty="0"/>
              <a:t>die technischen Universitäten bzw. Hochschulen sind </a:t>
            </a:r>
            <a:r>
              <a:rPr lang="cs-CZ" sz="2200" b="1" dirty="0"/>
              <a:t>den Universitäten gleichgestellt</a:t>
            </a:r>
          </a:p>
          <a:p>
            <a:pPr lvl="0" fontAlgn="base"/>
            <a:r>
              <a:rPr lang="cs-CZ" sz="2200" dirty="0"/>
              <a:t>Schwerpunkt jedoch bei den </a:t>
            </a:r>
            <a:r>
              <a:rPr lang="cs-CZ" sz="2200" b="1" dirty="0"/>
              <a:t>ingenieur- und naturwissenschaftlichen Studiengängen</a:t>
            </a:r>
          </a:p>
          <a:p>
            <a:pPr lvl="0" fontAlgn="base"/>
            <a:r>
              <a:rPr lang="cs-CZ" sz="2200" b="1" dirty="0" smtClean="0"/>
              <a:t>Einige</a:t>
            </a:r>
            <a:r>
              <a:rPr lang="cs-CZ" sz="2200" dirty="0" smtClean="0"/>
              <a:t> haben </a:t>
            </a:r>
            <a:r>
              <a:rPr lang="cs-CZ" sz="2200" dirty="0"/>
              <a:t>im Laufe der Zeit ihr </a:t>
            </a:r>
            <a:r>
              <a:rPr lang="cs-CZ" sz="2200" b="1" dirty="0"/>
              <a:t>Fächerangebot </a:t>
            </a:r>
            <a:r>
              <a:rPr lang="cs-CZ" sz="2200" b="1" dirty="0" smtClean="0"/>
              <a:t>erweitert </a:t>
            </a:r>
            <a:r>
              <a:rPr lang="cs-CZ" sz="2200" dirty="0" smtClean="0"/>
              <a:t>und </a:t>
            </a:r>
            <a:r>
              <a:rPr lang="cs-CZ" sz="2200" dirty="0"/>
              <a:t>mittlerweile auch geisteswissenschaftliche Studiengänge im Angebot</a:t>
            </a:r>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Fachhochschule</a:t>
            </a:r>
            <a:endParaRPr lang="cs-CZ" dirty="0"/>
          </a:p>
        </p:txBody>
      </p:sp>
      <p:sp>
        <p:nvSpPr>
          <p:cNvPr id="3" name="Inhaltsplatzhalter 2"/>
          <p:cNvSpPr>
            <a:spLocks noGrp="1"/>
          </p:cNvSpPr>
          <p:nvPr>
            <p:ph sz="quarter" idx="1"/>
          </p:nvPr>
        </p:nvSpPr>
        <p:spPr/>
        <p:txBody>
          <a:bodyPr>
            <a:normAutofit fontScale="85000" lnSpcReduction="20000"/>
          </a:bodyPr>
          <a:lstStyle/>
          <a:p>
            <a:pPr lvl="0" fontAlgn="base"/>
            <a:r>
              <a:rPr lang="cs-CZ" sz="2600" dirty="0"/>
              <a:t>stark </a:t>
            </a:r>
            <a:r>
              <a:rPr lang="cs-CZ" sz="2600" b="1" dirty="0" smtClean="0"/>
              <a:t>praxisorientiert</a:t>
            </a:r>
            <a:endParaRPr lang="cs-CZ" sz="2600" b="1" dirty="0"/>
          </a:p>
          <a:p>
            <a:pPr lvl="0" fontAlgn="base"/>
            <a:r>
              <a:rPr lang="cs-CZ" sz="2600" dirty="0"/>
              <a:t>meistens ein einschlägiges </a:t>
            </a:r>
            <a:r>
              <a:rPr lang="cs-CZ" sz="2600" b="1" dirty="0"/>
              <a:t>Praktikum von einigen Monaten bis zu einem Jahr</a:t>
            </a:r>
            <a:r>
              <a:rPr lang="cs-CZ" sz="2600" dirty="0"/>
              <a:t>, meistens vor dem Studium erforderlich</a:t>
            </a:r>
          </a:p>
          <a:p>
            <a:pPr lvl="0" fontAlgn="base"/>
            <a:r>
              <a:rPr lang="cs-CZ" sz="2600" dirty="0"/>
              <a:t>in manchen Fächern muss auch eine </a:t>
            </a:r>
            <a:r>
              <a:rPr lang="cs-CZ" sz="2600" b="1" dirty="0"/>
              <a:t>Arbeitsmappe</a:t>
            </a:r>
            <a:r>
              <a:rPr lang="cs-CZ" sz="2600" dirty="0"/>
              <a:t> vorgelegt werden</a:t>
            </a:r>
          </a:p>
          <a:p>
            <a:pPr lvl="0" fontAlgn="base"/>
            <a:r>
              <a:rPr lang="cs-CZ" sz="2600" dirty="0"/>
              <a:t>Studium relativ </a:t>
            </a:r>
            <a:r>
              <a:rPr lang="cs-CZ" sz="2600" b="1" dirty="0"/>
              <a:t>straff organisiert, verschult</a:t>
            </a:r>
            <a:r>
              <a:rPr lang="cs-CZ" sz="2600" dirty="0"/>
              <a:t>, </a:t>
            </a:r>
            <a:r>
              <a:rPr lang="cs-CZ" sz="2600" b="1" dirty="0"/>
              <a:t>Anwesenheitspflicht</a:t>
            </a:r>
            <a:r>
              <a:rPr lang="cs-CZ" sz="2600" dirty="0"/>
              <a:t> in den meisten Seminaren</a:t>
            </a:r>
          </a:p>
          <a:p>
            <a:pPr lvl="0" fontAlgn="base"/>
            <a:r>
              <a:rPr lang="cs-CZ" sz="2600" b="1" dirty="0"/>
              <a:t>durchschnittliche Studiendauer</a:t>
            </a:r>
            <a:r>
              <a:rPr lang="cs-CZ" sz="2600" dirty="0"/>
              <a:t>: vier bis viereinhalb Jahre (d.h. kürzer als an der Universität oder Technischen Universität)</a:t>
            </a:r>
          </a:p>
          <a:p>
            <a:pPr lvl="0" fontAlgn="base"/>
            <a:r>
              <a:rPr lang="cs-CZ" sz="2600" b="1" dirty="0"/>
              <a:t>Fächerangebot</a:t>
            </a:r>
            <a:r>
              <a:rPr lang="cs-CZ" sz="2600" dirty="0"/>
              <a:t>: Ingenieurwesen, Wirtschaft, Sozialwesen, Land- und Forstwirtschaft, Gestaltung und Design, Architektur und Innenarchitektur, Übersetzen und Dolmetschen.</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Kunst- und Musikhochschule</a:t>
            </a:r>
            <a:endParaRPr lang="cs-CZ" dirty="0"/>
          </a:p>
        </p:txBody>
      </p:sp>
      <p:sp>
        <p:nvSpPr>
          <p:cNvPr id="3" name="Inhaltsplatzhalter 2"/>
          <p:cNvSpPr>
            <a:spLocks noGrp="1"/>
          </p:cNvSpPr>
          <p:nvPr>
            <p:ph sz="quarter" idx="1"/>
          </p:nvPr>
        </p:nvSpPr>
        <p:spPr/>
        <p:txBody>
          <a:bodyPr/>
          <a:lstStyle/>
          <a:p>
            <a:pPr lvl="0" fontAlgn="base"/>
            <a:r>
              <a:rPr lang="cs-CZ" sz="2300" dirty="0"/>
              <a:t>bereitet auf den Beruf des freischaffenden Künstlers bzw. Musikers vor, aber auch auf eine Tätigkeit im pädagogischen oder therapeutischen Bereich künstlerischer Disziplinen</a:t>
            </a:r>
          </a:p>
          <a:p>
            <a:pPr lvl="0" fontAlgn="base"/>
            <a:r>
              <a:rPr lang="cs-CZ" sz="2300" dirty="0"/>
              <a:t>Studium deutlich </a:t>
            </a:r>
            <a:r>
              <a:rPr lang="cs-CZ" sz="2300" b="1" dirty="0"/>
              <a:t>verschulter als an Universitäten</a:t>
            </a:r>
            <a:r>
              <a:rPr lang="cs-CZ" sz="2300" dirty="0"/>
              <a:t>, folgt einem festen Lehrplan, der wenig Raum für freie Fächerwahl </a:t>
            </a:r>
            <a:r>
              <a:rPr lang="cs-CZ" sz="2300" dirty="0" smtClean="0"/>
              <a:t>lässt</a:t>
            </a:r>
          </a:p>
          <a:p>
            <a:pPr lvl="0" fontAlgn="base"/>
            <a:r>
              <a:rPr lang="cs-CZ" sz="2300" dirty="0" smtClean="0"/>
              <a:t>Besondere Voraussetzungen f</a:t>
            </a:r>
            <a:r>
              <a:rPr lang="de-DE" sz="2300" dirty="0" smtClean="0"/>
              <a:t>ü</a:t>
            </a:r>
            <a:r>
              <a:rPr lang="cs-CZ" sz="2300" dirty="0" smtClean="0"/>
              <a:t>r die Aufnahme</a:t>
            </a:r>
          </a:p>
          <a:p>
            <a:pPr lvl="0" fontAlgn="base"/>
            <a:endParaRPr lang="cs-CZ" sz="2300" dirty="0"/>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Weitere Formen der tertiären Einrichtungen</a:t>
            </a:r>
            <a:endParaRPr lang="cs-CZ" dirty="0"/>
          </a:p>
        </p:txBody>
      </p:sp>
      <p:sp>
        <p:nvSpPr>
          <p:cNvPr id="3" name="Inhaltsplatzhalter 2"/>
          <p:cNvSpPr>
            <a:spLocks noGrp="1"/>
          </p:cNvSpPr>
          <p:nvPr>
            <p:ph sz="quarter" idx="1"/>
          </p:nvPr>
        </p:nvSpPr>
        <p:spPr/>
        <p:txBody>
          <a:bodyPr>
            <a:normAutofit/>
          </a:bodyPr>
          <a:lstStyle/>
          <a:p>
            <a:r>
              <a:rPr lang="de-DE" dirty="0" smtClean="0"/>
              <a:t>Universität-Gesamtschule</a:t>
            </a:r>
          </a:p>
          <a:p>
            <a:r>
              <a:rPr lang="de-DE" dirty="0" smtClean="0"/>
              <a:t>Pädagogische Hochschule</a:t>
            </a:r>
          </a:p>
          <a:p>
            <a:r>
              <a:rPr lang="de-DE" dirty="0" smtClean="0"/>
              <a:t>Kirchliche und Theologische Hochschule</a:t>
            </a:r>
          </a:p>
          <a:p>
            <a:r>
              <a:rPr lang="de-DE" dirty="0" smtClean="0"/>
              <a:t>Fachspezifische Hochschulen</a:t>
            </a:r>
          </a:p>
          <a:p>
            <a:r>
              <a:rPr lang="de-DE" dirty="0" smtClean="0"/>
              <a:t>Private Hochschulen</a:t>
            </a:r>
          </a:p>
          <a:p>
            <a:r>
              <a:rPr lang="de-DE" dirty="0" smtClean="0"/>
              <a:t>Verwaltungsfachhochschule</a:t>
            </a:r>
          </a:p>
          <a:p>
            <a:r>
              <a:rPr lang="de-DE" dirty="0" smtClean="0"/>
              <a:t>Duale Hochschulen</a:t>
            </a:r>
          </a:p>
          <a:p>
            <a:r>
              <a:rPr lang="de-DE" dirty="0" smtClean="0"/>
              <a:t>Fernuniversitäten</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274638"/>
            <a:ext cx="8229600" cy="153966"/>
          </a:xfrm>
        </p:spPr>
        <p:txBody>
          <a:bodyPr>
            <a:normAutofit fontScale="90000"/>
          </a:bodyPr>
          <a:lstStyle/>
          <a:p>
            <a:endParaRPr lang="cs-CZ" dirty="0"/>
          </a:p>
        </p:txBody>
      </p:sp>
      <p:sp>
        <p:nvSpPr>
          <p:cNvPr id="6" name="Inhaltsplatzhalter 5"/>
          <p:cNvSpPr>
            <a:spLocks noGrp="1"/>
          </p:cNvSpPr>
          <p:nvPr>
            <p:ph sz="quarter" idx="1"/>
          </p:nvPr>
        </p:nvSpPr>
        <p:spPr>
          <a:xfrm>
            <a:off x="457200" y="500042"/>
            <a:ext cx="8229600" cy="5626121"/>
          </a:xfrm>
        </p:spPr>
        <p:txBody>
          <a:bodyPr>
            <a:normAutofit fontScale="70000" lnSpcReduction="20000"/>
          </a:bodyPr>
          <a:lstStyle/>
          <a:p>
            <a:pPr fontAlgn="base">
              <a:buNone/>
            </a:pPr>
            <a:r>
              <a:rPr lang="cs-CZ" sz="3300" b="1" dirty="0"/>
              <a:t>Universität-Gesamthochschule</a:t>
            </a:r>
            <a:endParaRPr lang="cs-CZ" sz="3300" dirty="0"/>
          </a:p>
          <a:p>
            <a:pPr lvl="0" fontAlgn="base"/>
            <a:r>
              <a:rPr lang="cs-CZ" sz="3300" dirty="0"/>
              <a:t>entstanden in den 70er Jahren</a:t>
            </a:r>
          </a:p>
          <a:p>
            <a:pPr lvl="0" fontAlgn="base"/>
            <a:r>
              <a:rPr lang="cs-CZ" sz="3300" b="1" dirty="0"/>
              <a:t>verbinden</a:t>
            </a:r>
            <a:r>
              <a:rPr lang="cs-CZ" sz="3300" dirty="0"/>
              <a:t> die verschiedenen </a:t>
            </a:r>
            <a:r>
              <a:rPr lang="cs-CZ" sz="3300" b="1" dirty="0"/>
              <a:t>Merkmale von Fachhochschule und Universität</a:t>
            </a:r>
          </a:p>
          <a:p>
            <a:pPr lvl="0" fontAlgn="base"/>
            <a:r>
              <a:rPr lang="cs-CZ" sz="3300" dirty="0"/>
              <a:t> "theoretischen" und "praktischen" Zweige der Hochschulen wurden zusammengeführt, die fächerübergreifende Forschung und Lehre vereinfacht. Hierdurch sollte eine zügigere und kostengünstigere Ausbildung gewährleistet werden, als dies bei einer rein universitären Ausbildung möglich ist.</a:t>
            </a:r>
          </a:p>
          <a:p>
            <a:pPr lvl="0" fontAlgn="base"/>
            <a:r>
              <a:rPr lang="cs-CZ" sz="3300" dirty="0"/>
              <a:t>existieren heute </a:t>
            </a:r>
            <a:r>
              <a:rPr lang="cs-CZ" sz="3300" b="1" dirty="0"/>
              <a:t>nur in Nordrhein-Westfalen und Hessen</a:t>
            </a:r>
            <a:r>
              <a:rPr lang="cs-CZ" sz="3300" dirty="0"/>
              <a:t> und bieten universitäre Studiengänge, Fachhochschulstudiengänge und so genannte integrierte Studiengänge mit gestuften Diplomabschlüssen nach drei oder vier Jahren an</a:t>
            </a:r>
          </a:p>
          <a:p>
            <a:pPr lvl="0" fontAlgn="base"/>
            <a:r>
              <a:rPr lang="cs-CZ" sz="3300" b="1" dirty="0"/>
              <a:t>Möglichkeit, auch während des Studiums noch zwischen verschiedenen Studiengängen und Abschlüssen zu wählen.</a:t>
            </a:r>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reus">
  <a:themeElements>
    <a:clrScheme name="Nereu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Nereu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Nereu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933</Words>
  <Application>Microsoft Office PowerPoint</Application>
  <PresentationFormat>Předvádění na obrazovce (4:3)</PresentationFormat>
  <Paragraphs>145</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Nereus</vt:lpstr>
      <vt:lpstr>STUDIENSYSTEM DEUTSCHLAND</vt:lpstr>
      <vt:lpstr>Hochschulzugang</vt:lpstr>
      <vt:lpstr>Tertiäre Einrichtungen</vt:lpstr>
      <vt:lpstr>Universität</vt:lpstr>
      <vt:lpstr>Snímek 5</vt:lpstr>
      <vt:lpstr>Fachhochschule</vt:lpstr>
      <vt:lpstr>Kunst- und Musikhochschule</vt:lpstr>
      <vt:lpstr>Weitere Formen der tertiären Einrichtungen</vt:lpstr>
      <vt:lpstr>Snímek 9</vt:lpstr>
      <vt:lpstr>Snímek 10</vt:lpstr>
      <vt:lpstr>Snímek 11</vt:lpstr>
      <vt:lpstr>Snímek 12</vt:lpstr>
      <vt:lpstr>Snímek 13</vt:lpstr>
      <vt:lpstr>Studiensysteme</vt:lpstr>
      <vt:lpstr>Organisation des Studiums</vt:lpstr>
      <vt:lpstr>Leistungsbewertug</vt:lpstr>
      <vt:lpstr>Studiengebühren</vt:lpstr>
      <vt:lpstr>Hilfe für Studierende</vt:lpstr>
      <vt:lpstr>Quellen</vt:lpstr>
      <vt:lpstr>Snímek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STUDIUMSYSTEM DEUTSCHLAND</dc:title>
  <dc:creator>Petra</dc:creator>
  <cp:lastModifiedBy>Your User Name</cp:lastModifiedBy>
  <cp:revision>16</cp:revision>
  <dcterms:created xsi:type="dcterms:W3CDTF">2012-11-23T06:20:54Z</dcterms:created>
  <dcterms:modified xsi:type="dcterms:W3CDTF">2012-12-06T16:31:30Z</dcterms:modified>
</cp:coreProperties>
</file>