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64" r:id="rId3"/>
    <p:sldId id="261" r:id="rId4"/>
    <p:sldId id="262" r:id="rId5"/>
    <p:sldId id="260" r:id="rId6"/>
    <p:sldId id="269" r:id="rId7"/>
    <p:sldId id="267" r:id="rId8"/>
    <p:sldId id="270" r:id="rId9"/>
    <p:sldId id="271" r:id="rId10"/>
    <p:sldId id="273" r:id="rId11"/>
    <p:sldId id="27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C666-E2EE-4155-BE9C-8FCF85612338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4DD0A0A-FDC5-475A-B3E4-0423FAED81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C666-E2EE-4155-BE9C-8FCF85612338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0A0A-FDC5-475A-B3E4-0423FAED81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C666-E2EE-4155-BE9C-8FCF85612338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0A0A-FDC5-475A-B3E4-0423FAED81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C666-E2EE-4155-BE9C-8FCF85612338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0A0A-FDC5-475A-B3E4-0423FAED81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C666-E2EE-4155-BE9C-8FCF85612338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4DD0A0A-FDC5-475A-B3E4-0423FAED81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C666-E2EE-4155-BE9C-8FCF85612338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0A0A-FDC5-475A-B3E4-0423FAED81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C666-E2EE-4155-BE9C-8FCF85612338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0A0A-FDC5-475A-B3E4-0423FAED81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C666-E2EE-4155-BE9C-8FCF85612338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0A0A-FDC5-475A-B3E4-0423FAED81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C666-E2EE-4155-BE9C-8FCF85612338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0A0A-FDC5-475A-B3E4-0423FAED81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C666-E2EE-4155-BE9C-8FCF85612338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0A0A-FDC5-475A-B3E4-0423FAED81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C666-E2EE-4155-BE9C-8FCF85612338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4DD0A0A-FDC5-475A-B3E4-0423FAED81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F74C666-E2EE-4155-BE9C-8FCF85612338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4DD0A0A-FDC5-475A-B3E4-0423FAED813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ipendium.at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Miluše </a:t>
            </a:r>
            <a:r>
              <a:rPr lang="cs-CZ" dirty="0" err="1" smtClean="0"/>
              <a:t>Krouželová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Postsekundäre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tertiäre</a:t>
            </a:r>
            <a:r>
              <a:rPr lang="cs-CZ" dirty="0" smtClean="0"/>
              <a:t> </a:t>
            </a:r>
            <a:r>
              <a:rPr lang="cs-CZ" dirty="0" err="1" smtClean="0"/>
              <a:t>Bildung</a:t>
            </a:r>
            <a:r>
              <a:rPr lang="cs-CZ" dirty="0" smtClean="0"/>
              <a:t> in </a:t>
            </a:r>
            <a:r>
              <a:rPr lang="cs-CZ" dirty="0" err="1" smtClean="0"/>
              <a:t>Österreich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3994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Quellen: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de-DE" dirty="0" smtClean="0"/>
              <a:t>Institut </a:t>
            </a:r>
            <a:r>
              <a:rPr lang="de-DE" dirty="0"/>
              <a:t>für Bildungsforschung Wien http://www.bic.at/downloads/at/brftipps/0_1_bildungssystem_de.pdf  </a:t>
            </a:r>
          </a:p>
          <a:p>
            <a:r>
              <a:rPr lang="de-DE" dirty="0"/>
              <a:t>http://www.bmwf.gv.at</a:t>
            </a:r>
          </a:p>
          <a:p>
            <a:r>
              <a:rPr lang="de-DE" dirty="0">
                <a:hlinkClick r:id="rId2"/>
              </a:rPr>
              <a:t>http://</a:t>
            </a:r>
            <a:r>
              <a:rPr lang="de-DE" dirty="0" smtClean="0">
                <a:hlinkClick r:id="rId2"/>
              </a:rPr>
              <a:t>www.stipendium.at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de-DE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4541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 </a:t>
            </a:r>
            <a:r>
              <a:rPr lang="de-DE" sz="4000" dirty="0" smtClean="0"/>
              <a:t>Danke für Ihre Aufmerksamkeit!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xmlns="" val="2619149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smtClean="0"/>
              <a:t>Zugang zum Studium</a:t>
            </a:r>
            <a:endParaRPr lang="de-DE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de-DE" sz="2400" dirty="0" smtClean="0"/>
              <a:t>Abschluss einer allgemein bildender höherer Schulen (AHS) mit </a:t>
            </a:r>
            <a:r>
              <a:rPr lang="de-DE" sz="2400" dirty="0" smtClean="0">
                <a:solidFill>
                  <a:schemeClr val="accent6"/>
                </a:solidFill>
              </a:rPr>
              <a:t>Reifeprüfung </a:t>
            </a:r>
            <a:endParaRPr lang="cs-CZ" sz="2400" dirty="0" smtClean="0">
              <a:solidFill>
                <a:schemeClr val="accent6"/>
              </a:solidFill>
            </a:endParaRPr>
          </a:p>
          <a:p>
            <a:r>
              <a:rPr lang="de-DE" sz="2400" dirty="0" smtClean="0"/>
              <a:t>Abschluss einer berufsbildende höhere Schule (BHS) oder eines Aufbaulehrgangs mit </a:t>
            </a:r>
            <a:r>
              <a:rPr lang="de-DE" sz="2400" dirty="0" smtClean="0">
                <a:solidFill>
                  <a:schemeClr val="accent6"/>
                </a:solidFill>
              </a:rPr>
              <a:t>Reife- und Diplomprüfung</a:t>
            </a:r>
          </a:p>
          <a:p>
            <a:r>
              <a:rPr lang="de-DE" sz="2400" dirty="0" smtClean="0"/>
              <a:t>Ablegung </a:t>
            </a:r>
            <a:r>
              <a:rPr lang="de-DE" sz="2400" dirty="0" smtClean="0">
                <a:solidFill>
                  <a:schemeClr val="accent6"/>
                </a:solidFill>
              </a:rPr>
              <a:t>der Berufsreifeprüfung:</a:t>
            </a:r>
            <a:r>
              <a:rPr lang="de-DE" sz="2400" dirty="0" smtClean="0"/>
              <a:t> für Absolventen  einer berufsbildenden mittleren Schule, Krankenpflegeschule oder eines</a:t>
            </a:r>
            <a:r>
              <a:rPr lang="cs-CZ" sz="2400" dirty="0" smtClean="0"/>
              <a:t> </a:t>
            </a:r>
            <a:r>
              <a:rPr lang="de-DE" sz="2400" dirty="0" smtClean="0"/>
              <a:t>Lehrbetriebs</a:t>
            </a:r>
          </a:p>
          <a:p>
            <a:r>
              <a:rPr lang="de-DE" sz="2400" dirty="0" smtClean="0">
                <a:solidFill>
                  <a:schemeClr val="accent6"/>
                </a:solidFill>
              </a:rPr>
              <a:t>Studienberechtigungsprüfung</a:t>
            </a:r>
            <a:r>
              <a:rPr lang="de-DE" sz="2400" dirty="0" smtClean="0"/>
              <a:t> - qualifiziert allerdings nur für ein Studium eines bestimmten Fachbereichs.</a:t>
            </a:r>
          </a:p>
          <a:p>
            <a:pPr algn="just"/>
            <a:r>
              <a:rPr lang="de-DE" sz="2400" i="1" dirty="0"/>
              <a:t>Die meisten Studiengänge in Österreich sind ohne Aufnahmeverfahren zugänglich, aufgrund des großen Andrangs können jedoch zusätzliche Aufnahmeregelungen festgelegt werden. </a:t>
            </a:r>
          </a:p>
          <a:p>
            <a:pPr algn="just"/>
            <a:r>
              <a:rPr lang="de-DE" sz="2400" i="1" dirty="0"/>
              <a:t>Die Studien an Universitäten der Künste setzen jedenfalls die erfolgreiche Ablegung der Zulassungsprüfung voraus. </a:t>
            </a:r>
            <a:endParaRPr lang="de-DE" sz="2400" i="1" dirty="0" smtClean="0"/>
          </a:p>
          <a:p>
            <a:endParaRPr lang="de-DE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4219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smtClean="0"/>
              <a:t>Postsekundäre Einrichtungen </a:t>
            </a:r>
            <a:endParaRPr lang="de-DE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de-DE" sz="2400" dirty="0" smtClean="0">
                <a:solidFill>
                  <a:schemeClr val="accent6"/>
                </a:solidFill>
              </a:rPr>
              <a:t>Akademien:</a:t>
            </a:r>
            <a:r>
              <a:rPr lang="de-DE" sz="2400" dirty="0" smtClean="0"/>
              <a:t> </a:t>
            </a:r>
            <a:endParaRPr lang="cs-CZ" sz="2400" dirty="0" smtClean="0"/>
          </a:p>
          <a:p>
            <a:pPr marL="0" indent="0" algn="just">
              <a:buNone/>
            </a:pPr>
            <a:r>
              <a:rPr lang="de-DE" sz="2400" dirty="0" smtClean="0"/>
              <a:t>dreijährige Ausbildung für bestimmte Tätigkeiten in Sozial- und Gesundheitsbereich (z.B. Akademie für medizinische Berufe</a:t>
            </a:r>
            <a:r>
              <a:rPr lang="cs-CZ" sz="2400" dirty="0"/>
              <a:t>, Akademie </a:t>
            </a:r>
            <a:r>
              <a:rPr lang="de-DE" sz="2400" dirty="0" smtClean="0"/>
              <a:t>für Sozialarbeit) </a:t>
            </a:r>
            <a:endParaRPr lang="cs-CZ" sz="2400" dirty="0" smtClean="0"/>
          </a:p>
          <a:p>
            <a:pPr algn="just"/>
            <a:r>
              <a:rPr lang="de-DE" sz="2400" dirty="0" smtClean="0">
                <a:solidFill>
                  <a:schemeClr val="accent6"/>
                </a:solidFill>
              </a:rPr>
              <a:t>Kollegs</a:t>
            </a:r>
            <a:r>
              <a:rPr lang="de-DE" sz="2400" i="1" dirty="0" smtClean="0"/>
              <a:t>: </a:t>
            </a:r>
            <a:endParaRPr lang="cs-CZ" sz="2400" i="1" dirty="0" smtClean="0"/>
          </a:p>
          <a:p>
            <a:pPr marL="0" indent="0" algn="just">
              <a:buNone/>
            </a:pPr>
            <a:r>
              <a:rPr lang="de-DE" sz="2400" dirty="0" smtClean="0"/>
              <a:t>zweijährige  gehobene Berufsausbildung</a:t>
            </a:r>
            <a:r>
              <a:rPr lang="cs-CZ" sz="2400" dirty="0" smtClean="0"/>
              <a:t>;</a:t>
            </a:r>
            <a:r>
              <a:rPr lang="de-DE" sz="2400" dirty="0" smtClean="0"/>
              <a:t> geeignet</a:t>
            </a:r>
            <a:r>
              <a:rPr lang="cs-CZ" sz="2400" dirty="0" smtClean="0"/>
              <a:t> </a:t>
            </a:r>
            <a:r>
              <a:rPr lang="de-DE" sz="2400" dirty="0" smtClean="0"/>
              <a:t>für Absolventen AHS, die eine Berufsausbildung nachholen möchten</a:t>
            </a:r>
            <a:r>
              <a:rPr lang="cs-CZ" sz="2400" dirty="0" smtClean="0"/>
              <a:t>; </a:t>
            </a:r>
            <a:r>
              <a:rPr lang="de-DE" sz="2400" dirty="0" smtClean="0"/>
              <a:t>verschiedene Richtungen: Bautechnik, Chemie, Design, Elektrotechnik, Informatik, Holztechnik, Medientechnik, Optometrie,</a:t>
            </a:r>
            <a:r>
              <a:rPr lang="cs-CZ" sz="2400" dirty="0" smtClean="0"/>
              <a:t> </a:t>
            </a:r>
            <a:r>
              <a:rPr lang="de-DE" sz="2400" dirty="0" smtClean="0"/>
              <a:t>Tourismus und Freizeitwirtschaft…</a:t>
            </a:r>
          </a:p>
          <a:p>
            <a:endParaRPr lang="de-DE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08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Tertiäre Einrichtungen 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de-DE" sz="2400" dirty="0" smtClean="0">
                <a:solidFill>
                  <a:schemeClr val="accent6"/>
                </a:solidFill>
              </a:rPr>
              <a:t>Pädagogische Hochschulen</a:t>
            </a:r>
            <a:r>
              <a:rPr lang="de-DE" sz="2400" dirty="0" smtClean="0"/>
              <a:t>: </a:t>
            </a:r>
            <a:r>
              <a:rPr lang="cs-CZ" sz="2400" dirty="0" smtClean="0"/>
              <a:t>3-</a:t>
            </a:r>
            <a:r>
              <a:rPr lang="de-DE" sz="2400" dirty="0" smtClean="0"/>
              <a:t>jähriges Bachelorstudium; bilden Lehrer/innen für Volksschulen, Hauptschulen, Polytechnische Schulen oder Sonderschulen</a:t>
            </a:r>
            <a:r>
              <a:rPr lang="cs-CZ" sz="2400" dirty="0" smtClean="0"/>
              <a:t> </a:t>
            </a:r>
            <a:r>
              <a:rPr lang="cs-CZ" sz="2400" dirty="0" err="1" smtClean="0"/>
              <a:t>aus</a:t>
            </a:r>
            <a:r>
              <a:rPr lang="cs-CZ" sz="2400" dirty="0" smtClean="0"/>
              <a:t>. </a:t>
            </a:r>
            <a:r>
              <a:rPr lang="de-DE" sz="2400" dirty="0" smtClean="0"/>
              <a:t>Erst ab 2007. Akademischer Grad: „Bachelor </a:t>
            </a:r>
            <a:r>
              <a:rPr lang="de-DE" sz="2400" dirty="0" err="1" smtClean="0"/>
              <a:t>of</a:t>
            </a:r>
            <a:r>
              <a:rPr lang="de-DE" sz="2400" dirty="0" smtClean="0"/>
              <a:t> Education“ (</a:t>
            </a:r>
            <a:r>
              <a:rPr lang="de-DE" sz="2400" dirty="0" err="1" smtClean="0"/>
              <a:t>BEd</a:t>
            </a:r>
            <a:r>
              <a:rPr lang="de-DE" sz="2400" dirty="0" smtClean="0"/>
              <a:t>)</a:t>
            </a:r>
          </a:p>
          <a:p>
            <a:pPr algn="just"/>
            <a:r>
              <a:rPr lang="de-DE" sz="2400" dirty="0" smtClean="0">
                <a:solidFill>
                  <a:schemeClr val="accent6"/>
                </a:solidFill>
              </a:rPr>
              <a:t>Fachhochschulen</a:t>
            </a:r>
            <a:r>
              <a:rPr lang="cs-CZ" sz="2400" dirty="0" smtClean="0">
                <a:solidFill>
                  <a:schemeClr val="accent6"/>
                </a:solidFill>
              </a:rPr>
              <a:t>: </a:t>
            </a:r>
            <a:r>
              <a:rPr lang="de-DE" sz="2400" dirty="0" smtClean="0">
                <a:cs typeface="Times New Roman"/>
              </a:rPr>
              <a:t>praxisorientierte Ausbildung auf wissenschaftlicher Basis, rund 400 Studiengängen in den Bereichen Technik, Wirtschaft, Tourismus, Medien und Soziales,  seit 2007 auch im technisch-medizinischen Bereich</a:t>
            </a:r>
            <a:r>
              <a:rPr lang="cs-CZ" sz="2400" dirty="0">
                <a:cs typeface="Times New Roman"/>
              </a:rPr>
              <a:t>. </a:t>
            </a:r>
            <a:endParaRPr lang="de-DE" sz="2400" dirty="0" smtClean="0">
              <a:cs typeface="Times New Roman"/>
            </a:endParaRPr>
          </a:p>
          <a:p>
            <a:pPr algn="just"/>
            <a:r>
              <a:rPr lang="de-DE" sz="2400" dirty="0" smtClean="0">
                <a:solidFill>
                  <a:schemeClr val="accent6"/>
                </a:solidFill>
              </a:rPr>
              <a:t>Universitäten: </a:t>
            </a:r>
            <a:r>
              <a:rPr lang="de-DE" sz="2400" dirty="0" smtClean="0"/>
              <a:t>staatliche x Privatuniversitäten; Aufgaben in der Lehre, Forschung und Entwicklung </a:t>
            </a:r>
          </a:p>
          <a:p>
            <a:r>
              <a:rPr lang="de-DE" sz="2400" dirty="0" smtClean="0">
                <a:solidFill>
                  <a:schemeClr val="accent6"/>
                </a:solidFill>
              </a:rPr>
              <a:t>Universitäten der Künste: </a:t>
            </a:r>
            <a:r>
              <a:rPr lang="de-DE" sz="2400" dirty="0" smtClean="0"/>
              <a:t>die Aufnahme  ab vollendetem 17. Lebensjahr, in </a:t>
            </a:r>
            <a:r>
              <a:rPr lang="de-DE" sz="2400" dirty="0" err="1" smtClean="0"/>
              <a:t>Sonderf</a:t>
            </a:r>
            <a:r>
              <a:rPr lang="cs-CZ" sz="2400" dirty="0" smtClean="0"/>
              <a:t>ä</a:t>
            </a:r>
            <a:r>
              <a:rPr lang="de-DE" sz="2400" dirty="0" err="1" smtClean="0"/>
              <a:t>llen</a:t>
            </a:r>
            <a:r>
              <a:rPr lang="de-DE" sz="2400" dirty="0" smtClean="0"/>
              <a:t> ab 15 Lebensjahr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8291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Studiensysteme an den Hochschulen und Universitäten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de-DE" sz="2400" dirty="0" smtClean="0"/>
              <a:t>zwei- </a:t>
            </a:r>
            <a:r>
              <a:rPr lang="de-DE" sz="2400" dirty="0"/>
              <a:t>und dreistufig</a:t>
            </a:r>
          </a:p>
          <a:p>
            <a:pPr algn="just"/>
            <a:r>
              <a:rPr lang="de-DE" sz="2400" dirty="0" smtClean="0"/>
              <a:t>in </a:t>
            </a:r>
            <a:r>
              <a:rPr lang="de-DE" sz="2400" dirty="0"/>
              <a:t>den meisten Studiengängen </a:t>
            </a:r>
            <a:r>
              <a:rPr lang="cs-CZ" sz="2400" dirty="0" err="1" smtClean="0"/>
              <a:t>wurde</a:t>
            </a:r>
            <a:r>
              <a:rPr lang="cs-CZ" sz="2400" dirty="0" smtClean="0"/>
              <a:t> </a:t>
            </a:r>
            <a:r>
              <a:rPr lang="de-DE" sz="2400" dirty="0" smtClean="0"/>
              <a:t>das </a:t>
            </a:r>
            <a:r>
              <a:rPr lang="de-DE" sz="2400" dirty="0"/>
              <a:t>dreistufige europäische System eingeführt: nach dem </a:t>
            </a:r>
            <a:r>
              <a:rPr lang="de-DE" sz="2400" dirty="0">
                <a:solidFill>
                  <a:schemeClr val="accent6"/>
                </a:solidFill>
              </a:rPr>
              <a:t>Bachelorstudium</a:t>
            </a:r>
            <a:r>
              <a:rPr lang="de-DE" sz="2400" dirty="0"/>
              <a:t> (Studiendauer: in der Regel 6 bis 8 Semester, 180 </a:t>
            </a:r>
            <a:r>
              <a:rPr lang="de-DE" sz="2400" dirty="0" err="1"/>
              <a:t>Credits</a:t>
            </a:r>
            <a:r>
              <a:rPr lang="de-DE" sz="2400" dirty="0"/>
              <a:t>) kann ein </a:t>
            </a:r>
            <a:r>
              <a:rPr lang="de-DE" sz="2400" dirty="0">
                <a:solidFill>
                  <a:schemeClr val="accent6"/>
                </a:solidFill>
              </a:rPr>
              <a:t>Masterstudium</a:t>
            </a:r>
            <a:r>
              <a:rPr lang="de-DE" sz="2400" dirty="0"/>
              <a:t> (weitere 2 bis 4 Semester, 120 </a:t>
            </a:r>
            <a:r>
              <a:rPr lang="de-DE" sz="2400" dirty="0" err="1"/>
              <a:t>Credits</a:t>
            </a:r>
            <a:r>
              <a:rPr lang="de-DE" sz="2400" dirty="0"/>
              <a:t>) und ein </a:t>
            </a:r>
            <a:r>
              <a:rPr lang="de-DE" sz="2400" dirty="0" smtClean="0">
                <a:solidFill>
                  <a:schemeClr val="accent6"/>
                </a:solidFill>
              </a:rPr>
              <a:t>Doktorat</a:t>
            </a:r>
            <a:r>
              <a:rPr lang="cs-CZ" sz="2400" dirty="0" smtClean="0">
                <a:solidFill>
                  <a:schemeClr val="accent6"/>
                </a:solidFill>
              </a:rPr>
              <a:t>s</a:t>
            </a:r>
            <a:r>
              <a:rPr lang="de-DE" sz="2400" dirty="0" err="1" smtClean="0">
                <a:solidFill>
                  <a:schemeClr val="accent6"/>
                </a:solidFill>
              </a:rPr>
              <a:t>studium</a:t>
            </a:r>
            <a:r>
              <a:rPr lang="de-DE" sz="2400" dirty="0" smtClean="0"/>
              <a:t> </a:t>
            </a:r>
            <a:r>
              <a:rPr lang="de-DE" sz="2400" dirty="0"/>
              <a:t>oder ein postgradualer Lehrgang angeschlossen werden</a:t>
            </a:r>
          </a:p>
          <a:p>
            <a:pPr algn="just"/>
            <a:r>
              <a:rPr lang="de-DE" sz="2400" dirty="0" smtClean="0"/>
              <a:t>medizinische </a:t>
            </a:r>
            <a:r>
              <a:rPr lang="de-DE" sz="2400" dirty="0"/>
              <a:t>Studiengänge halten am zweistufigen System (Diplom- plus </a:t>
            </a:r>
            <a:r>
              <a:rPr lang="de-DE" sz="2400" dirty="0" smtClean="0"/>
              <a:t>Doktorat</a:t>
            </a:r>
            <a:r>
              <a:rPr lang="cs-CZ" sz="2400" dirty="0" smtClean="0"/>
              <a:t>s</a:t>
            </a:r>
            <a:r>
              <a:rPr lang="de-DE" sz="2400" dirty="0" err="1" smtClean="0"/>
              <a:t>studium</a:t>
            </a:r>
            <a:r>
              <a:rPr lang="de-DE" sz="2400" dirty="0"/>
              <a:t>) fest</a:t>
            </a:r>
          </a:p>
          <a:p>
            <a:pPr algn="just"/>
            <a:r>
              <a:rPr lang="de-DE" sz="2400" dirty="0" smtClean="0"/>
              <a:t>das </a:t>
            </a:r>
            <a:r>
              <a:rPr lang="de-DE" sz="2400" dirty="0"/>
              <a:t>Studienjahr beginnt am 1. Oktober, endet am 30. September des Folgejahres und ist in </a:t>
            </a:r>
            <a:r>
              <a:rPr lang="de-DE" sz="2400" dirty="0" smtClean="0"/>
              <a:t>Winter</a:t>
            </a:r>
            <a:r>
              <a:rPr lang="cs-CZ" sz="2400" dirty="0" smtClean="0"/>
              <a:t>- </a:t>
            </a:r>
            <a:r>
              <a:rPr lang="de-DE" sz="2400" dirty="0" smtClean="0"/>
              <a:t>und </a:t>
            </a:r>
            <a:r>
              <a:rPr lang="de-DE" sz="2400" dirty="0"/>
              <a:t>Sommersemester gegliedert. Zeitgleich mit dem Semesteranfang beginnen auch die </a:t>
            </a:r>
            <a:r>
              <a:rPr lang="de-DE" sz="2400" dirty="0" smtClean="0"/>
              <a:t>Lehrveranstaltungen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62246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err="1"/>
              <a:t>Leistungsbewertung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sz="2400" dirty="0" smtClean="0"/>
              <a:t>die </a:t>
            </a:r>
            <a:r>
              <a:rPr lang="de-DE" sz="2400" dirty="0"/>
              <a:t>Prüfungen sind in mündlicher oder schriftlicher Form oder als </a:t>
            </a:r>
            <a:r>
              <a:rPr lang="de-DE" sz="2400" dirty="0" smtClean="0"/>
              <a:t>Projektarbeiten abzulegen</a:t>
            </a:r>
            <a:endParaRPr lang="cs-CZ" sz="2400" dirty="0" smtClean="0"/>
          </a:p>
          <a:p>
            <a:endParaRPr lang="cs-CZ" sz="2400" dirty="0"/>
          </a:p>
          <a:p>
            <a:endParaRPr lang="cs-CZ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2904" y="2721318"/>
            <a:ext cx="8169275" cy="323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2857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err="1" smtClean="0"/>
              <a:t>Akademische</a:t>
            </a:r>
            <a:r>
              <a:rPr lang="cs-CZ" sz="4000" dirty="0" smtClean="0"/>
              <a:t> Grade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err="1" smtClean="0">
                <a:solidFill>
                  <a:schemeClr val="accent6"/>
                </a:solidFill>
              </a:rPr>
              <a:t>Bachelorgrade</a:t>
            </a:r>
            <a:r>
              <a:rPr lang="cs-CZ" dirty="0" smtClean="0"/>
              <a:t>:</a:t>
            </a:r>
          </a:p>
          <a:p>
            <a:r>
              <a:rPr lang="cs-CZ" dirty="0" err="1" smtClean="0"/>
              <a:t>Bachelor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BA</a:t>
            </a:r>
          </a:p>
          <a:p>
            <a:r>
              <a:rPr lang="cs-CZ" dirty="0" err="1" smtClean="0"/>
              <a:t>Bachelor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Science </a:t>
            </a:r>
            <a:r>
              <a:rPr lang="cs-CZ" dirty="0" err="1"/>
              <a:t>BSc</a:t>
            </a:r>
            <a:endParaRPr lang="cs-CZ" dirty="0"/>
          </a:p>
          <a:p>
            <a:pPr marL="0" indent="0">
              <a:buNone/>
            </a:pPr>
            <a:r>
              <a:rPr lang="cs-CZ" dirty="0" smtClean="0">
                <a:solidFill>
                  <a:schemeClr val="accent6"/>
                </a:solidFill>
              </a:rPr>
              <a:t>Master- </a:t>
            </a:r>
            <a:r>
              <a:rPr lang="cs-CZ" dirty="0" err="1" smtClean="0">
                <a:solidFill>
                  <a:schemeClr val="accent6"/>
                </a:solidFill>
              </a:rPr>
              <a:t>bzw</a:t>
            </a:r>
            <a:r>
              <a:rPr lang="cs-CZ" dirty="0" smtClean="0">
                <a:solidFill>
                  <a:schemeClr val="accent6"/>
                </a:solidFill>
              </a:rPr>
              <a:t>. </a:t>
            </a:r>
            <a:r>
              <a:rPr lang="cs-CZ" dirty="0" err="1" smtClean="0">
                <a:solidFill>
                  <a:schemeClr val="accent6"/>
                </a:solidFill>
              </a:rPr>
              <a:t>Diplomgrade</a:t>
            </a:r>
            <a:r>
              <a:rPr lang="cs-CZ" dirty="0" smtClean="0"/>
              <a:t>:</a:t>
            </a:r>
          </a:p>
          <a:p>
            <a:r>
              <a:rPr lang="cs-CZ" dirty="0" smtClean="0"/>
              <a:t> Diplom-</a:t>
            </a:r>
            <a:r>
              <a:rPr lang="cs-CZ" dirty="0" err="1" smtClean="0"/>
              <a:t>Ingenieur</a:t>
            </a:r>
            <a:r>
              <a:rPr lang="cs-CZ" dirty="0" smtClean="0"/>
              <a:t>/Diplom-</a:t>
            </a:r>
            <a:r>
              <a:rPr lang="cs-CZ" dirty="0" err="1" smtClean="0"/>
              <a:t>Ingenieurin</a:t>
            </a:r>
            <a:r>
              <a:rPr lang="cs-CZ" dirty="0" smtClean="0"/>
              <a:t> DI oder </a:t>
            </a:r>
            <a:r>
              <a:rPr lang="cs-CZ" dirty="0" err="1" smtClean="0"/>
              <a:t>Dipl</a:t>
            </a:r>
            <a:r>
              <a:rPr lang="cs-CZ" dirty="0" smtClean="0"/>
              <a:t>.-Ing.</a:t>
            </a:r>
          </a:p>
          <a:p>
            <a:r>
              <a:rPr lang="cs-CZ" dirty="0" smtClean="0"/>
              <a:t> </a:t>
            </a:r>
            <a:r>
              <a:rPr lang="cs-CZ" dirty="0"/>
              <a:t>Doktor/</a:t>
            </a:r>
            <a:r>
              <a:rPr lang="cs-CZ" dirty="0" err="1"/>
              <a:t>Doktorin</a:t>
            </a:r>
            <a:r>
              <a:rPr lang="cs-CZ" dirty="0"/>
              <a:t> der </a:t>
            </a:r>
            <a:r>
              <a:rPr lang="cs-CZ" dirty="0" err="1"/>
              <a:t>gesamten</a:t>
            </a:r>
            <a:r>
              <a:rPr lang="cs-CZ" dirty="0"/>
              <a:t> </a:t>
            </a:r>
            <a:r>
              <a:rPr lang="cs-CZ" dirty="0" err="1"/>
              <a:t>Heilkunde</a:t>
            </a:r>
            <a:r>
              <a:rPr lang="cs-CZ" dirty="0"/>
              <a:t> Dr. med. univ.</a:t>
            </a:r>
          </a:p>
          <a:p>
            <a:r>
              <a:rPr lang="cs-CZ" dirty="0" smtClean="0"/>
              <a:t> </a:t>
            </a:r>
            <a:r>
              <a:rPr lang="cs-CZ" dirty="0"/>
              <a:t>Doktor/</a:t>
            </a:r>
            <a:r>
              <a:rPr lang="cs-CZ" dirty="0" err="1"/>
              <a:t>Doktorin</a:t>
            </a:r>
            <a:r>
              <a:rPr lang="cs-CZ" dirty="0"/>
              <a:t> der </a:t>
            </a:r>
            <a:r>
              <a:rPr lang="cs-CZ" dirty="0" err="1"/>
              <a:t>Zahnheilkunde</a:t>
            </a:r>
            <a:r>
              <a:rPr lang="cs-CZ" dirty="0"/>
              <a:t> Dr. med. </a:t>
            </a:r>
            <a:r>
              <a:rPr lang="cs-CZ" dirty="0" err="1"/>
              <a:t>dent</a:t>
            </a:r>
            <a:r>
              <a:rPr lang="cs-CZ" dirty="0"/>
              <a:t>.</a:t>
            </a:r>
          </a:p>
          <a:p>
            <a:r>
              <a:rPr lang="cs-CZ" dirty="0" smtClean="0"/>
              <a:t> </a:t>
            </a:r>
            <a:r>
              <a:rPr lang="cs-CZ" dirty="0"/>
              <a:t>Magister/Magistra … (</a:t>
            </a:r>
            <a:r>
              <a:rPr lang="cs-CZ" dirty="0" err="1"/>
              <a:t>auslaufend</a:t>
            </a:r>
            <a:r>
              <a:rPr lang="cs-CZ" dirty="0"/>
              <a:t>) Mag. …</a:t>
            </a:r>
          </a:p>
          <a:p>
            <a:r>
              <a:rPr lang="cs-CZ" dirty="0" smtClean="0"/>
              <a:t> </a:t>
            </a:r>
            <a:r>
              <a:rPr lang="cs-CZ" dirty="0"/>
              <a:t>Master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MA</a:t>
            </a:r>
          </a:p>
          <a:p>
            <a:r>
              <a:rPr lang="cs-CZ" dirty="0" smtClean="0"/>
              <a:t> </a:t>
            </a:r>
            <a:r>
              <a:rPr lang="cs-CZ" dirty="0"/>
              <a:t>Master </a:t>
            </a:r>
            <a:r>
              <a:rPr lang="cs-CZ" dirty="0" err="1"/>
              <a:t>of</a:t>
            </a:r>
            <a:r>
              <a:rPr lang="cs-CZ" dirty="0"/>
              <a:t> Science </a:t>
            </a:r>
            <a:r>
              <a:rPr lang="cs-CZ" dirty="0" err="1"/>
              <a:t>MSc</a:t>
            </a:r>
            <a:endParaRPr lang="cs-CZ" dirty="0"/>
          </a:p>
          <a:p>
            <a:pPr marL="0" indent="0">
              <a:buNone/>
            </a:pPr>
            <a:r>
              <a:rPr lang="cs-CZ" dirty="0" err="1">
                <a:solidFill>
                  <a:schemeClr val="accent6"/>
                </a:solidFill>
              </a:rPr>
              <a:t>Doktorgrade</a:t>
            </a:r>
            <a:r>
              <a:rPr lang="cs-CZ" dirty="0">
                <a:solidFill>
                  <a:schemeClr val="accent6"/>
                </a:solidFill>
              </a:rPr>
              <a:t>:</a:t>
            </a:r>
          </a:p>
          <a:p>
            <a:r>
              <a:rPr lang="cs-CZ" dirty="0" smtClean="0"/>
              <a:t> </a:t>
            </a:r>
            <a:r>
              <a:rPr lang="cs-CZ" dirty="0"/>
              <a:t>Doktor/</a:t>
            </a:r>
            <a:r>
              <a:rPr lang="cs-CZ" dirty="0" err="1"/>
              <a:t>Doktorin</a:t>
            </a:r>
            <a:r>
              <a:rPr lang="cs-CZ" dirty="0"/>
              <a:t> … Dr. …</a:t>
            </a:r>
          </a:p>
          <a:p>
            <a:r>
              <a:rPr lang="cs-CZ" dirty="0" smtClean="0"/>
              <a:t> </a:t>
            </a:r>
            <a:r>
              <a:rPr lang="cs-CZ" dirty="0" err="1"/>
              <a:t>Doctor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Philosophy</a:t>
            </a:r>
            <a:r>
              <a:rPr lang="cs-CZ" dirty="0"/>
              <a:t> </a:t>
            </a:r>
            <a:r>
              <a:rPr lang="cs-CZ" dirty="0" smtClean="0"/>
              <a:t>…PhD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7586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smtClean="0"/>
              <a:t>Studiengebühren</a:t>
            </a:r>
            <a:endParaRPr lang="de-DE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268760"/>
            <a:ext cx="8229600" cy="5102027"/>
          </a:xfrm>
        </p:spPr>
        <p:txBody>
          <a:bodyPr>
            <a:noAutofit/>
          </a:bodyPr>
          <a:lstStyle/>
          <a:p>
            <a:pPr algn="just"/>
            <a:r>
              <a:rPr lang="de-DE" sz="2400" dirty="0" smtClean="0"/>
              <a:t>Studierende </a:t>
            </a:r>
            <a:r>
              <a:rPr lang="de-DE" sz="2400" dirty="0"/>
              <a:t>aus Österreich und den EU-Mitgliedstaaten zahlen </a:t>
            </a:r>
            <a:r>
              <a:rPr lang="de-DE" sz="2400" dirty="0">
                <a:solidFill>
                  <a:srgbClr val="FF0000"/>
                </a:solidFill>
              </a:rPr>
              <a:t>an den Universitäten keine Studiengebühren</a:t>
            </a:r>
            <a:r>
              <a:rPr lang="de-DE" sz="2400" dirty="0"/>
              <a:t>. </a:t>
            </a:r>
            <a:r>
              <a:rPr lang="de-DE" sz="2400" dirty="0">
                <a:solidFill>
                  <a:srgbClr val="FF0000"/>
                </a:solidFill>
              </a:rPr>
              <a:t>Für Nicht-EU-Bürger </a:t>
            </a:r>
            <a:r>
              <a:rPr lang="de-DE" sz="2400" dirty="0"/>
              <a:t>gilt diese Regelung nicht, für sie </a:t>
            </a:r>
            <a:r>
              <a:rPr lang="de-DE" sz="2400" dirty="0">
                <a:solidFill>
                  <a:srgbClr val="FF0000"/>
                </a:solidFill>
              </a:rPr>
              <a:t>bleiben die Studiengebühren erhalten. (363,36 EUR pro Semester)</a:t>
            </a:r>
            <a:r>
              <a:rPr lang="de-DE" sz="2400" dirty="0"/>
              <a:t> Auch Studierende, die die </a:t>
            </a:r>
            <a:r>
              <a:rPr lang="de-DE" sz="2400" dirty="0">
                <a:solidFill>
                  <a:srgbClr val="FF0000"/>
                </a:solidFill>
              </a:rPr>
              <a:t>Regelstudienzeit um 2 Semester überschreiten,</a:t>
            </a:r>
            <a:r>
              <a:rPr lang="de-DE" sz="2400" dirty="0"/>
              <a:t> werden zur Kasse gebeten. </a:t>
            </a:r>
          </a:p>
          <a:p>
            <a:pPr algn="just"/>
            <a:r>
              <a:rPr lang="de-DE" sz="2400" dirty="0" smtClean="0"/>
              <a:t>im </a:t>
            </a:r>
            <a:r>
              <a:rPr lang="de-DE" sz="2400" dirty="0"/>
              <a:t>Gegensatz zu den Universitäten erheben die </a:t>
            </a:r>
            <a:r>
              <a:rPr lang="de-DE" sz="2400" dirty="0">
                <a:solidFill>
                  <a:srgbClr val="FF0000"/>
                </a:solidFill>
              </a:rPr>
              <a:t>Fachhochschulen Studiengebühren in Höhe von 363,36 EUR pro Semester. Manche FHs sind nicht gebührenpflichtig </a:t>
            </a:r>
            <a:r>
              <a:rPr lang="cs-CZ" sz="2400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de-DE" sz="2400" dirty="0" smtClean="0"/>
              <a:t>Privatuniversitäten </a:t>
            </a:r>
            <a:r>
              <a:rPr lang="de-DE" sz="2400" dirty="0"/>
              <a:t>verlangen Studiengebühren bis zu 44.000 EUR für ein gesamtes Bachelorstudium. </a:t>
            </a:r>
          </a:p>
          <a:p>
            <a:pPr algn="just"/>
            <a:r>
              <a:rPr lang="de-DE" sz="2400" dirty="0" smtClean="0"/>
              <a:t>alle </a:t>
            </a:r>
            <a:r>
              <a:rPr lang="de-DE" sz="2400" dirty="0"/>
              <a:t>Studierenden an österreichischen Hochschulen zahlen pro Semester einen </a:t>
            </a:r>
            <a:r>
              <a:rPr lang="de-DE" sz="2400" dirty="0">
                <a:solidFill>
                  <a:srgbClr val="FF0000"/>
                </a:solidFill>
              </a:rPr>
              <a:t>Studierendenbeitrag von derzeit 17,50 EUR. </a:t>
            </a:r>
          </a:p>
          <a:p>
            <a:pPr algn="just"/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940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smtClean="0"/>
              <a:t>Unterstützung der Studierenden</a:t>
            </a:r>
            <a:endParaRPr lang="de-DE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/>
              <a:t> </a:t>
            </a:r>
            <a:endParaRPr lang="de-DE" dirty="0" smtClean="0"/>
          </a:p>
          <a:p>
            <a:pPr algn="just"/>
            <a:r>
              <a:rPr lang="de-DE" sz="2600" dirty="0" smtClean="0">
                <a:solidFill>
                  <a:srgbClr val="FF0000"/>
                </a:solidFill>
              </a:rPr>
              <a:t>Stipendium</a:t>
            </a:r>
            <a:r>
              <a:rPr lang="de-DE" sz="2600" dirty="0" smtClean="0"/>
              <a:t>: monatliche Studienbeihilfe liegen zwischen 5-679 EUR bei folgenden Voraussetzungen: sozialen Förderungswürdigkeit, günstige Studienerfolg, vor 30. Lebensjahr begonnene Studium </a:t>
            </a:r>
          </a:p>
          <a:p>
            <a:pPr algn="just"/>
            <a:r>
              <a:rPr lang="de-DE" sz="2600" dirty="0" smtClean="0">
                <a:solidFill>
                  <a:srgbClr val="FF0000"/>
                </a:solidFill>
              </a:rPr>
              <a:t>Studentenwohnheime</a:t>
            </a:r>
            <a:r>
              <a:rPr lang="de-DE" sz="2600" dirty="0"/>
              <a:t>: günstiges Wohnen, Heimträger meistens private </a:t>
            </a:r>
            <a:r>
              <a:rPr lang="de-DE" sz="2600" dirty="0" smtClean="0"/>
              <a:t>Vereine</a:t>
            </a:r>
            <a:endParaRPr lang="cs-CZ" sz="2600" dirty="0" smtClean="0"/>
          </a:p>
          <a:p>
            <a:pPr algn="just"/>
            <a:r>
              <a:rPr lang="de-DE" dirty="0" smtClean="0">
                <a:solidFill>
                  <a:schemeClr val="accent1"/>
                </a:solidFill>
              </a:rPr>
              <a:t>Hochschul-Mensen</a:t>
            </a:r>
            <a:r>
              <a:rPr lang="cs-CZ" dirty="0" smtClean="0">
                <a:solidFill>
                  <a:schemeClr val="accent1"/>
                </a:solidFill>
              </a:rPr>
              <a:t>:</a:t>
            </a:r>
            <a:r>
              <a:rPr lang="de-DE" dirty="0" smtClean="0">
                <a:solidFill>
                  <a:schemeClr val="accent1"/>
                </a:solidFill>
              </a:rPr>
              <a:t> </a:t>
            </a:r>
            <a:r>
              <a:rPr lang="de-DE" dirty="0" smtClean="0"/>
              <a:t>von </a:t>
            </a:r>
            <a:r>
              <a:rPr lang="de-DE" dirty="0"/>
              <a:t>einer nationalen Betriebsgesellschaft </a:t>
            </a:r>
            <a:r>
              <a:rPr lang="de-DE" dirty="0" smtClean="0"/>
              <a:t>unterhalten</a:t>
            </a:r>
            <a:endParaRPr lang="cs-CZ" dirty="0" smtClean="0"/>
          </a:p>
          <a:p>
            <a:pPr algn="just"/>
            <a:r>
              <a:rPr lang="de-DE" dirty="0" smtClean="0">
                <a:solidFill>
                  <a:schemeClr val="accent1"/>
                </a:solidFill>
              </a:rPr>
              <a:t>Krankenversicherung</a:t>
            </a:r>
            <a:r>
              <a:rPr lang="de-DE" dirty="0" smtClean="0"/>
              <a:t>: Mitversicherung bei</a:t>
            </a:r>
            <a:r>
              <a:rPr lang="cs-CZ" dirty="0" smtClean="0"/>
              <a:t> den</a:t>
            </a:r>
            <a:r>
              <a:rPr lang="de-DE" dirty="0" smtClean="0"/>
              <a:t> Eltern, kostengünstige Selbstversicherung (1/2 übernimmt der Staat)</a:t>
            </a:r>
          </a:p>
          <a:p>
            <a:pPr algn="just"/>
            <a:r>
              <a:rPr lang="de-DE" sz="2600" dirty="0" smtClean="0">
                <a:solidFill>
                  <a:srgbClr val="FF0000"/>
                </a:solidFill>
              </a:rPr>
              <a:t>Möglichkeit </a:t>
            </a:r>
            <a:r>
              <a:rPr lang="de-DE" sz="2600" dirty="0">
                <a:solidFill>
                  <a:srgbClr val="FF0000"/>
                </a:solidFill>
              </a:rPr>
              <a:t>des Fernstudiums</a:t>
            </a:r>
            <a:r>
              <a:rPr lang="de-DE" sz="2600" dirty="0"/>
              <a:t>: am Zentren für Fernstudium- nur bei manchen Studiengängen möglich, Lehrveranstaltungen finden vorwiegend an Wochenenden statt, Prüfungen auch durch Videokonferenzprüfungen angeboten 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xmlns="" val="248985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983</TotalTime>
  <Words>673</Words>
  <Application>Microsoft Office PowerPoint</Application>
  <PresentationFormat>Předvádění na obrazovce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Jmění</vt:lpstr>
      <vt:lpstr>Postsekundäre und tertiäre Bildung in Österreich</vt:lpstr>
      <vt:lpstr>Zugang zum Studium</vt:lpstr>
      <vt:lpstr>Postsekundäre Einrichtungen </vt:lpstr>
      <vt:lpstr>Tertiäre Einrichtungen </vt:lpstr>
      <vt:lpstr>Studiensysteme an den Hochschulen und Universitäten</vt:lpstr>
      <vt:lpstr>Leistungsbewertung</vt:lpstr>
      <vt:lpstr>Akademische Grade </vt:lpstr>
      <vt:lpstr>Studiengebühren</vt:lpstr>
      <vt:lpstr>Unterstützung der Studierenden</vt:lpstr>
      <vt:lpstr>Quellen: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Tertiäre Bildung in Österreich</dc:title>
  <dc:creator>Miluše</dc:creator>
  <cp:lastModifiedBy>Your User Name</cp:lastModifiedBy>
  <cp:revision>39</cp:revision>
  <dcterms:created xsi:type="dcterms:W3CDTF">2012-11-09T20:57:13Z</dcterms:created>
  <dcterms:modified xsi:type="dcterms:W3CDTF">2012-12-06T16:34:08Z</dcterms:modified>
</cp:coreProperties>
</file>