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61" r:id="rId3"/>
    <p:sldId id="257" r:id="rId4"/>
    <p:sldId id="266" r:id="rId5"/>
    <p:sldId id="263" r:id="rId6"/>
    <p:sldId id="258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7ABFD-FA33-4FF1-9E47-12412E09FC48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36A2D-BCD7-4211-9CAC-7C9C48EB406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5204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236A2D-BCD7-4211-9CAC-7C9C48EB4067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04765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2CBC60D-65FE-4631-8026-0E6374E3F477}" type="datetimeFigureOut">
              <a:rPr lang="cs-CZ" smtClean="0"/>
              <a:pPr/>
              <a:t>6.12.2012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E288E09-8F75-4DD8-B6F7-D03CA09DCF6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vysok&#233;&#353;koly.cz/" TargetMode="External"/><Relationship Id="rId2" Type="http://schemas.openxmlformats.org/officeDocument/2006/relationships/hyperlink" Target="http://student.finance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Miluše </a:t>
            </a:r>
            <a:r>
              <a:rPr lang="cs-CZ" dirty="0" err="1" smtClean="0"/>
              <a:t>Krouželová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Tertiäre</a:t>
            </a:r>
            <a:r>
              <a:rPr lang="cs-CZ" dirty="0" smtClean="0"/>
              <a:t> </a:t>
            </a:r>
            <a:r>
              <a:rPr lang="cs-CZ" dirty="0" err="1" smtClean="0"/>
              <a:t>Bildung</a:t>
            </a:r>
            <a:r>
              <a:rPr lang="cs-CZ" dirty="0" smtClean="0"/>
              <a:t> in </a:t>
            </a:r>
            <a:r>
              <a:rPr lang="cs-CZ" dirty="0" err="1" smtClean="0"/>
              <a:t>Tschechien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421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Zugang zum Studium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/>
              <a:t>Abschluss einer Mittelschule, bzw. Berufsschule mit dem </a:t>
            </a:r>
            <a:r>
              <a:rPr lang="de-DE" sz="2400" dirty="0" smtClean="0">
                <a:solidFill>
                  <a:schemeClr val="accent6"/>
                </a:solidFill>
              </a:rPr>
              <a:t>Abitur</a:t>
            </a:r>
          </a:p>
          <a:p>
            <a:pPr algn="just"/>
            <a:endParaRPr lang="de-DE" sz="2400" dirty="0" smtClean="0"/>
          </a:p>
          <a:p>
            <a:pPr algn="just"/>
            <a:r>
              <a:rPr lang="de-DE" sz="2400" dirty="0" smtClean="0"/>
              <a:t>Die Aufnahmeregelungen werden von den jeweiligen Hochschulen und Universitäten festgelegt.  Die Aufnahmeprüfungen sind an tschechischen Hochschulen </a:t>
            </a:r>
            <a:r>
              <a:rPr lang="de-DE" sz="2400" dirty="0" smtClean="0">
                <a:solidFill>
                  <a:schemeClr val="accent6"/>
                </a:solidFill>
              </a:rPr>
              <a:t>üblich.</a:t>
            </a:r>
          </a:p>
          <a:p>
            <a:pPr algn="just"/>
            <a:endParaRPr lang="de-DE" sz="2400" dirty="0" smtClean="0"/>
          </a:p>
          <a:p>
            <a:pPr algn="just"/>
            <a:r>
              <a:rPr lang="de-DE" sz="2400" dirty="0" smtClean="0"/>
              <a:t>Die Studien an Universitäten der Künste setzen die erfolgreiche Ablegung der </a:t>
            </a:r>
            <a:r>
              <a:rPr lang="de-DE" sz="2400" dirty="0" smtClean="0">
                <a:solidFill>
                  <a:schemeClr val="accent6"/>
                </a:solidFill>
              </a:rPr>
              <a:t>Zulassungsprüfung </a:t>
            </a:r>
            <a:r>
              <a:rPr lang="de-DE" sz="2400" dirty="0" smtClean="0"/>
              <a:t>voraus.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92851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Tertiäre Einrichtungen 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Höhere Fachschulen</a:t>
            </a:r>
            <a:r>
              <a:rPr lang="de-DE" sz="2400" dirty="0" smtClean="0"/>
              <a:t>: dreijährige Studiengänge, an die Berufspraxis stark orientiert. Nach dem Bestehen der Abschlussprüfung (Absolutorium) mit dem Titel </a:t>
            </a:r>
            <a:r>
              <a:rPr lang="de-DE" sz="2400" dirty="0" smtClean="0">
                <a:solidFill>
                  <a:schemeClr val="accent6"/>
                </a:solidFill>
              </a:rPr>
              <a:t>„Diplomspezialist“ (</a:t>
            </a:r>
            <a:r>
              <a:rPr lang="de-DE" sz="2400" dirty="0" err="1" smtClean="0">
                <a:solidFill>
                  <a:schemeClr val="accent6"/>
                </a:solidFill>
              </a:rPr>
              <a:t>DiS</a:t>
            </a:r>
            <a:r>
              <a:rPr lang="de-DE" sz="2400" dirty="0" smtClean="0">
                <a:solidFill>
                  <a:schemeClr val="accent6"/>
                </a:solidFill>
              </a:rPr>
              <a:t>.) </a:t>
            </a:r>
            <a:r>
              <a:rPr lang="de-DE" sz="2400" dirty="0" smtClean="0"/>
              <a:t>abgeschlossen. Erst ab 1995.</a:t>
            </a:r>
            <a:endParaRPr lang="cs-CZ" sz="2400" dirty="0" smtClean="0"/>
          </a:p>
          <a:p>
            <a:pPr algn="just"/>
            <a:endParaRPr lang="de-DE" sz="2400" dirty="0" smtClean="0"/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Hochschulen, Fachhochschulen und Universitäten</a:t>
            </a:r>
            <a:r>
              <a:rPr lang="de-DE" sz="2400" dirty="0" smtClean="0"/>
              <a:t>: staatliche x private </a:t>
            </a:r>
            <a:endParaRPr lang="cs-CZ" sz="2400" dirty="0" smtClean="0"/>
          </a:p>
          <a:p>
            <a:pPr algn="just"/>
            <a:r>
              <a:rPr lang="de-DE" sz="2400" dirty="0" smtClean="0"/>
              <a:t>25 öffentliche + 2 staatliche Hochschulen  (Polizeiakademie, Universität  für Verteidigung); </a:t>
            </a:r>
            <a:r>
              <a:rPr lang="de-DE" sz="2400" dirty="0" err="1" smtClean="0"/>
              <a:t>cca</a:t>
            </a:r>
            <a:r>
              <a:rPr lang="de-DE" sz="2400" dirty="0" smtClean="0"/>
              <a:t> 37 private Fachhochschulen und Universitäten </a:t>
            </a:r>
          </a:p>
        </p:txBody>
      </p:sp>
    </p:spTree>
    <p:extLst>
      <p:ext uri="{BB962C8B-B14F-4D97-AF65-F5344CB8AC3E}">
        <p14:creationId xmlns:p14="http://schemas.microsoft.com/office/powerpoint/2010/main" xmlns="" val="3944312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dirty="0" smtClean="0"/>
              <a:t>Studiensystem an den Hochschulen 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endParaRPr lang="cs-CZ" sz="2400" dirty="0" smtClean="0"/>
          </a:p>
          <a:p>
            <a:pPr algn="just"/>
            <a:r>
              <a:rPr lang="de-DE" sz="2400" dirty="0" smtClean="0"/>
              <a:t>in </a:t>
            </a:r>
            <a:r>
              <a:rPr lang="de-DE" sz="2400" dirty="0"/>
              <a:t>den meisten Studiengängen </a:t>
            </a:r>
            <a:r>
              <a:rPr lang="de-DE" sz="2400" dirty="0">
                <a:solidFill>
                  <a:schemeClr val="accent6"/>
                </a:solidFill>
              </a:rPr>
              <a:t>das dreistufige europäische System </a:t>
            </a:r>
            <a:r>
              <a:rPr lang="de-DE" sz="2400" dirty="0"/>
              <a:t>eingeführt: nach dem </a:t>
            </a:r>
            <a:r>
              <a:rPr lang="de-DE" sz="2400" dirty="0">
                <a:solidFill>
                  <a:schemeClr val="accent6"/>
                </a:solidFill>
              </a:rPr>
              <a:t>Bachelorstudium</a:t>
            </a:r>
            <a:r>
              <a:rPr lang="de-DE" sz="2400" dirty="0"/>
              <a:t> (Studiendauer: 6 bis 8 Semester, 180 </a:t>
            </a:r>
            <a:r>
              <a:rPr lang="de-DE" sz="2400" dirty="0" err="1"/>
              <a:t>Credits</a:t>
            </a:r>
            <a:r>
              <a:rPr lang="de-DE" sz="2400" dirty="0"/>
              <a:t>) kann ein </a:t>
            </a:r>
            <a:r>
              <a:rPr lang="de-DE" sz="2400" dirty="0">
                <a:solidFill>
                  <a:schemeClr val="accent6"/>
                </a:solidFill>
              </a:rPr>
              <a:t>Masterstudium</a:t>
            </a:r>
            <a:r>
              <a:rPr lang="de-DE" sz="2400" dirty="0"/>
              <a:t> (weitere 2 bis 4 Semester, 120 </a:t>
            </a:r>
            <a:r>
              <a:rPr lang="de-DE" sz="2400" dirty="0" err="1"/>
              <a:t>Credits</a:t>
            </a:r>
            <a:r>
              <a:rPr lang="de-DE" sz="2400" dirty="0"/>
              <a:t>) und ein </a:t>
            </a:r>
            <a:r>
              <a:rPr lang="de-DE" sz="2400" dirty="0" err="1">
                <a:solidFill>
                  <a:schemeClr val="accent6"/>
                </a:solidFill>
              </a:rPr>
              <a:t>Doktoratsstudium</a:t>
            </a:r>
            <a:r>
              <a:rPr lang="de-DE" sz="2400" dirty="0"/>
              <a:t> oder ein postgradualer Lehrgang angeschlossen </a:t>
            </a:r>
            <a:r>
              <a:rPr lang="de-DE" sz="2400" dirty="0" smtClean="0"/>
              <a:t>werden</a:t>
            </a:r>
            <a:endParaRPr lang="cs-CZ" sz="2400" dirty="0" smtClean="0"/>
          </a:p>
          <a:p>
            <a:pPr algn="just"/>
            <a:r>
              <a:rPr lang="de-DE" sz="2400" dirty="0" smtClean="0"/>
              <a:t>in wenigen Studiengängen das zweistufige System belassen (z.B. Medizin)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130154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1143000"/>
          </a:xfrm>
        </p:spPr>
        <p:txBody>
          <a:bodyPr/>
          <a:lstStyle/>
          <a:p>
            <a:r>
              <a:rPr lang="de-DE" sz="3600" dirty="0" smtClean="0"/>
              <a:t>Leistungsbewertungen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cs-CZ" sz="2400" dirty="0" smtClean="0"/>
              <a:t>A - </a:t>
            </a:r>
            <a:r>
              <a:rPr lang="de-DE" sz="2400" dirty="0" smtClean="0"/>
              <a:t>100-90  ausgezeichnet (</a:t>
            </a:r>
            <a:r>
              <a:rPr lang="de-DE" sz="2400" dirty="0" err="1" smtClean="0"/>
              <a:t>excellent</a:t>
            </a:r>
            <a:r>
              <a:rPr lang="de-DE" sz="2400" dirty="0" smtClean="0"/>
              <a:t>) </a:t>
            </a:r>
          </a:p>
          <a:p>
            <a:pPr fontAlgn="ctr"/>
            <a:r>
              <a:rPr lang="de-DE" sz="2400" dirty="0" smtClean="0"/>
              <a:t>B- 89-80  sehr gut (</a:t>
            </a:r>
            <a:r>
              <a:rPr lang="de-DE" sz="2400" dirty="0" err="1" smtClean="0"/>
              <a:t>very</a:t>
            </a:r>
            <a:r>
              <a:rPr lang="de-DE" sz="2400" dirty="0" smtClean="0"/>
              <a:t> </a:t>
            </a:r>
            <a:r>
              <a:rPr lang="de-DE" sz="2400" dirty="0" err="1" smtClean="0"/>
              <a:t>good</a:t>
            </a:r>
            <a:r>
              <a:rPr lang="de-DE" sz="2400" dirty="0" smtClean="0"/>
              <a:t>)</a:t>
            </a:r>
          </a:p>
          <a:p>
            <a:pPr fontAlgn="ctr"/>
            <a:r>
              <a:rPr lang="de-DE" sz="2400" dirty="0" smtClean="0"/>
              <a:t>C - 79-70  gut (</a:t>
            </a:r>
            <a:r>
              <a:rPr lang="de-DE" sz="2400" dirty="0" err="1" smtClean="0"/>
              <a:t>good</a:t>
            </a:r>
            <a:r>
              <a:rPr lang="de-DE" sz="2400" dirty="0" smtClean="0"/>
              <a:t>)</a:t>
            </a:r>
          </a:p>
          <a:p>
            <a:pPr fontAlgn="ctr"/>
            <a:r>
              <a:rPr lang="de-DE" sz="2400" dirty="0" smtClean="0"/>
              <a:t>D - 69-60 befriedigend (</a:t>
            </a:r>
            <a:r>
              <a:rPr lang="de-DE" sz="2400" dirty="0" err="1" smtClean="0"/>
              <a:t>satisfactory</a:t>
            </a:r>
            <a:r>
              <a:rPr lang="de-DE" sz="2400" dirty="0" smtClean="0"/>
              <a:t>)</a:t>
            </a:r>
          </a:p>
          <a:p>
            <a:pPr fontAlgn="ctr"/>
            <a:r>
              <a:rPr lang="de-DE" sz="2400" dirty="0" smtClean="0"/>
              <a:t>E - 59-50 genügend (</a:t>
            </a:r>
            <a:r>
              <a:rPr lang="de-DE" sz="2400" dirty="0" err="1" smtClean="0"/>
              <a:t>sufficient</a:t>
            </a:r>
            <a:r>
              <a:rPr lang="de-DE" sz="2400" dirty="0" smtClean="0"/>
              <a:t>)</a:t>
            </a:r>
          </a:p>
          <a:p>
            <a:pPr fontAlgn="ctr"/>
            <a:r>
              <a:rPr lang="de-DE" sz="2400" dirty="0" smtClean="0"/>
              <a:t>F - 49-0 ungenügend (</a:t>
            </a:r>
            <a:r>
              <a:rPr lang="de-DE" sz="2400" dirty="0" err="1" smtClean="0"/>
              <a:t>failed</a:t>
            </a:r>
            <a:r>
              <a:rPr lang="cs-CZ" sz="2400" dirty="0" smtClean="0"/>
              <a:t>)</a:t>
            </a:r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38500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/>
              <a:t>Akademische</a:t>
            </a:r>
            <a:r>
              <a:rPr lang="cs-CZ" sz="3600" dirty="0" smtClean="0"/>
              <a:t> Grade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de-DE" sz="8000" dirty="0" smtClean="0"/>
              <a:t>Bachelorgrade:</a:t>
            </a:r>
          </a:p>
          <a:p>
            <a:r>
              <a:rPr lang="de-DE" sz="8000" dirty="0" err="1" smtClean="0"/>
              <a:t>Bc</a:t>
            </a:r>
            <a:r>
              <a:rPr lang="de-DE" sz="8000" dirty="0" smtClean="0"/>
              <a:t>. – alle Bereiche außer der Künste</a:t>
            </a:r>
          </a:p>
          <a:p>
            <a:r>
              <a:rPr lang="de-DE" sz="8000" dirty="0" err="1" smtClean="0"/>
              <a:t>BcA</a:t>
            </a:r>
            <a:r>
              <a:rPr lang="de-DE" sz="8000" dirty="0" smtClean="0"/>
              <a:t>.- im Bereich der Künste</a:t>
            </a:r>
          </a:p>
          <a:p>
            <a:pPr marL="0" indent="0">
              <a:buNone/>
            </a:pPr>
            <a:r>
              <a:rPr lang="de-DE" sz="8000" dirty="0" smtClean="0"/>
              <a:t>Master- bzw. Diplomgrade</a:t>
            </a:r>
          </a:p>
          <a:p>
            <a:r>
              <a:rPr lang="de-DE" sz="8000" dirty="0" smtClean="0"/>
              <a:t>Ing.- im Bereich der Ökonomie, Technik, Land- und Forstwirtschaft, Militär</a:t>
            </a:r>
          </a:p>
          <a:p>
            <a:r>
              <a:rPr lang="de-DE" sz="8000" dirty="0" smtClean="0"/>
              <a:t>Ing. </a:t>
            </a:r>
            <a:r>
              <a:rPr lang="de-DE" sz="8000" dirty="0" err="1" smtClean="0"/>
              <a:t>arch</a:t>
            </a:r>
            <a:r>
              <a:rPr lang="de-DE" sz="8000" dirty="0" smtClean="0"/>
              <a:t>. – im Bereich der Architektur</a:t>
            </a:r>
          </a:p>
          <a:p>
            <a:r>
              <a:rPr lang="de-DE" sz="8000" dirty="0" err="1" smtClean="0"/>
              <a:t>MUDr</a:t>
            </a:r>
            <a:r>
              <a:rPr lang="de-DE" sz="8000" dirty="0" smtClean="0"/>
              <a:t>.- im Bereich der Medizin</a:t>
            </a:r>
          </a:p>
          <a:p>
            <a:r>
              <a:rPr lang="de-DE" sz="8000" dirty="0" err="1" smtClean="0"/>
              <a:t>MDDr</a:t>
            </a:r>
            <a:r>
              <a:rPr lang="de-DE" sz="8000" dirty="0" smtClean="0"/>
              <a:t>. -im Bereich der Zahnmedizin</a:t>
            </a:r>
          </a:p>
          <a:p>
            <a:r>
              <a:rPr lang="de-DE" sz="8000" dirty="0" err="1" smtClean="0"/>
              <a:t>MVDr</a:t>
            </a:r>
            <a:r>
              <a:rPr lang="de-DE" sz="8000" dirty="0" smtClean="0"/>
              <a:t>. - im Bereich der Tiermedizin und Hygiene</a:t>
            </a:r>
          </a:p>
          <a:p>
            <a:r>
              <a:rPr lang="de-DE" sz="8000" dirty="0" err="1" smtClean="0"/>
              <a:t>MgA</a:t>
            </a:r>
            <a:r>
              <a:rPr lang="de-DE" sz="8000" dirty="0" smtClean="0"/>
              <a:t>. – im Bereich der Künste</a:t>
            </a:r>
          </a:p>
          <a:p>
            <a:r>
              <a:rPr lang="de-DE" sz="8000" dirty="0" err="1" smtClean="0"/>
              <a:t>Mgr</a:t>
            </a:r>
            <a:r>
              <a:rPr lang="de-DE" sz="8000" dirty="0" smtClean="0"/>
              <a:t>. –alle andere Bereiche</a:t>
            </a:r>
          </a:p>
          <a:p>
            <a:pPr marL="0" indent="0">
              <a:buNone/>
            </a:pPr>
            <a:r>
              <a:rPr lang="de-DE" sz="8000" dirty="0" smtClean="0"/>
              <a:t>Doktorgrade:</a:t>
            </a:r>
          </a:p>
          <a:p>
            <a:r>
              <a:rPr lang="de-DE" sz="8000" dirty="0" smtClean="0"/>
              <a:t>Dr. -Doktor/Doktorin </a:t>
            </a:r>
          </a:p>
          <a:p>
            <a:r>
              <a:rPr lang="de-DE" sz="8000" dirty="0" err="1" smtClean="0"/>
              <a:t>PhD</a:t>
            </a:r>
            <a:r>
              <a:rPr lang="de-DE" sz="8000" dirty="0" smtClean="0"/>
              <a:t>. - </a:t>
            </a:r>
            <a:r>
              <a:rPr lang="de-DE" sz="8000" dirty="0" err="1" smtClean="0"/>
              <a:t>Doctor</a:t>
            </a:r>
            <a:r>
              <a:rPr lang="de-DE" sz="8000" dirty="0" smtClean="0"/>
              <a:t> </a:t>
            </a:r>
            <a:r>
              <a:rPr lang="de-DE" sz="8000" dirty="0" err="1" smtClean="0"/>
              <a:t>of</a:t>
            </a:r>
            <a:r>
              <a:rPr lang="de-DE" sz="8000" dirty="0" smtClean="0"/>
              <a:t> </a:t>
            </a:r>
            <a:r>
              <a:rPr lang="de-DE" sz="8000" dirty="0" err="1" smtClean="0"/>
              <a:t>Philosophy</a:t>
            </a:r>
            <a:r>
              <a:rPr lang="de-DE" sz="8000" dirty="0" smtClean="0"/>
              <a:t> </a:t>
            </a:r>
          </a:p>
          <a:p>
            <a:pPr marL="0" indent="0">
              <a:buNone/>
            </a:pPr>
            <a:endParaRPr lang="de-DE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191361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600" dirty="0" smtClean="0"/>
              <a:t>Studiengebühren und Unterstützung der Studierenden  </a:t>
            </a:r>
            <a:endParaRPr lang="de-DE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Studiengebühren</a:t>
            </a:r>
            <a:r>
              <a:rPr lang="de-DE" sz="2400" dirty="0" smtClean="0"/>
              <a:t>: an den staatlichen Hochschulen und Universitäten noch keine, jedoch für die Zukunft geplant; an den privaten Hochschulen</a:t>
            </a:r>
            <a:r>
              <a:rPr lang="cs-CZ" sz="2400" dirty="0" smtClean="0"/>
              <a:t> </a:t>
            </a:r>
            <a:r>
              <a:rPr lang="de-DE" sz="2400" dirty="0" smtClean="0"/>
              <a:t>immer verlangt</a:t>
            </a:r>
            <a:r>
              <a:rPr lang="cs-CZ" sz="2400" dirty="0" smtClean="0"/>
              <a:t>. </a:t>
            </a:r>
            <a:r>
              <a:rPr lang="de-DE" sz="2400" dirty="0" smtClean="0"/>
              <a:t> </a:t>
            </a:r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Stipendium</a:t>
            </a:r>
            <a:r>
              <a:rPr lang="de-DE" sz="2400" dirty="0" smtClean="0"/>
              <a:t>: für günstigen Studienerfolg, soziales Stipendium, Doktoranden-Stipendium,</a:t>
            </a:r>
            <a:r>
              <a:rPr lang="cs-CZ" sz="2400" dirty="0" smtClean="0"/>
              <a:t> </a:t>
            </a:r>
            <a:r>
              <a:rPr lang="de-DE" sz="2400" dirty="0" smtClean="0"/>
              <a:t>Unterkunft-Stipendium, Stipendium für Auslands-Studien </a:t>
            </a:r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Studentenwohnheime</a:t>
            </a:r>
          </a:p>
          <a:p>
            <a:pPr algn="just"/>
            <a:r>
              <a:rPr lang="de-DE" sz="2400" dirty="0" smtClean="0">
                <a:solidFill>
                  <a:schemeClr val="accent6"/>
                </a:solidFill>
              </a:rPr>
              <a:t>Hochschul-Mensen</a:t>
            </a:r>
            <a:endParaRPr lang="cs-CZ" sz="2400" dirty="0" smtClean="0">
              <a:solidFill>
                <a:schemeClr val="accent6"/>
              </a:solidFill>
            </a:endParaRPr>
          </a:p>
          <a:p>
            <a:pPr algn="just"/>
            <a:r>
              <a:rPr lang="de-DE" sz="2400" dirty="0" smtClean="0"/>
              <a:t>Die Zahlung der </a:t>
            </a:r>
            <a:r>
              <a:rPr lang="de-DE" sz="2400" dirty="0" smtClean="0">
                <a:solidFill>
                  <a:schemeClr val="accent6"/>
                </a:solidFill>
              </a:rPr>
              <a:t>Krankenversicherung</a:t>
            </a:r>
            <a:r>
              <a:rPr lang="de-DE" sz="2400" dirty="0" smtClean="0"/>
              <a:t> übernimmt der Staat</a:t>
            </a:r>
          </a:p>
          <a:p>
            <a:pPr algn="just"/>
            <a:r>
              <a:rPr lang="de-DE" sz="2400" dirty="0" smtClean="0"/>
              <a:t>Möglichkeit des Fernstudiums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xmlns="" val="2423101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de-DE" dirty="0" smtClean="0"/>
              <a:t>Quellen:</a:t>
            </a:r>
            <a:r>
              <a:rPr lang="cs-CZ" dirty="0" smtClean="0"/>
              <a:t>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student.finance.cz</a:t>
            </a:r>
            <a:endParaRPr lang="cs-CZ" sz="2400" dirty="0" smtClean="0"/>
          </a:p>
          <a:p>
            <a:r>
              <a:rPr lang="cs-CZ" sz="2400" dirty="0">
                <a:hlinkClick r:id="rId3"/>
              </a:rPr>
              <a:t>http</a:t>
            </a:r>
            <a:r>
              <a:rPr lang="cs-CZ" sz="2400" dirty="0" smtClean="0">
                <a:hlinkClick r:id="rId3"/>
              </a:rPr>
              <a:t>://vysokéškoly.cz</a:t>
            </a:r>
            <a:endParaRPr lang="cs-CZ" sz="2400" dirty="0" smtClean="0"/>
          </a:p>
          <a:p>
            <a:r>
              <a:rPr lang="cs-CZ" sz="2400" u="sng" dirty="0"/>
              <a:t>http://www.vejska.cz</a:t>
            </a:r>
          </a:p>
        </p:txBody>
      </p:sp>
    </p:spTree>
    <p:extLst>
      <p:ext uri="{BB962C8B-B14F-4D97-AF65-F5344CB8AC3E}">
        <p14:creationId xmlns:p14="http://schemas.microsoft.com/office/powerpoint/2010/main" xmlns="" val="496246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de-DE" dirty="0" smtClean="0"/>
              <a:t>Danke für Ihre Aufmerksamkeit!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8349165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477</TotalTime>
  <Words>382</Words>
  <Application>Microsoft Office PowerPoint</Application>
  <PresentationFormat>Předvádění na obrazovce (4:3)</PresentationFormat>
  <Paragraphs>54</Paragraphs>
  <Slides>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Jmění</vt:lpstr>
      <vt:lpstr>Tertiäre Bildung in Tschechien</vt:lpstr>
      <vt:lpstr>Zugang zum Studium</vt:lpstr>
      <vt:lpstr>Tertiäre Einrichtungen </vt:lpstr>
      <vt:lpstr>Studiensystem an den Hochschulen </vt:lpstr>
      <vt:lpstr>Leistungsbewertungen </vt:lpstr>
      <vt:lpstr>Akademische Grade</vt:lpstr>
      <vt:lpstr>Studiengebühren und Unterstützung der Studierenden  </vt:lpstr>
      <vt:lpstr> Quellen:  </vt:lpstr>
      <vt:lpstr>      Danke für Ihre Aufmerksamkeit!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Tertiäre Bildung in Tschechien</dc:title>
  <dc:creator>Miluše</dc:creator>
  <cp:lastModifiedBy>Your User Name</cp:lastModifiedBy>
  <cp:revision>24</cp:revision>
  <dcterms:created xsi:type="dcterms:W3CDTF">2012-11-29T13:16:04Z</dcterms:created>
  <dcterms:modified xsi:type="dcterms:W3CDTF">2012-12-06T16:34:30Z</dcterms:modified>
</cp:coreProperties>
</file>