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58" r:id="rId5"/>
    <p:sldId id="269" r:id="rId6"/>
    <p:sldId id="265" r:id="rId7"/>
    <p:sldId id="266" r:id="rId8"/>
    <p:sldId id="267" r:id="rId9"/>
    <p:sldId id="268" r:id="rId10"/>
    <p:sldId id="263" r:id="rId11"/>
    <p:sldId id="264" r:id="rId12"/>
    <p:sldId id="260" r:id="rId13"/>
    <p:sldId id="270" r:id="rId14"/>
    <p:sldId id="271" r:id="rId15"/>
    <p:sldId id="261" r:id="rId16"/>
    <p:sldId id="272" r:id="rId17"/>
    <p:sldId id="273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A66BA1-F4DC-4140-940D-8058E4958410}" type="datetimeFigureOut">
              <a:rPr lang="cs-CZ" smtClean="0"/>
              <a:pPr/>
              <a:t>14.12.2012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6992C8-644F-4AA9-A62C-3AD9F8FF63C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/>
              <a:t>Kunst</a:t>
            </a:r>
            <a:r>
              <a:rPr lang="cs-CZ" sz="6000" dirty="0" smtClean="0"/>
              <a:t> </a:t>
            </a:r>
            <a:r>
              <a:rPr lang="cs-CZ" sz="6000" dirty="0" err="1" smtClean="0"/>
              <a:t>und</a:t>
            </a:r>
            <a:r>
              <a:rPr lang="cs-CZ" sz="6000" dirty="0" smtClean="0"/>
              <a:t> Kultur</a:t>
            </a:r>
            <a:endParaRPr lang="cs-CZ" sz="60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406640" cy="1752600"/>
          </a:xfrm>
        </p:spPr>
        <p:txBody>
          <a:bodyPr/>
          <a:lstStyle/>
          <a:p>
            <a:r>
              <a:rPr lang="cs-CZ" dirty="0" smtClean="0"/>
              <a:t>Renata Nedomová, </a:t>
            </a:r>
            <a:r>
              <a:rPr lang="cs-CZ" dirty="0" err="1" smtClean="0"/>
              <a:t>učo</a:t>
            </a:r>
            <a:r>
              <a:rPr lang="cs-CZ" dirty="0" smtClean="0"/>
              <a:t> 401894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ivatel\Documents\Downloads\450px-Stuhl_Schloss_Lauterb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1728192" cy="2304256"/>
          </a:xfrm>
          <a:prstGeom prst="rect">
            <a:avLst/>
          </a:prstGeom>
          <a:noFill/>
        </p:spPr>
      </p:pic>
      <p:pic>
        <p:nvPicPr>
          <p:cNvPr id="2051" name="Picture 3" descr="C:\Users\uzivatel\Documents\Downloads\800px-Karlsruhe_Moninger_Jugendst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37112"/>
            <a:ext cx="3888432" cy="175465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115616" y="2636912"/>
            <a:ext cx="2664296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Stuhl, entworfen von Henry van de Velde für das Speisezimmer von Schloss Lauterbach in Neukirchen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0" y="6309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Jugendstil</a:t>
            </a:r>
            <a:r>
              <a:rPr lang="cs-CZ" sz="1400" dirty="0" smtClean="0"/>
              <a:t>-</a:t>
            </a:r>
            <a:r>
              <a:rPr lang="cs-CZ" sz="1400" dirty="0" err="1" smtClean="0"/>
              <a:t>Schrift</a:t>
            </a:r>
            <a:endParaRPr lang="cs-CZ" sz="1400" dirty="0"/>
          </a:p>
        </p:txBody>
      </p:sp>
      <p:pic>
        <p:nvPicPr>
          <p:cNvPr id="2052" name="Picture 4" descr="C:\Users\uzivatel\Documents\Downloads\414px-Arnold_Lyongrün,_Vorlage_für_ein_Fenster_im_Jugendstil_(Berlin_und_New_York_190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84984"/>
            <a:ext cx="2040507" cy="295232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115616" y="62116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Vorlage für ein Fenster im Jugendstil (Berlin und New York 1900)</a:t>
            </a:r>
            <a:endParaRPr lang="cs-CZ" sz="1200" dirty="0"/>
          </a:p>
        </p:txBody>
      </p:sp>
      <p:pic>
        <p:nvPicPr>
          <p:cNvPr id="2053" name="Picture 5" descr="C:\Users\uzivatel\Documents\Downloads\450px-Villa_Sturmheide_Ilmenau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6632"/>
            <a:ext cx="3132348" cy="417646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092280" y="548680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Villa in Ilmenau mit typischen verspielten Jugendstil-</a:t>
            </a:r>
            <a:r>
              <a:rPr lang="de-DE" sz="1600" dirty="0" smtClean="0"/>
              <a:t>Schmuckelementen </a:t>
            </a:r>
            <a:r>
              <a:rPr lang="de-DE" dirty="0" smtClean="0"/>
              <a:t>an der Fassade (Baujahr 1907)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ivatel\Documents\Downloads\800px-Villa_Majorelle_extérieur_02_by_Li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4248472" cy="318635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08104" y="5486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Villa</a:t>
            </a:r>
            <a:r>
              <a:rPr lang="cs-CZ" dirty="0" smtClean="0"/>
              <a:t> </a:t>
            </a:r>
            <a:r>
              <a:rPr lang="cs-CZ" dirty="0" err="1" smtClean="0"/>
              <a:t>Majorelle</a:t>
            </a:r>
            <a:r>
              <a:rPr lang="cs-CZ" dirty="0" smtClean="0"/>
              <a:t>,  </a:t>
            </a:r>
            <a:r>
              <a:rPr lang="cs-CZ" dirty="0" err="1" smtClean="0"/>
              <a:t>typische</a:t>
            </a:r>
            <a:r>
              <a:rPr lang="cs-CZ" dirty="0" smtClean="0"/>
              <a:t> </a:t>
            </a:r>
            <a:r>
              <a:rPr lang="cs-CZ" dirty="0" err="1" smtClean="0"/>
              <a:t>Jugendstil</a:t>
            </a:r>
            <a:r>
              <a:rPr lang="cs-CZ" dirty="0" smtClean="0"/>
              <a:t>-</a:t>
            </a:r>
            <a:r>
              <a:rPr lang="cs-CZ" dirty="0" err="1" smtClean="0"/>
              <a:t>Fassade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357301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 smtClean="0"/>
              <a:t>Secessionsstil</a:t>
            </a:r>
            <a:r>
              <a:rPr lang="de-DE" b="1" dirty="0" smtClean="0"/>
              <a:t> in Österreich</a:t>
            </a:r>
          </a:p>
          <a:p>
            <a:r>
              <a:rPr lang="de-DE" dirty="0" smtClean="0"/>
              <a:t>In Österreich</a:t>
            </a:r>
            <a:r>
              <a:rPr lang="cs-CZ" dirty="0" smtClean="0"/>
              <a:t> </a:t>
            </a:r>
            <a:r>
              <a:rPr lang="de-DE" dirty="0" smtClean="0"/>
              <a:t>wurde die Entwicklung ab 1897 vor allem in Wien vorangetrieben durch die Zeitschrift </a:t>
            </a:r>
            <a:r>
              <a:rPr lang="de-DE" i="1" dirty="0" err="1" smtClean="0"/>
              <a:t>Ver</a:t>
            </a:r>
            <a:r>
              <a:rPr lang="de-DE" i="1" dirty="0" smtClean="0"/>
              <a:t> </a:t>
            </a:r>
            <a:r>
              <a:rPr lang="de-DE" i="1" dirty="0" err="1" smtClean="0"/>
              <a:t>Sacrum</a:t>
            </a:r>
            <a:r>
              <a:rPr lang="de-DE" dirty="0" smtClean="0"/>
              <a:t> und durch die Künstlergruppe der </a:t>
            </a:r>
            <a:r>
              <a:rPr lang="de-DE" i="1" dirty="0" smtClean="0"/>
              <a:t>Wiener </a:t>
            </a:r>
            <a:r>
              <a:rPr lang="de-DE" i="1" dirty="0" err="1" smtClean="0"/>
              <a:t>Secession</a:t>
            </a:r>
            <a:r>
              <a:rPr lang="de-DE" dirty="0" smtClean="0"/>
              <a:t>, geführt unter anderem von Gustav Klimt, Joseph Maria Olbrich und von dem Dichter Hermann Bahr. Demzufolge bekam die Kunstrichtung in Österreich den </a:t>
            </a:r>
            <a:r>
              <a:rPr lang="de-DE" dirty="0" err="1" smtClean="0"/>
              <a:t>Namen</a:t>
            </a:r>
            <a:r>
              <a:rPr lang="de-DE" i="1" dirty="0" err="1" smtClean="0"/>
              <a:t>Secessionsstil</a:t>
            </a:r>
            <a:r>
              <a:rPr lang="de-DE" dirty="0" smtClean="0"/>
              <a:t>.</a:t>
            </a:r>
            <a:r>
              <a:rPr lang="cs-CZ" dirty="0" smtClean="0"/>
              <a:t> </a:t>
            </a:r>
            <a:r>
              <a:rPr lang="de-DE" dirty="0" smtClean="0"/>
              <a:t>Neben Klimt waren Otto Wagner, Josef Hoffmann und Josef </a:t>
            </a:r>
            <a:r>
              <a:rPr lang="de-DE" dirty="0" err="1" smtClean="0"/>
              <a:t>Plečnik</a:t>
            </a:r>
            <a:r>
              <a:rPr lang="de-DE" dirty="0" smtClean="0"/>
              <a:t> bekannte Künstler des </a:t>
            </a:r>
            <a:r>
              <a:rPr lang="de-DE" dirty="0" err="1" smtClean="0"/>
              <a:t>Secessionsstils</a:t>
            </a:r>
            <a:r>
              <a:rPr lang="de-DE" dirty="0" smtClean="0"/>
              <a:t>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de-DE" dirty="0" smtClean="0"/>
              <a:t>Daneben waren auch die Keramiken, Terrakotten und Bronzen der Wiener Manufaktur Friedrich Goldscheider international anerkannt.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Malerei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Positivismus- Auguste </a:t>
            </a:r>
            <a:r>
              <a:rPr lang="cs-CZ" sz="2400" dirty="0" err="1" smtClean="0"/>
              <a:t>Comte</a:t>
            </a:r>
            <a:endParaRPr lang="cs-CZ" sz="2400" dirty="0" smtClean="0"/>
          </a:p>
          <a:p>
            <a:r>
              <a:rPr lang="cs-CZ" sz="2400" dirty="0" smtClean="0"/>
              <a:t>Realismus-</a:t>
            </a:r>
            <a:r>
              <a:rPr lang="cs-CZ" sz="2400" dirty="0" err="1" smtClean="0"/>
              <a:t>französische</a:t>
            </a:r>
            <a:r>
              <a:rPr lang="cs-CZ" sz="2400" dirty="0" smtClean="0"/>
              <a:t> </a:t>
            </a:r>
            <a:r>
              <a:rPr lang="cs-CZ" sz="2400" dirty="0" err="1" smtClean="0"/>
              <a:t>Maler</a:t>
            </a:r>
            <a:r>
              <a:rPr lang="cs-CZ" sz="2400" dirty="0" smtClean="0"/>
              <a:t>: </a:t>
            </a:r>
            <a:r>
              <a:rPr lang="cs-CZ" sz="2400" dirty="0" err="1" smtClean="0"/>
              <a:t>Millet</a:t>
            </a:r>
            <a:r>
              <a:rPr lang="cs-CZ" sz="2400" dirty="0" smtClean="0"/>
              <a:t>, </a:t>
            </a:r>
            <a:r>
              <a:rPr lang="cs-CZ" sz="2400" dirty="0" err="1" smtClean="0"/>
              <a:t>Corot</a:t>
            </a:r>
            <a:r>
              <a:rPr lang="cs-CZ" sz="2400" dirty="0" smtClean="0"/>
              <a:t>, </a:t>
            </a:r>
            <a:r>
              <a:rPr lang="cs-CZ" sz="2400" dirty="0" err="1" smtClean="0"/>
              <a:t>Courbet</a:t>
            </a:r>
            <a:endParaRPr lang="cs-CZ" sz="2400" dirty="0" smtClean="0"/>
          </a:p>
          <a:p>
            <a:r>
              <a:rPr lang="cs-CZ" sz="2400" dirty="0" err="1" smtClean="0"/>
              <a:t>Impressionismus</a:t>
            </a:r>
            <a:r>
              <a:rPr lang="cs-CZ" sz="2400" dirty="0" smtClean="0"/>
              <a:t>-</a:t>
            </a:r>
            <a:r>
              <a:rPr lang="cs-CZ" sz="2400" dirty="0" err="1" smtClean="0"/>
              <a:t>neuer</a:t>
            </a:r>
            <a:r>
              <a:rPr lang="cs-CZ" sz="2400" dirty="0" smtClean="0"/>
              <a:t> </a:t>
            </a:r>
            <a:r>
              <a:rPr lang="cs-CZ" sz="2400" dirty="0" err="1" smtClean="0"/>
              <a:t>Stil</a:t>
            </a:r>
            <a:r>
              <a:rPr lang="cs-CZ" sz="2400" dirty="0" smtClean="0"/>
              <a:t> in der </a:t>
            </a:r>
            <a:r>
              <a:rPr lang="cs-CZ" sz="2400" dirty="0" err="1" smtClean="0"/>
              <a:t>Malerei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Manet, </a:t>
            </a:r>
            <a:r>
              <a:rPr lang="cs-CZ" sz="2400" dirty="0" err="1" smtClean="0"/>
              <a:t>Menzel</a:t>
            </a:r>
            <a:endParaRPr lang="cs-CZ" sz="2400" dirty="0"/>
          </a:p>
        </p:txBody>
      </p:sp>
      <p:pic>
        <p:nvPicPr>
          <p:cNvPr id="1026" name="Picture 2" descr="C:\Users\uzivatel\Documents\Downloads\edouard-manet-nana-05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780928"/>
            <a:ext cx="2967136" cy="394303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444208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Nana</a:t>
            </a:r>
            <a:r>
              <a:rPr lang="cs-CZ" dirty="0" smtClean="0">
                <a:solidFill>
                  <a:schemeClr val="bg1"/>
                </a:solidFill>
              </a:rPr>
              <a:t>, </a:t>
            </a:r>
            <a:r>
              <a:rPr lang="cs-CZ" dirty="0" err="1" smtClean="0">
                <a:solidFill>
                  <a:schemeClr val="bg1"/>
                </a:solidFill>
              </a:rPr>
              <a:t>Edouard</a:t>
            </a:r>
            <a:r>
              <a:rPr lang="cs-CZ" dirty="0" smtClean="0">
                <a:solidFill>
                  <a:schemeClr val="bg1"/>
                </a:solidFill>
              </a:rPr>
              <a:t> Manet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zivatel\Documents\Downloads\06_Menzel_2611_-scan_Querfor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04051"/>
            <a:ext cx="5636561" cy="375394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115616" y="64886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Adolf Friedrich Erdmann Menzel – Die Störung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cs-CZ" dirty="0" err="1" smtClean="0"/>
              <a:t>Expressionismus</a:t>
            </a:r>
            <a:r>
              <a:rPr lang="cs-CZ" dirty="0" smtClean="0"/>
              <a:t>- Vincent van </a:t>
            </a:r>
            <a:r>
              <a:rPr lang="cs-CZ" dirty="0" err="1" smtClean="0"/>
              <a:t>Gogh</a:t>
            </a:r>
            <a:r>
              <a:rPr lang="cs-CZ" dirty="0" smtClean="0"/>
              <a:t>, Edvard </a:t>
            </a:r>
            <a:r>
              <a:rPr lang="cs-CZ" dirty="0" err="1" smtClean="0"/>
              <a:t>Munch</a:t>
            </a:r>
            <a:r>
              <a:rPr lang="cs-CZ" dirty="0" smtClean="0"/>
              <a:t>, Ferdinand </a:t>
            </a:r>
            <a:r>
              <a:rPr lang="cs-CZ" dirty="0" err="1" smtClean="0"/>
              <a:t>Hodler</a:t>
            </a:r>
            <a:endParaRPr lang="cs-CZ" dirty="0"/>
          </a:p>
        </p:txBody>
      </p:sp>
      <p:pic>
        <p:nvPicPr>
          <p:cNvPr id="2050" name="Picture 2" descr="C:\Users\uzivatel\Documents\Downloads\Vincent-Van-Gogh-Pflanzen-Blumen-Stilleben-Moderne-Impressionismus-Neo-Impressionis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3686809" cy="46085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609329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Stilleben</a:t>
            </a:r>
            <a:r>
              <a:rPr lang="cs-CZ" b="1" dirty="0" smtClean="0"/>
              <a:t> </a:t>
            </a:r>
            <a:r>
              <a:rPr lang="cs-CZ" b="1" dirty="0" err="1" smtClean="0"/>
              <a:t>mit</a:t>
            </a:r>
            <a:r>
              <a:rPr lang="cs-CZ" b="1" dirty="0" smtClean="0"/>
              <a:t> </a:t>
            </a:r>
            <a:r>
              <a:rPr lang="cs-CZ" b="1" dirty="0" err="1" smtClean="0"/>
              <a:t>Sonnenblumen</a:t>
            </a:r>
            <a:r>
              <a:rPr lang="cs-CZ" b="1" dirty="0" smtClean="0"/>
              <a:t>/ 1888,</a:t>
            </a:r>
            <a:r>
              <a:rPr lang="cs-CZ" b="1" dirty="0" err="1" smtClean="0"/>
              <a:t>Gogh</a:t>
            </a:r>
            <a:endParaRPr lang="cs-CZ" dirty="0"/>
          </a:p>
        </p:txBody>
      </p:sp>
      <p:pic>
        <p:nvPicPr>
          <p:cNvPr id="2051" name="Picture 3" descr="C:\Users\uzivatel\Documents\Downloads\Weeping_Nude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905654" cy="40324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139952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Edvard </a:t>
            </a:r>
            <a:r>
              <a:rPr lang="cs-CZ" dirty="0" err="1" smtClean="0"/>
              <a:t>Munch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ivatel\Documents\Downloads\tn_534_473_krems-kunsthalle-krems-sehnsucht-nach-dem-abbil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760640" cy="510258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87624" y="57332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Ferdinand </a:t>
            </a:r>
            <a:r>
              <a:rPr lang="cs-CZ" dirty="0" err="1" smtClean="0"/>
              <a:t>Hodler</a:t>
            </a:r>
            <a:r>
              <a:rPr lang="cs-CZ" dirty="0" smtClean="0"/>
              <a:t> "</a:t>
            </a:r>
            <a:r>
              <a:rPr lang="cs-CZ" dirty="0" err="1" smtClean="0"/>
              <a:t>Kopfstudie</a:t>
            </a:r>
            <a:r>
              <a:rPr lang="cs-CZ" dirty="0" smtClean="0"/>
              <a:t> </a:t>
            </a:r>
            <a:r>
              <a:rPr lang="cs-CZ" dirty="0" err="1" smtClean="0"/>
              <a:t>einer</a:t>
            </a:r>
            <a:r>
              <a:rPr lang="cs-CZ" dirty="0" smtClean="0"/>
              <a:t> </a:t>
            </a:r>
            <a:r>
              <a:rPr lang="cs-CZ" dirty="0" err="1" smtClean="0"/>
              <a:t>Italienerin</a:t>
            </a:r>
            <a:r>
              <a:rPr lang="cs-CZ" dirty="0" smtClean="0"/>
              <a:t> "(</a:t>
            </a:r>
            <a:r>
              <a:rPr lang="cs-CZ" dirty="0" err="1" smtClean="0"/>
              <a:t>Giulia</a:t>
            </a:r>
            <a:r>
              <a:rPr lang="cs-CZ" dirty="0" smtClean="0"/>
              <a:t> </a:t>
            </a:r>
            <a:r>
              <a:rPr lang="cs-CZ" dirty="0" err="1" smtClean="0"/>
              <a:t>Leonardi</a:t>
            </a:r>
            <a:r>
              <a:rPr lang="cs-CZ" dirty="0" smtClean="0"/>
              <a:t>), 1910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Musik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Komponisten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Richard Wagner – </a:t>
            </a:r>
            <a:r>
              <a:rPr lang="cs-CZ" sz="2800" dirty="0" err="1" smtClean="0"/>
              <a:t>berühmte</a:t>
            </a:r>
            <a:r>
              <a:rPr lang="cs-CZ" sz="2800" dirty="0" smtClean="0"/>
              <a:t> </a:t>
            </a:r>
            <a:r>
              <a:rPr lang="cs-CZ" sz="2800" dirty="0" err="1" smtClean="0"/>
              <a:t>Opernkomponist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http://www.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youtube.com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watch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?v=GGU1P6lBW6Q</a:t>
            </a:r>
          </a:p>
          <a:p>
            <a:r>
              <a:rPr lang="cs-CZ" sz="2800" dirty="0" smtClean="0"/>
              <a:t>Bedřich Smetana: Braniboři v Čechách, Prodaná nevěsta (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verkaufte</a:t>
            </a:r>
            <a:r>
              <a:rPr lang="cs-CZ" sz="2800" dirty="0" smtClean="0"/>
              <a:t> </a:t>
            </a:r>
            <a:r>
              <a:rPr lang="cs-CZ" sz="2800" dirty="0" err="1" smtClean="0"/>
              <a:t>Braut</a:t>
            </a:r>
            <a:r>
              <a:rPr lang="cs-CZ" sz="2800" dirty="0" smtClean="0"/>
              <a:t>), Libuše…</a:t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http://www.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youtube.com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watch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?v=bJJfEfP9JVk</a:t>
            </a:r>
          </a:p>
          <a:p>
            <a:r>
              <a:rPr lang="cs-CZ" sz="2800" dirty="0" smtClean="0"/>
              <a:t>Antonín Dvořák: 9te </a:t>
            </a:r>
            <a:r>
              <a:rPr lang="cs-CZ" sz="2800" dirty="0" err="1" smtClean="0"/>
              <a:t>Symphonie</a:t>
            </a:r>
            <a:r>
              <a:rPr lang="cs-CZ" sz="2800" dirty="0" smtClean="0"/>
              <a:t>, Oper Rusalka, Čert a Káča</a:t>
            </a:r>
            <a:br>
              <a:rPr lang="cs-CZ" sz="2800" dirty="0" smtClean="0"/>
            </a:b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http://www.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youtube.com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watch</a:t>
            </a:r>
            <a:r>
              <a:rPr lang="cs-CZ" sz="2800" dirty="0" smtClean="0">
                <a:solidFill>
                  <a:schemeClr val="accent4">
                    <a:lumMod val="75000"/>
                  </a:schemeClr>
                </a:solidFill>
              </a:rPr>
              <a:t>?v=</a:t>
            </a:r>
            <a:r>
              <a:rPr lang="cs-CZ" sz="2800" dirty="0" err="1" smtClean="0">
                <a:solidFill>
                  <a:schemeClr val="accent4">
                    <a:lumMod val="75000"/>
                  </a:schemeClr>
                </a:solidFill>
              </a:rPr>
              <a:t>yctfXIqugXc</a:t>
            </a:r>
            <a:endParaRPr lang="cs-CZ" sz="28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Zwischen</a:t>
            </a:r>
            <a:r>
              <a:rPr lang="cs-CZ" dirty="0" smtClean="0"/>
              <a:t> 1850 </a:t>
            </a:r>
            <a:r>
              <a:rPr lang="cs-CZ" dirty="0" err="1" smtClean="0"/>
              <a:t>und</a:t>
            </a:r>
            <a:r>
              <a:rPr lang="cs-CZ" dirty="0" smtClean="0"/>
              <a:t> 1870 kam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Stil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, der „</a:t>
            </a:r>
            <a:r>
              <a:rPr lang="cs-CZ" dirty="0" err="1" smtClean="0"/>
              <a:t>Zweites</a:t>
            </a:r>
            <a:r>
              <a:rPr lang="cs-CZ" dirty="0" smtClean="0"/>
              <a:t> Rokoko“.</a:t>
            </a:r>
          </a:p>
        </p:txBody>
      </p:sp>
      <p:pic>
        <p:nvPicPr>
          <p:cNvPr id="4098" name="Picture 2" descr="C:\Users\uzivatel\Documents\Downloads\zweites_rokoko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42133"/>
            <a:ext cx="6408712" cy="4315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ivatel\Documents\Downloads\Geschichtsausstellung_0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4464496" cy="5040560"/>
          </a:xfrm>
          <a:prstGeom prst="rect">
            <a:avLst/>
          </a:prstGeom>
          <a:noFill/>
        </p:spPr>
      </p:pic>
      <p:pic>
        <p:nvPicPr>
          <p:cNvPr id="5123" name="Picture 3" descr="C:\Users\uzivatel\Documents\Downloads\victorian_ladies_in_hats_vintage_card-p137195179298252042b21fb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71937" cy="447193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364088" y="378904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Viktorianischer</a:t>
            </a:r>
            <a:r>
              <a:rPr lang="cs-CZ" dirty="0" smtClean="0"/>
              <a:t> </a:t>
            </a:r>
            <a:r>
              <a:rPr lang="cs-CZ" dirty="0" err="1" smtClean="0"/>
              <a:t>Stil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65618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Die 1850er: Der Aufstieg der Krinoline</a:t>
            </a:r>
            <a:br>
              <a:rPr lang="de-DE" dirty="0" smtClean="0"/>
            </a:br>
            <a:endParaRPr lang="cs-CZ" dirty="0"/>
          </a:p>
        </p:txBody>
      </p:sp>
      <p:pic>
        <p:nvPicPr>
          <p:cNvPr id="8194" name="Picture 2" descr="C:\Users\uzivatel\Documents\Downloads\punch-mag-aug-18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733173" cy="4536504"/>
          </a:xfrm>
          <a:prstGeom prst="rect">
            <a:avLst/>
          </a:prstGeom>
          <a:noFill/>
        </p:spPr>
      </p:pic>
      <p:pic>
        <p:nvPicPr>
          <p:cNvPr id="8195" name="Picture 3" descr="C:\Users\uzivatel\Documents\Downloads\52_108_11_front_C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313434" cy="4650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ivatel\Documents\Downloads\1880s-fashions-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96136" cy="444895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79512" y="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1880</a:t>
            </a:r>
            <a:endParaRPr lang="cs-CZ" dirty="0"/>
          </a:p>
        </p:txBody>
      </p:sp>
      <p:pic>
        <p:nvPicPr>
          <p:cNvPr id="6147" name="Picture 3" descr="C:\Users\uzivatel\Documents\Downloads\grandsmagasindulasamaritainesaisondete1886page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2231966"/>
            <a:ext cx="3168352" cy="46260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932040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1886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 </a:t>
            </a:r>
            <a:r>
              <a:rPr lang="cs-CZ" dirty="0" err="1" smtClean="0"/>
              <a:t>von</a:t>
            </a:r>
            <a:r>
              <a:rPr lang="cs-CZ" dirty="0" smtClean="0"/>
              <a:t> 1848-1918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19. Jahrhundert gibt es viele verschiedene Dichtungen</a:t>
            </a:r>
          </a:p>
          <a:p>
            <a:r>
              <a:rPr lang="de-DE" dirty="0" err="1" smtClean="0"/>
              <a:t>Romantismus</a:t>
            </a:r>
            <a:r>
              <a:rPr lang="de-DE" dirty="0" smtClean="0"/>
              <a:t>, beeinflusst Andeutungen auf </a:t>
            </a:r>
            <a:r>
              <a:rPr lang="de-DE" dirty="0" err="1" smtClean="0"/>
              <a:t>Metternich‘s</a:t>
            </a:r>
            <a:r>
              <a:rPr lang="de-DE" dirty="0" smtClean="0"/>
              <a:t> Politik (das geht zum Exil einige Schriftsteller)</a:t>
            </a:r>
          </a:p>
          <a:p>
            <a:r>
              <a:rPr lang="de-DE" dirty="0" smtClean="0"/>
              <a:t>Darsteller </a:t>
            </a:r>
            <a:r>
              <a:rPr lang="de-DE" dirty="0" err="1" smtClean="0"/>
              <a:t>drama</a:t>
            </a:r>
            <a:r>
              <a:rPr lang="de-DE" dirty="0" smtClean="0"/>
              <a:t> war  Anastasius Grün</a:t>
            </a:r>
          </a:p>
          <a:p>
            <a:r>
              <a:rPr lang="de-DE" dirty="0" smtClean="0"/>
              <a:t>Jahr1900 </a:t>
            </a:r>
            <a:r>
              <a:rPr lang="de-DE" dirty="0" err="1" smtClean="0"/>
              <a:t>impresionismus</a:t>
            </a:r>
            <a:r>
              <a:rPr lang="de-DE" dirty="0" smtClean="0"/>
              <a:t>, </a:t>
            </a:r>
            <a:r>
              <a:rPr lang="de-DE" dirty="0" err="1" smtClean="0"/>
              <a:t>symbolismus</a:t>
            </a:r>
            <a:endParaRPr lang="de-DE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ivatel\Documents\Downloads\1900-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6336704" cy="517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Danke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ihre</a:t>
            </a:r>
            <a:r>
              <a:rPr lang="cs-CZ" dirty="0" smtClean="0"/>
              <a:t> </a:t>
            </a:r>
            <a:r>
              <a:rPr lang="cs-CZ" dirty="0" err="1" smtClean="0"/>
              <a:t>Aufmerksamkeit</a:t>
            </a:r>
            <a:r>
              <a:rPr lang="cs-CZ" dirty="0" smtClean="0"/>
              <a:t>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Gruppe </a:t>
            </a:r>
            <a:r>
              <a:rPr lang="de-DE" b="1" dirty="0" smtClean="0"/>
              <a:t>Jung Wien</a:t>
            </a:r>
            <a:r>
              <a:rPr lang="de-DE" dirty="0" smtClean="0"/>
              <a:t>, führende Person Hermann Bahr</a:t>
            </a:r>
          </a:p>
          <a:p>
            <a:r>
              <a:rPr lang="de-DE" dirty="0" smtClean="0"/>
              <a:t>Treffpunkt im Café </a:t>
            </a:r>
            <a:r>
              <a:rPr lang="de-DE" dirty="0" err="1" smtClean="0"/>
              <a:t>Griensteidl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 descr="C:\Users\uzivatel\Documents\Downloads\Programmlinien_Junges_Wi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432925" cy="2952328"/>
          </a:xfrm>
          <a:prstGeom prst="rect">
            <a:avLst/>
          </a:prstGeom>
          <a:noFill/>
        </p:spPr>
      </p:pic>
      <p:pic>
        <p:nvPicPr>
          <p:cNvPr id="1027" name="Picture 3" descr="C:\Users\uzivatel\Documents\Downloads\220px-Hermann_Bahr_1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12976"/>
            <a:ext cx="2254234" cy="3371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Architektur des </a:t>
            </a:r>
            <a:r>
              <a:rPr lang="cs-CZ" dirty="0" err="1" smtClean="0"/>
              <a:t>Jahrhundertwende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5328592"/>
          </a:xfrm>
        </p:spPr>
        <p:txBody>
          <a:bodyPr>
            <a:normAutofit fontScale="92500"/>
          </a:bodyPr>
          <a:lstStyle/>
          <a:p>
            <a:r>
              <a:rPr lang="cs-CZ" sz="2600" dirty="0" smtClean="0"/>
              <a:t>J. A. </a:t>
            </a:r>
            <a:r>
              <a:rPr lang="cs-CZ" sz="2600" dirty="0" err="1" smtClean="0"/>
              <a:t>Kranner</a:t>
            </a:r>
            <a:r>
              <a:rPr lang="cs-CZ" sz="2600" dirty="0" smtClean="0"/>
              <a:t>, </a:t>
            </a:r>
            <a:r>
              <a:rPr lang="cs-CZ" sz="2600" dirty="0" err="1" smtClean="0"/>
              <a:t>Bernahard</a:t>
            </a:r>
            <a:r>
              <a:rPr lang="cs-CZ" sz="2600" dirty="0" smtClean="0"/>
              <a:t> </a:t>
            </a:r>
            <a:r>
              <a:rPr lang="cs-CZ" sz="2600" dirty="0" err="1" smtClean="0"/>
              <a:t>Brueber</a:t>
            </a:r>
            <a:r>
              <a:rPr lang="cs-CZ" sz="2600" dirty="0" smtClean="0"/>
              <a:t>, Hermann </a:t>
            </a:r>
            <a:r>
              <a:rPr lang="cs-CZ" sz="2600" dirty="0" err="1" smtClean="0"/>
              <a:t>von</a:t>
            </a:r>
            <a:r>
              <a:rPr lang="cs-CZ" sz="2600" dirty="0" smtClean="0"/>
              <a:t> </a:t>
            </a:r>
            <a:r>
              <a:rPr lang="cs-CZ" sz="2600" dirty="0" err="1" smtClean="0"/>
              <a:t>Bergmann</a:t>
            </a:r>
            <a:r>
              <a:rPr lang="cs-CZ" sz="2600" dirty="0" smtClean="0"/>
              <a:t> </a:t>
            </a:r>
            <a:r>
              <a:rPr lang="cs-CZ" sz="2600" dirty="0" err="1" smtClean="0"/>
              <a:t>und</a:t>
            </a:r>
            <a:r>
              <a:rPr lang="cs-CZ" sz="2600" dirty="0" smtClean="0"/>
              <a:t> Josef Hlávka </a:t>
            </a:r>
            <a:r>
              <a:rPr lang="cs-CZ" sz="2600" dirty="0" err="1" smtClean="0"/>
              <a:t>gehörten</a:t>
            </a:r>
            <a:r>
              <a:rPr lang="cs-CZ" sz="2600" dirty="0" smtClean="0"/>
              <a:t> </a:t>
            </a:r>
            <a:r>
              <a:rPr lang="cs-CZ" sz="2600" dirty="0" err="1" smtClean="0"/>
              <a:t>zu</a:t>
            </a:r>
            <a:r>
              <a:rPr lang="cs-CZ" sz="2600" dirty="0" smtClean="0"/>
              <a:t> </a:t>
            </a:r>
            <a:r>
              <a:rPr lang="cs-CZ" sz="2600" dirty="0" err="1" smtClean="0"/>
              <a:t>Architekten</a:t>
            </a:r>
            <a:r>
              <a:rPr lang="cs-CZ" sz="2600" dirty="0" smtClean="0"/>
              <a:t>, </a:t>
            </a:r>
            <a:r>
              <a:rPr lang="cs-CZ" sz="2600" dirty="0" err="1" smtClean="0"/>
              <a:t>die</a:t>
            </a:r>
            <a:r>
              <a:rPr lang="cs-CZ" sz="2600" dirty="0" smtClean="0"/>
              <a:t> </a:t>
            </a:r>
            <a:r>
              <a:rPr lang="cs-CZ" sz="2600" dirty="0" err="1" smtClean="0"/>
              <a:t>formten</a:t>
            </a:r>
            <a:r>
              <a:rPr lang="cs-CZ" sz="2600" dirty="0" smtClean="0"/>
              <a:t> in </a:t>
            </a:r>
            <a:r>
              <a:rPr lang="cs-CZ" sz="2600" dirty="0" err="1" smtClean="0"/>
              <a:t>Wien</a:t>
            </a:r>
            <a:r>
              <a:rPr lang="cs-CZ" sz="2600" dirty="0" smtClean="0"/>
              <a:t> </a:t>
            </a:r>
            <a:r>
              <a:rPr lang="cs-CZ" sz="2600" dirty="0" err="1" smtClean="0"/>
              <a:t>und</a:t>
            </a:r>
            <a:r>
              <a:rPr lang="cs-CZ" sz="2600" dirty="0" smtClean="0"/>
              <a:t> in </a:t>
            </a:r>
            <a:r>
              <a:rPr lang="cs-CZ" sz="2600" dirty="0" err="1" smtClean="0"/>
              <a:t>weiten</a:t>
            </a:r>
            <a:r>
              <a:rPr lang="cs-CZ" sz="2600" dirty="0" smtClean="0"/>
              <a:t> </a:t>
            </a:r>
            <a:r>
              <a:rPr lang="cs-CZ" sz="2600" dirty="0" err="1" smtClean="0"/>
              <a:t>Teilen</a:t>
            </a:r>
            <a:r>
              <a:rPr lang="cs-CZ" sz="2600" dirty="0" smtClean="0"/>
              <a:t> der Monarchie.</a:t>
            </a:r>
          </a:p>
          <a:p>
            <a:r>
              <a:rPr lang="cs-CZ" sz="2600" b="1" u="sng" dirty="0" smtClean="0"/>
              <a:t>Historismus</a:t>
            </a:r>
            <a:r>
              <a:rPr lang="cs-CZ" sz="2600" b="1" dirty="0" smtClean="0"/>
              <a:t>: </a:t>
            </a:r>
            <a:r>
              <a:rPr lang="cs-CZ" sz="2600" b="1" dirty="0" err="1" smtClean="0"/>
              <a:t>Neugotik</a:t>
            </a:r>
            <a:r>
              <a:rPr lang="cs-CZ" sz="2600" dirty="0" smtClean="0"/>
              <a:t>- vor </a:t>
            </a:r>
            <a:r>
              <a:rPr lang="cs-CZ" sz="2600" dirty="0" err="1" smtClean="0"/>
              <a:t>allem</a:t>
            </a:r>
            <a:r>
              <a:rPr lang="cs-CZ" sz="2600" dirty="0" smtClean="0"/>
              <a:t> in </a:t>
            </a:r>
            <a:r>
              <a:rPr lang="cs-CZ" sz="2600" dirty="0" err="1" smtClean="0"/>
              <a:t>Großbritannien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b="1" dirty="0" err="1" smtClean="0"/>
              <a:t>Neorenaissance</a:t>
            </a:r>
            <a:r>
              <a:rPr lang="cs-CZ" sz="2600" dirty="0" smtClean="0"/>
              <a:t> - </a:t>
            </a:r>
            <a:r>
              <a:rPr lang="cs-CZ" sz="2600" dirty="0" err="1" smtClean="0"/>
              <a:t>wichtiger</a:t>
            </a:r>
            <a:r>
              <a:rPr lang="cs-CZ" sz="2600" dirty="0" smtClean="0"/>
              <a:t> </a:t>
            </a:r>
            <a:r>
              <a:rPr lang="cs-CZ" sz="2600" dirty="0" err="1" smtClean="0"/>
              <a:t>historistischer</a:t>
            </a:r>
            <a:r>
              <a:rPr lang="cs-CZ" sz="2600" dirty="0" smtClean="0"/>
              <a:t> </a:t>
            </a:r>
            <a:r>
              <a:rPr lang="cs-CZ" sz="2600" dirty="0" err="1" smtClean="0"/>
              <a:t>Baustil</a:t>
            </a:r>
            <a:r>
              <a:rPr lang="cs-CZ" sz="2600" dirty="0" smtClean="0"/>
              <a:t> in </a:t>
            </a:r>
            <a:r>
              <a:rPr lang="cs-CZ" sz="2600" dirty="0" err="1" smtClean="0"/>
              <a:t>England</a:t>
            </a:r>
            <a:r>
              <a:rPr lang="cs-CZ" sz="2600" dirty="0" smtClean="0"/>
              <a:t> </a:t>
            </a:r>
            <a:r>
              <a:rPr lang="cs-CZ" sz="2600" dirty="0" err="1" smtClean="0"/>
              <a:t>und</a:t>
            </a:r>
            <a:r>
              <a:rPr lang="cs-CZ" sz="2600" dirty="0" smtClean="0"/>
              <a:t> </a:t>
            </a:r>
            <a:r>
              <a:rPr lang="cs-CZ" sz="2600" dirty="0" err="1" smtClean="0"/>
              <a:t>Frankreich</a:t>
            </a:r>
            <a:r>
              <a:rPr lang="cs-CZ" sz="2600" dirty="0" smtClean="0"/>
              <a:t>; </a:t>
            </a:r>
            <a:r>
              <a:rPr lang="cs-CZ" sz="2600" dirty="0" err="1" smtClean="0"/>
              <a:t>Berliner</a:t>
            </a:r>
            <a:r>
              <a:rPr lang="cs-CZ" sz="2600" dirty="0" smtClean="0"/>
              <a:t> </a:t>
            </a:r>
            <a:r>
              <a:rPr lang="cs-CZ" sz="2600" u="sng" dirty="0" err="1" smtClean="0"/>
              <a:t>Reichstag</a:t>
            </a:r>
            <a:r>
              <a:rPr lang="cs-CZ" sz="2600" dirty="0" smtClean="0"/>
              <a:t> (</a:t>
            </a:r>
            <a:r>
              <a:rPr lang="cs-CZ" sz="2600" dirty="0" err="1" smtClean="0"/>
              <a:t>mit</a:t>
            </a:r>
            <a:r>
              <a:rPr lang="cs-CZ" sz="2600" dirty="0" smtClean="0"/>
              <a:t> </a:t>
            </a:r>
            <a:r>
              <a:rPr lang="cs-CZ" sz="2600" dirty="0" err="1" smtClean="0"/>
              <a:t>neobarocken</a:t>
            </a:r>
            <a:r>
              <a:rPr lang="cs-CZ" sz="2600" dirty="0" smtClean="0"/>
              <a:t> </a:t>
            </a:r>
            <a:r>
              <a:rPr lang="cs-CZ" sz="2600" dirty="0" err="1" smtClean="0"/>
              <a:t>Elementen</a:t>
            </a:r>
            <a:r>
              <a:rPr lang="cs-CZ" sz="2600" dirty="0" smtClean="0"/>
              <a:t>) </a:t>
            </a:r>
            <a:r>
              <a:rPr lang="cs-CZ" sz="2600" dirty="0" err="1" smtClean="0"/>
              <a:t>und</a:t>
            </a:r>
            <a:r>
              <a:rPr lang="cs-CZ" sz="2600" dirty="0" smtClean="0"/>
              <a:t> in </a:t>
            </a:r>
            <a:r>
              <a:rPr lang="cs-CZ" sz="2600" dirty="0" err="1" smtClean="0"/>
              <a:t>Österreich</a:t>
            </a:r>
            <a:r>
              <a:rPr lang="cs-CZ" sz="2600" dirty="0" smtClean="0"/>
              <a:t> </a:t>
            </a:r>
            <a:r>
              <a:rPr lang="cs-CZ" sz="2600" dirty="0" err="1" smtClean="0"/>
              <a:t>Wiener</a:t>
            </a:r>
            <a:r>
              <a:rPr lang="cs-CZ" sz="2600" dirty="0" smtClean="0"/>
              <a:t> </a:t>
            </a:r>
            <a:r>
              <a:rPr lang="cs-CZ" sz="2600" dirty="0" err="1" smtClean="0"/>
              <a:t>Staatsoper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b="1" dirty="0" err="1" smtClean="0"/>
              <a:t>Neobarock</a:t>
            </a:r>
            <a:r>
              <a:rPr lang="cs-CZ" sz="2600" dirty="0" smtClean="0"/>
              <a:t> - </a:t>
            </a:r>
            <a:r>
              <a:rPr lang="cs-CZ" sz="2600" u="sng" dirty="0" err="1" smtClean="0"/>
              <a:t>Pariser</a:t>
            </a:r>
            <a:r>
              <a:rPr lang="cs-CZ" sz="2600" u="sng" dirty="0" smtClean="0"/>
              <a:t> Oper</a:t>
            </a:r>
            <a:r>
              <a:rPr lang="cs-CZ" sz="2600" dirty="0" smtClean="0"/>
              <a:t>, </a:t>
            </a:r>
            <a:r>
              <a:rPr lang="cs-CZ" sz="2600" dirty="0" err="1" smtClean="0"/>
              <a:t>dem</a:t>
            </a:r>
            <a:r>
              <a:rPr lang="cs-CZ" sz="2600" dirty="0" smtClean="0"/>
              <a:t> </a:t>
            </a:r>
            <a:r>
              <a:rPr lang="cs-CZ" sz="2600" u="sng" dirty="0" err="1" smtClean="0"/>
              <a:t>Brüsseler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Justizpalast</a:t>
            </a:r>
            <a:r>
              <a:rPr lang="cs-CZ" sz="2600" dirty="0" smtClean="0"/>
              <a:t> </a:t>
            </a:r>
            <a:r>
              <a:rPr lang="cs-CZ" sz="2600" dirty="0" err="1" smtClean="0"/>
              <a:t>sowie</a:t>
            </a:r>
            <a:r>
              <a:rPr lang="cs-CZ" sz="2600" dirty="0" smtClean="0"/>
              <a:t> der </a:t>
            </a:r>
            <a:r>
              <a:rPr lang="cs-CZ" sz="2600" dirty="0" err="1" smtClean="0"/>
              <a:t>Neuen</a:t>
            </a:r>
            <a:r>
              <a:rPr lang="cs-CZ" sz="2600" dirty="0" smtClean="0"/>
              <a:t> </a:t>
            </a:r>
            <a:r>
              <a:rPr lang="cs-CZ" sz="2600" u="sng" dirty="0" smtClean="0"/>
              <a:t>Hofburg</a:t>
            </a:r>
            <a:r>
              <a:rPr lang="cs-CZ" sz="2600" dirty="0" smtClean="0"/>
              <a:t> in </a:t>
            </a:r>
            <a:r>
              <a:rPr lang="cs-CZ" sz="2600" dirty="0" err="1" smtClean="0"/>
              <a:t>Wien</a:t>
            </a:r>
            <a:r>
              <a:rPr lang="cs-CZ" sz="2600" dirty="0" smtClean="0"/>
              <a:t> </a:t>
            </a:r>
            <a:r>
              <a:rPr lang="cs-CZ" sz="2600" dirty="0" err="1" smtClean="0"/>
              <a:t>und</a:t>
            </a:r>
            <a:r>
              <a:rPr lang="cs-CZ" sz="2600" dirty="0" smtClean="0"/>
              <a:t> </a:t>
            </a:r>
            <a:r>
              <a:rPr lang="cs-CZ" sz="2600" u="sng" dirty="0" err="1" smtClean="0"/>
              <a:t>Schloss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Herrenchiemsee</a:t>
            </a:r>
            <a:r>
              <a:rPr lang="cs-CZ" sz="2600" dirty="0" smtClean="0"/>
              <a:t> in </a:t>
            </a:r>
            <a:r>
              <a:rPr lang="cs-CZ" sz="2600" dirty="0" err="1" smtClean="0"/>
              <a:t>Bayern</a:t>
            </a:r>
            <a:r>
              <a:rPr lang="cs-CZ" sz="2600" dirty="0" smtClean="0"/>
              <a:t> </a:t>
            </a:r>
            <a:r>
              <a:rPr lang="cs-CZ" sz="2600" dirty="0" err="1" smtClean="0"/>
              <a:t>seine</a:t>
            </a:r>
            <a:r>
              <a:rPr lang="cs-CZ" sz="2600" dirty="0" smtClean="0"/>
              <a:t> </a:t>
            </a:r>
            <a:r>
              <a:rPr lang="cs-CZ" sz="2600" dirty="0" err="1" smtClean="0"/>
              <a:t>Höhepunkte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b="1" dirty="0" err="1" smtClean="0"/>
              <a:t>Neorokoko</a:t>
            </a:r>
            <a:r>
              <a:rPr lang="cs-CZ" sz="2600" dirty="0" smtClean="0"/>
              <a:t> - </a:t>
            </a:r>
            <a:r>
              <a:rPr lang="cs-CZ" sz="2600" dirty="0" err="1" smtClean="0"/>
              <a:t>Schlössern</a:t>
            </a:r>
            <a:r>
              <a:rPr lang="cs-CZ" sz="2600" dirty="0" smtClean="0"/>
              <a:t> </a:t>
            </a:r>
            <a:r>
              <a:rPr lang="cs-CZ" sz="2600" dirty="0" err="1" smtClean="0"/>
              <a:t>und</a:t>
            </a:r>
            <a:r>
              <a:rPr lang="cs-CZ" sz="2600" dirty="0" smtClean="0"/>
              <a:t> </a:t>
            </a:r>
            <a:r>
              <a:rPr lang="cs-CZ" sz="2600" dirty="0" err="1" smtClean="0"/>
              <a:t>Bürgerhäusern</a:t>
            </a:r>
            <a:r>
              <a:rPr lang="cs-CZ" sz="2600" dirty="0" smtClean="0"/>
              <a:t> (</a:t>
            </a:r>
            <a:r>
              <a:rPr lang="cs-CZ" sz="2600" dirty="0" err="1" smtClean="0"/>
              <a:t>Schönbrunn</a:t>
            </a:r>
            <a:r>
              <a:rPr lang="cs-CZ" sz="2600" dirty="0" smtClean="0"/>
              <a:t>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ivatel\Documents\Downloads\Palais_Garn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960440" cy="297281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259632" y="314096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Pariser</a:t>
            </a:r>
            <a:r>
              <a:rPr lang="cs-CZ" dirty="0" smtClean="0"/>
              <a:t> Oper</a:t>
            </a:r>
          </a:p>
          <a:p>
            <a:endParaRPr lang="cs-CZ" dirty="0"/>
          </a:p>
        </p:txBody>
      </p:sp>
      <p:pic>
        <p:nvPicPr>
          <p:cNvPr id="7171" name="Picture 3" descr="C:\Users\uzivatel\Documents\Downloads\800px-Wien_Hofburg_Neue_Burg_Heldenplat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444" y="116632"/>
            <a:ext cx="4228596" cy="230425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148064" y="2420888"/>
            <a:ext cx="381642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 </a:t>
            </a:r>
            <a:r>
              <a:rPr lang="de-DE" i="1" dirty="0" smtClean="0"/>
              <a:t>Neue Burg</a:t>
            </a:r>
            <a:r>
              <a:rPr lang="de-DE" dirty="0" smtClean="0"/>
              <a:t>, der Südostflügel der Wiener Hofburg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83968" y="332656"/>
            <a:ext cx="432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Ne</a:t>
            </a:r>
            <a:br>
              <a:rPr lang="cs-CZ" b="1" dirty="0" smtClean="0"/>
            </a:br>
            <a:r>
              <a:rPr lang="cs-CZ" b="1" dirty="0" smtClean="0"/>
              <a:t>o</a:t>
            </a:r>
            <a:br>
              <a:rPr lang="cs-CZ" b="1" dirty="0" smtClean="0"/>
            </a:br>
            <a:r>
              <a:rPr lang="cs-CZ" b="1" dirty="0" smtClean="0"/>
              <a:t>b</a:t>
            </a:r>
            <a:br>
              <a:rPr lang="cs-CZ" b="1" dirty="0" smtClean="0"/>
            </a:br>
            <a:r>
              <a:rPr lang="cs-CZ" b="1" dirty="0" smtClean="0"/>
              <a:t>a</a:t>
            </a:r>
            <a:br>
              <a:rPr lang="cs-CZ" b="1" dirty="0" smtClean="0"/>
            </a:br>
            <a:r>
              <a:rPr lang="cs-CZ" b="1" dirty="0" smtClean="0"/>
              <a:t>r</a:t>
            </a:r>
            <a:br>
              <a:rPr lang="cs-CZ" b="1" dirty="0" smtClean="0"/>
            </a:br>
            <a:r>
              <a:rPr lang="cs-CZ" b="1" dirty="0" smtClean="0"/>
              <a:t>o</a:t>
            </a:r>
            <a:br>
              <a:rPr lang="cs-CZ" b="1" dirty="0" smtClean="0"/>
            </a:br>
            <a:r>
              <a:rPr lang="cs-CZ" b="1" dirty="0" smtClean="0"/>
              <a:t>k</a:t>
            </a:r>
            <a:endParaRPr lang="cs-CZ" b="1" dirty="0"/>
          </a:p>
        </p:txBody>
      </p:sp>
      <p:pic>
        <p:nvPicPr>
          <p:cNvPr id="7172" name="Picture 4" descr="C:\Users\uzivatel\Documents\Downloads\800px-Schloss_Schoenbrunn_August_2006_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760787" cy="267858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83568" y="63093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Schloss</a:t>
            </a:r>
            <a:r>
              <a:rPr lang="cs-CZ" dirty="0" smtClean="0"/>
              <a:t> </a:t>
            </a:r>
            <a:r>
              <a:rPr lang="cs-CZ" dirty="0" err="1" smtClean="0"/>
              <a:t>Schönbrunn</a:t>
            </a:r>
            <a:endParaRPr lang="cs-CZ" dirty="0"/>
          </a:p>
        </p:txBody>
      </p:sp>
      <p:pic>
        <p:nvPicPr>
          <p:cNvPr id="7173" name="Picture 5" descr="C:\Users\uzivatel\Documents\Downloads\800px-Zamek_Linderhof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4283397" cy="321415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076056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Schloss</a:t>
            </a:r>
            <a:r>
              <a:rPr lang="cs-CZ" dirty="0" smtClean="0"/>
              <a:t> </a:t>
            </a:r>
            <a:r>
              <a:rPr lang="cs-CZ" dirty="0" err="1" smtClean="0"/>
              <a:t>Linderhof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Südfassade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211960" y="3645024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Neorokoko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Neorenaissance</a:t>
            </a:r>
            <a:r>
              <a:rPr lang="cs-CZ" dirty="0" smtClean="0"/>
              <a:t> - </a:t>
            </a:r>
            <a:r>
              <a:rPr lang="cs-CZ" dirty="0" err="1" smtClean="0"/>
              <a:t>Wiener</a:t>
            </a:r>
            <a:r>
              <a:rPr lang="cs-CZ" dirty="0" smtClean="0"/>
              <a:t> </a:t>
            </a:r>
            <a:r>
              <a:rPr lang="cs-CZ" dirty="0" err="1" smtClean="0"/>
              <a:t>Staatsoper</a:t>
            </a:r>
            <a:endParaRPr lang="de-DE" dirty="0"/>
          </a:p>
        </p:txBody>
      </p:sp>
      <p:pic>
        <p:nvPicPr>
          <p:cNvPr id="4098" name="Picture 2" descr="C:\Users\uzivatel\Documents\Downloads\765px-Staatsoper_(ca.189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3888432" cy="3049334"/>
          </a:xfrm>
          <a:prstGeom prst="rect">
            <a:avLst/>
          </a:prstGeom>
          <a:noFill/>
        </p:spPr>
      </p:pic>
      <p:pic>
        <p:nvPicPr>
          <p:cNvPr id="4099" name="Picture 3" descr="C:\Users\uzivatel\Documents\Downloads\Wiener_Hofoper_1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32856"/>
            <a:ext cx="4923380" cy="30963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139952" y="54452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Eröffnungsvorstellung im neuen Haus der Wiener Hofoper mit „Don Giovanni“, Innenansicht mit Blick auf die Bühne, 25. Mai 1869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ivatel\Documents\Downloads\Hofoper_1869-05-25_Don-Ju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573937" cy="561662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19672" y="58772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Plakat für die Eröffnungsvorstellung des Opernhauses 1869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ivatel\Documents\Downloads\800px-Wiener_Staatsoper_2006-11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5556930" cy="3744416"/>
          </a:xfrm>
          <a:prstGeom prst="rect">
            <a:avLst/>
          </a:prstGeom>
          <a:noFill/>
        </p:spPr>
      </p:pic>
      <p:pic>
        <p:nvPicPr>
          <p:cNvPr id="6147" name="Picture 3" descr="C:\Users\uzivatel\Documents\Downloads\450px-Staatsoper_Vienna_00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3387551" cy="451673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588224" y="8367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berühmte </a:t>
            </a:r>
            <a:r>
              <a:rPr lang="de-DE" dirty="0" err="1" smtClean="0"/>
              <a:t>Stiegenhaus</a:t>
            </a:r>
            <a:r>
              <a:rPr lang="de-DE" dirty="0" smtClean="0"/>
              <a:t> des Opernhauses, Treffpunkt während des Opernballs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19672" y="40770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Eingangsportal</a:t>
            </a:r>
            <a:r>
              <a:rPr lang="cs-CZ" dirty="0" smtClean="0"/>
              <a:t> der </a:t>
            </a:r>
            <a:r>
              <a:rPr lang="cs-CZ" dirty="0" err="1" smtClean="0"/>
              <a:t>Wiener</a:t>
            </a:r>
            <a:r>
              <a:rPr lang="cs-CZ" dirty="0" smtClean="0"/>
              <a:t> Oper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Jugendstil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 </a:t>
            </a:r>
            <a:r>
              <a:rPr lang="de-DE" b="1" dirty="0" smtClean="0"/>
              <a:t>Jugendstil</a:t>
            </a:r>
            <a:r>
              <a:rPr lang="de-DE" dirty="0" smtClean="0"/>
              <a:t> </a:t>
            </a:r>
            <a:r>
              <a:rPr lang="cs-CZ" dirty="0" smtClean="0"/>
              <a:t>(</a:t>
            </a:r>
            <a:r>
              <a:rPr lang="cs-CZ" dirty="0" err="1" smtClean="0"/>
              <a:t>art</a:t>
            </a:r>
            <a:r>
              <a:rPr lang="cs-CZ" dirty="0" smtClean="0"/>
              <a:t> </a:t>
            </a:r>
            <a:r>
              <a:rPr lang="cs-CZ" dirty="0" err="1" smtClean="0"/>
              <a:t>nouveau</a:t>
            </a:r>
            <a:r>
              <a:rPr lang="cs-CZ" b="1" i="1" dirty="0" smtClean="0"/>
              <a:t>,</a:t>
            </a:r>
            <a:r>
              <a:rPr lang="cs-CZ" dirty="0" smtClean="0"/>
              <a:t>  </a:t>
            </a:r>
            <a:r>
              <a:rPr lang="cs-CZ" i="1" dirty="0" err="1" smtClean="0"/>
              <a:t>Wiener</a:t>
            </a:r>
            <a:r>
              <a:rPr lang="cs-CZ" i="1" dirty="0" smtClean="0"/>
              <a:t> </a:t>
            </a:r>
            <a:r>
              <a:rPr lang="cs-CZ" i="1" dirty="0" err="1" smtClean="0"/>
              <a:t>Secessio</a:t>
            </a:r>
            <a:r>
              <a:rPr lang="cs-CZ" dirty="0" smtClean="0"/>
              <a:t>) </a:t>
            </a:r>
          </a:p>
          <a:p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de-DE" dirty="0" smtClean="0"/>
              <a:t>kunstgeschichtliche Epoche um die Jahrhundertwende vom 19. zum 20. Jahrhundert.</a:t>
            </a:r>
            <a:r>
              <a:rPr lang="cs-CZ" dirty="0" smtClean="0"/>
              <a:t> </a:t>
            </a:r>
          </a:p>
          <a:p>
            <a:r>
              <a:rPr lang="de-DE" dirty="0" smtClean="0"/>
              <a:t>Diese Stilrichtung dauerte </a:t>
            </a:r>
            <a:r>
              <a:rPr lang="cs-CZ" dirty="0" err="1" smtClean="0"/>
              <a:t>etwa</a:t>
            </a:r>
            <a:r>
              <a:rPr lang="de-DE" dirty="0" smtClean="0"/>
              <a:t> 20 Jahre</a:t>
            </a:r>
            <a:endParaRPr lang="cs-CZ" dirty="0" smtClean="0"/>
          </a:p>
          <a:p>
            <a:r>
              <a:rPr lang="de-DE" dirty="0" smtClean="0"/>
              <a:t> In Wien als architektonische Reaktion auf den Historismus der Ringstraßenepoche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418</TotalTime>
  <Words>259</Words>
  <Application>Microsoft Office PowerPoint</Application>
  <PresentationFormat>Předvádění na obrazovce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Slunovrat</vt:lpstr>
      <vt:lpstr>Kunst und Kultur</vt:lpstr>
      <vt:lpstr>Literatur von 1848-1918</vt:lpstr>
      <vt:lpstr>Snímek 3</vt:lpstr>
      <vt:lpstr>Architektur des Jahrhundertwende</vt:lpstr>
      <vt:lpstr>Snímek 5</vt:lpstr>
      <vt:lpstr>Historismus</vt:lpstr>
      <vt:lpstr>Snímek 7</vt:lpstr>
      <vt:lpstr>Snímek 8</vt:lpstr>
      <vt:lpstr>Jugendstil</vt:lpstr>
      <vt:lpstr>Snímek 10</vt:lpstr>
      <vt:lpstr>Snímek 11</vt:lpstr>
      <vt:lpstr>Malerei</vt:lpstr>
      <vt:lpstr>Snímek 13</vt:lpstr>
      <vt:lpstr>Snímek 14</vt:lpstr>
      <vt:lpstr>Musik und Komponisten</vt:lpstr>
      <vt:lpstr>Mode</vt:lpstr>
      <vt:lpstr>Snímek 17</vt:lpstr>
      <vt:lpstr>Die 1850er: Der Aufstieg der Krinoline </vt:lpstr>
      <vt:lpstr>Snímek 19</vt:lpstr>
      <vt:lpstr>Snímek 20</vt:lpstr>
      <vt:lpstr>Danke für ihre Aufmerksamkeit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 und Kultur  von Jahre 1848-1918</dc:title>
  <dc:creator>Jarrek</dc:creator>
  <cp:lastModifiedBy>Your User Name</cp:lastModifiedBy>
  <cp:revision>45</cp:revision>
  <dcterms:created xsi:type="dcterms:W3CDTF">2012-12-04T15:22:51Z</dcterms:created>
  <dcterms:modified xsi:type="dcterms:W3CDTF">2012-12-14T12:41:16Z</dcterms:modified>
</cp:coreProperties>
</file>