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7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E14E-E6D0-447B-99EF-30E22371562D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4BCC-FECB-4637-9A10-A72B7F8350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E14E-E6D0-447B-99EF-30E22371562D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4BCC-FECB-4637-9A10-A72B7F8350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E14E-E6D0-447B-99EF-30E22371562D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4BCC-FECB-4637-9A10-A72B7F8350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E14E-E6D0-447B-99EF-30E22371562D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4BCC-FECB-4637-9A10-A72B7F8350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E14E-E6D0-447B-99EF-30E22371562D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4BCC-FECB-4637-9A10-A72B7F8350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E14E-E6D0-447B-99EF-30E22371562D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4BCC-FECB-4637-9A10-A72B7F8350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E14E-E6D0-447B-99EF-30E22371562D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4BCC-FECB-4637-9A10-A72B7F8350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E14E-E6D0-447B-99EF-30E22371562D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4BCC-FECB-4637-9A10-A72B7F8350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E14E-E6D0-447B-99EF-30E22371562D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4BCC-FECB-4637-9A10-A72B7F8350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E14E-E6D0-447B-99EF-30E22371562D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4BCC-FECB-4637-9A10-A72B7F8350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E14E-E6D0-447B-99EF-30E22371562D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04BCC-FECB-4637-9A10-A72B7F8350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EE14E-E6D0-447B-99EF-30E22371562D}" type="datetimeFigureOut">
              <a:rPr lang="cs-CZ" smtClean="0"/>
              <a:pPr/>
              <a:t>13.12.2012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04BCC-FECB-4637-9A10-A72B7F8350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Dovednosti manažera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Moc ztotožnění</a:t>
            </a:r>
          </a:p>
          <a:p>
            <a:pPr>
              <a:buNone/>
            </a:pPr>
            <a:r>
              <a:rPr lang="cs-CZ" dirty="0"/>
              <a:t>Přistupujme ke každému lidsky, umožněme mu/jim vzájemné ztotožnění. Hledejme, co máme společného. Důvěra ve firmu, dobré zkušenosti. Solidní jednání, kvalitní přístup všech zaměstnanců firmy</a:t>
            </a:r>
            <a:r>
              <a:rPr lang="cs-CZ" dirty="0" smtClean="0"/>
              <a:t>.</a:t>
            </a:r>
          </a:p>
          <a:p>
            <a:r>
              <a:rPr lang="cs-CZ" dirty="0"/>
              <a:t>Moc morálky</a:t>
            </a:r>
          </a:p>
          <a:p>
            <a:pPr>
              <a:buNone/>
            </a:pPr>
            <a:r>
              <a:rPr lang="cs-CZ" dirty="0"/>
              <a:t>Často je účinné, dovoláváme-li se slušnosti, morálky, soucitu, pochopení apod. Většina lidí chce mít pocit morální správnosti svého jednání 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Moc odborných znalostí</a:t>
            </a:r>
          </a:p>
          <a:p>
            <a:pPr>
              <a:buNone/>
            </a:pPr>
            <a:r>
              <a:rPr lang="cs-CZ" dirty="0"/>
              <a:t>Svou odbornost neustále zlepšujme a doplňujme. Různé posudky, reference odborníků apod. - uvádějme již na začátku jednání, často to zvýší důvěru</a:t>
            </a:r>
            <a:r>
              <a:rPr lang="cs-CZ" dirty="0" smtClean="0"/>
              <a:t>.</a:t>
            </a:r>
          </a:p>
          <a:p>
            <a:r>
              <a:rPr lang="cs-CZ" dirty="0"/>
              <a:t>Moc odměny a </a:t>
            </a:r>
            <a:r>
              <a:rPr lang="cs-CZ" dirty="0" smtClean="0"/>
              <a:t>trestu</a:t>
            </a:r>
          </a:p>
          <a:p>
            <a:pPr>
              <a:buNone/>
            </a:pPr>
            <a:r>
              <a:rPr lang="cs-CZ" dirty="0" smtClean="0"/>
              <a:t>Nevylučujme </a:t>
            </a:r>
            <a:r>
              <a:rPr lang="cs-CZ" dirty="0"/>
              <a:t>žádné možnosti a nesnižujme stres druhé strany, jestliže nedostáváme okamžité výsledky. Buďme pozorní a naplňujme i nevyslovené potřeby druhých. Na druhé straně neukazujme zbytečně své slabostí. Kdo je připraven, není překvapen.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Moc precedentu</a:t>
            </a:r>
          </a:p>
          <a:p>
            <a:pPr>
              <a:buNone/>
            </a:pPr>
            <a:r>
              <a:rPr lang="cs-CZ" dirty="0"/>
              <a:t>Příklady táhnou, můžeme se odkázat na podobná jednání, obdobné výsledky </a:t>
            </a:r>
          </a:p>
          <a:p>
            <a:pPr>
              <a:buNone/>
            </a:pPr>
            <a:r>
              <a:rPr lang="cs-CZ" dirty="0"/>
              <a:t>Logika oblíbené tradice. Precedens je také záminka pro změnu např. ceny </a:t>
            </a:r>
            <a:endParaRPr lang="cs-CZ" dirty="0" smtClean="0"/>
          </a:p>
          <a:p>
            <a:r>
              <a:rPr lang="cs-CZ" dirty="0"/>
              <a:t>Moc přesvědčovacích schopností</a:t>
            </a:r>
          </a:p>
          <a:p>
            <a:pPr>
              <a:buNone/>
            </a:pPr>
            <a:r>
              <a:rPr lang="cs-CZ" dirty="0"/>
              <a:t>Vychází z argumentace zaměřené na splnění potřeb zákazníka, působí na více smyslů najednou (viz reklamní účinek).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ovlivňování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latin typeface="+mj-lt"/>
                <a:ea typeface="+mj-ea"/>
                <a:cs typeface="+mj-cs"/>
              </a:rPr>
              <a:t>modelování příkladem </a:t>
            </a:r>
            <a:r>
              <a:rPr lang="cs-CZ" sz="4400" dirty="0">
                <a:latin typeface="+mj-lt"/>
                <a:ea typeface="+mj-ea"/>
                <a:cs typeface="+mj-cs"/>
              </a:rPr>
              <a:t>(druzí vidí); </a:t>
            </a:r>
          </a:p>
          <a:p>
            <a:r>
              <a:rPr lang="cs-CZ" sz="4400" b="1" dirty="0">
                <a:latin typeface="+mj-lt"/>
                <a:ea typeface="+mj-ea"/>
                <a:cs typeface="+mj-cs"/>
              </a:rPr>
              <a:t>vybudování ohleduplných vztahů </a:t>
            </a:r>
            <a:r>
              <a:rPr lang="cs-CZ" sz="4400" dirty="0">
                <a:latin typeface="+mj-lt"/>
                <a:ea typeface="+mj-ea"/>
                <a:cs typeface="+mj-cs"/>
              </a:rPr>
              <a:t>(druzí cítí); </a:t>
            </a:r>
          </a:p>
          <a:p>
            <a:r>
              <a:rPr lang="cs-CZ" sz="4400" b="1" dirty="0">
                <a:latin typeface="+mj-lt"/>
                <a:ea typeface="+mj-ea"/>
                <a:cs typeface="+mj-cs"/>
              </a:rPr>
              <a:t> předávání pokynů </a:t>
            </a:r>
            <a:r>
              <a:rPr lang="cs-CZ" sz="4400" dirty="0">
                <a:latin typeface="+mj-lt"/>
                <a:ea typeface="+mj-ea"/>
                <a:cs typeface="+mj-cs"/>
              </a:rPr>
              <a:t>(druzí slyší).</a:t>
            </a:r>
          </a:p>
          <a:p>
            <a:pPr>
              <a:buNone/>
            </a:pPr>
            <a:endParaRPr lang="cs-CZ" sz="4400" b="1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Asertivita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400" b="1" dirty="0">
                <a:latin typeface="+mj-lt"/>
                <a:ea typeface="+mj-ea"/>
                <a:cs typeface="+mj-cs"/>
              </a:rPr>
              <a:t>prosazování</a:t>
            </a:r>
            <a:r>
              <a:rPr lang="cs-CZ" sz="4400" dirty="0">
                <a:latin typeface="+mj-lt"/>
                <a:ea typeface="+mj-ea"/>
                <a:cs typeface="+mj-cs"/>
              </a:rPr>
              <a:t>, případně i rozhodné prosazování svých práv za současného </a:t>
            </a:r>
            <a:r>
              <a:rPr lang="cs-CZ" sz="4400" b="1" dirty="0">
                <a:latin typeface="+mj-lt"/>
                <a:ea typeface="+mj-ea"/>
                <a:cs typeface="+mj-cs"/>
              </a:rPr>
              <a:t>respektování </a:t>
            </a:r>
            <a:r>
              <a:rPr lang="cs-CZ" sz="4400" dirty="0">
                <a:latin typeface="+mj-lt"/>
                <a:ea typeface="+mj-ea"/>
                <a:cs typeface="+mj-cs"/>
              </a:rPr>
              <a:t>a </a:t>
            </a:r>
            <a:r>
              <a:rPr lang="cs-CZ" sz="4400" b="1" dirty="0">
                <a:latin typeface="+mj-lt"/>
                <a:ea typeface="+mj-ea"/>
                <a:cs typeface="+mj-cs"/>
              </a:rPr>
              <a:t>akceptování </a:t>
            </a:r>
            <a:r>
              <a:rPr lang="cs-CZ" sz="4400" dirty="0">
                <a:latin typeface="+mj-lt"/>
                <a:ea typeface="+mj-ea"/>
                <a:cs typeface="+mj-cs"/>
              </a:rPr>
              <a:t>práv ostatních lidí.</a:t>
            </a:r>
          </a:p>
          <a:p>
            <a:r>
              <a:rPr lang="cs-CZ" sz="4400" dirty="0">
                <a:latin typeface="+mj-lt"/>
                <a:ea typeface="+mj-ea"/>
                <a:cs typeface="+mj-cs"/>
              </a:rPr>
              <a:t>zdravé a neagresivní </a:t>
            </a:r>
            <a:r>
              <a:rPr lang="cs-CZ" sz="4400" b="1" dirty="0" err="1" smtClean="0">
                <a:latin typeface="+mj-lt"/>
                <a:ea typeface="+mj-ea"/>
                <a:cs typeface="+mj-cs"/>
              </a:rPr>
              <a:t>sebeprosazování</a:t>
            </a:r>
            <a:endParaRPr lang="cs-CZ" sz="4400" b="1" dirty="0" smtClean="0">
              <a:latin typeface="+mj-lt"/>
              <a:ea typeface="+mj-ea"/>
              <a:cs typeface="+mj-cs"/>
            </a:endParaRPr>
          </a:p>
          <a:p>
            <a:pPr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Manipulace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</a:t>
            </a:r>
            <a:r>
              <a:rPr lang="cs-CZ" dirty="0"/>
              <a:t>jedním z typických rysů moderního </a:t>
            </a:r>
            <a:r>
              <a:rPr lang="cs-CZ" dirty="0" smtClean="0"/>
              <a:t>světa</a:t>
            </a:r>
          </a:p>
          <a:p>
            <a:r>
              <a:rPr lang="cs-CZ" dirty="0" smtClean="0"/>
              <a:t>Je účelovým </a:t>
            </a:r>
            <a:r>
              <a:rPr lang="cs-CZ" dirty="0"/>
              <a:t>zjednodušením vnímání a </a:t>
            </a:r>
            <a:r>
              <a:rPr lang="cs-CZ" dirty="0" smtClean="0"/>
              <a:t>komunikace</a:t>
            </a:r>
          </a:p>
          <a:p>
            <a:r>
              <a:rPr lang="cs-CZ" dirty="0" smtClean="0"/>
              <a:t>Odvolává se </a:t>
            </a:r>
            <a:r>
              <a:rPr lang="cs-CZ" dirty="0"/>
              <a:t>na naše přesvědčení, smysl pro právo, pravdu, objektivnost a spravedlnost, na naši odpovědnost, čest a morálku, náboženské cítění, humanitu, solidaritu atp.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Agresivita, manipulace, asertivita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své práci se setkáváme jak s </a:t>
            </a:r>
            <a:r>
              <a:rPr lang="cs-CZ" b="1" dirty="0"/>
              <a:t>agresivitou, tak i manipulací a </a:t>
            </a:r>
            <a:r>
              <a:rPr lang="cs-CZ" dirty="0"/>
              <a:t>měli bychom </a:t>
            </a:r>
            <a:r>
              <a:rPr lang="cs-CZ" b="1" dirty="0"/>
              <a:t>umět </a:t>
            </a:r>
            <a:r>
              <a:rPr lang="cs-CZ" dirty="0"/>
              <a:t>tyto </a:t>
            </a:r>
            <a:r>
              <a:rPr lang="cs-CZ" b="1" dirty="0"/>
              <a:t>projevy </a:t>
            </a:r>
            <a:r>
              <a:rPr lang="cs-CZ" dirty="0"/>
              <a:t>u lidí</a:t>
            </a:r>
            <a:r>
              <a:rPr lang="cs-CZ" b="1" dirty="0"/>
              <a:t>, </a:t>
            </a:r>
            <a:r>
              <a:rPr lang="cs-CZ" dirty="0"/>
              <a:t>správně </a:t>
            </a:r>
            <a:r>
              <a:rPr lang="cs-CZ" b="1" dirty="0"/>
              <a:t>rozpoznat </a:t>
            </a:r>
            <a:r>
              <a:rPr lang="cs-CZ" dirty="0"/>
              <a:t>a efektivně na ně </a:t>
            </a:r>
            <a:r>
              <a:rPr lang="cs-CZ" b="1" dirty="0"/>
              <a:t>reagovat. </a:t>
            </a:r>
            <a:endParaRPr lang="cs-CZ" b="1" dirty="0" smtClean="0"/>
          </a:p>
          <a:p>
            <a:r>
              <a:rPr lang="cs-CZ" b="1" dirty="0"/>
              <a:t>Asertivita</a:t>
            </a:r>
            <a:r>
              <a:rPr lang="cs-CZ" dirty="0"/>
              <a:t> nám nabízí </a:t>
            </a:r>
            <a:r>
              <a:rPr lang="cs-CZ" b="1" dirty="0" err="1"/>
              <a:t>sebeprosazující</a:t>
            </a:r>
            <a:r>
              <a:rPr lang="cs-CZ" b="1" dirty="0"/>
              <a:t> chování</a:t>
            </a:r>
            <a:r>
              <a:rPr lang="cs-CZ" dirty="0"/>
              <a:t>, které odmítá vlastní pasivitu i manipulaci okolí a účinně se brání agresi. 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Deset asertivních práv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sám posuzovat vlastní chování, myšlenky a emoce a být za ně a jejich důsledky sám zodpovědný</a:t>
            </a:r>
            <a:endParaRPr lang="cs-CZ" dirty="0" smtClean="0"/>
          </a:p>
          <a:p>
            <a:r>
              <a:rPr lang="cs-CZ" dirty="0" smtClean="0"/>
              <a:t>Právo </a:t>
            </a:r>
            <a:r>
              <a:rPr lang="cs-CZ" b="1" dirty="0" smtClean="0"/>
              <a:t>nenabízet výmluvy či omluvy ospravedlňující naše chování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Právo </a:t>
            </a:r>
            <a:r>
              <a:rPr lang="cs-CZ" b="1" dirty="0" smtClean="0"/>
              <a:t>sám posoudit, zda a nakolik jsme zodpovědní za problémy druhých lidí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Právo </a:t>
            </a:r>
            <a:r>
              <a:rPr lang="cs-CZ" b="1" dirty="0" smtClean="0"/>
              <a:t>změnit vlastní názor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Deset asertivních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</a:t>
            </a:r>
            <a:r>
              <a:rPr lang="cs-CZ" b="1" dirty="0" smtClean="0"/>
              <a:t>dělat chyby a být za ně zodpovědný</a:t>
            </a:r>
            <a:r>
              <a:rPr lang="cs-CZ" dirty="0" smtClean="0"/>
              <a:t> </a:t>
            </a:r>
          </a:p>
          <a:p>
            <a:r>
              <a:rPr lang="cs-CZ" dirty="0" smtClean="0"/>
              <a:t>Právo </a:t>
            </a:r>
            <a:r>
              <a:rPr lang="cs-CZ" b="1" dirty="0" smtClean="0"/>
              <a:t>říci: „Já nevím“.</a:t>
            </a:r>
          </a:p>
          <a:p>
            <a:r>
              <a:rPr lang="cs-CZ" dirty="0" smtClean="0"/>
              <a:t>Právo </a:t>
            </a:r>
            <a:r>
              <a:rPr lang="cs-CZ" b="1" dirty="0" smtClean="0"/>
              <a:t>být nezávislý na vůli druhých</a:t>
            </a:r>
            <a:r>
              <a:rPr lang="cs-CZ" dirty="0" smtClean="0"/>
              <a:t> </a:t>
            </a:r>
          </a:p>
          <a:p>
            <a:r>
              <a:rPr lang="cs-CZ" dirty="0" smtClean="0"/>
              <a:t>Právo </a:t>
            </a:r>
            <a:r>
              <a:rPr lang="cs-CZ" b="1" dirty="0" smtClean="0"/>
              <a:t>dělat nelogická rozhodnutí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Právo </a:t>
            </a:r>
            <a:r>
              <a:rPr lang="cs-CZ" b="1" dirty="0" smtClean="0"/>
              <a:t>říci: Já ti nerozumím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Právo </a:t>
            </a:r>
            <a:r>
              <a:rPr lang="cs-CZ" b="1" dirty="0" smtClean="0"/>
              <a:t>říci: Je mi to jedno</a:t>
            </a:r>
            <a:r>
              <a:rPr lang="cs-CZ" dirty="0" smtClean="0"/>
              <a:t>.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Jedenácté přikázání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4400" dirty="0" smtClean="0">
                <a:latin typeface="+mj-lt"/>
                <a:ea typeface="+mj-ea"/>
                <a:cs typeface="+mj-cs"/>
              </a:rPr>
              <a:t>Každý sám má právo rozhodnout, zda bude či nebude jednat asertivně.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Paradigma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Výhra – </a:t>
            </a:r>
            <a:r>
              <a:rPr lang="cs-CZ" b="1" dirty="0" err="1" smtClean="0"/>
              <a:t>výhra</a:t>
            </a:r>
            <a:endParaRPr lang="cs-CZ" b="1" dirty="0" smtClean="0"/>
          </a:p>
          <a:p>
            <a:r>
              <a:rPr lang="cs-CZ" b="1" dirty="0" smtClean="0"/>
              <a:t>Výhra – prohra</a:t>
            </a:r>
          </a:p>
          <a:p>
            <a:r>
              <a:rPr lang="cs-CZ" b="1" dirty="0" smtClean="0"/>
              <a:t>Prohra – výhra</a:t>
            </a:r>
          </a:p>
          <a:p>
            <a:r>
              <a:rPr lang="cs-CZ" b="1" dirty="0" smtClean="0"/>
              <a:t>Prohra - </a:t>
            </a:r>
            <a:r>
              <a:rPr lang="cs-CZ" b="1" dirty="0" err="1" smtClean="0"/>
              <a:t>prohra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Asertivní dovednosti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b="1" dirty="0" smtClean="0"/>
              <a:t>přeskakující </a:t>
            </a:r>
            <a:r>
              <a:rPr lang="cs-CZ" b="1" dirty="0" err="1" smtClean="0"/>
              <a:t>gramofónová</a:t>
            </a:r>
            <a:r>
              <a:rPr lang="cs-CZ" b="1" dirty="0" smtClean="0"/>
              <a:t> deska</a:t>
            </a:r>
            <a:r>
              <a:rPr lang="cs-CZ" dirty="0" smtClean="0"/>
              <a:t> </a:t>
            </a:r>
          </a:p>
          <a:p>
            <a:pPr lvl="0"/>
            <a:r>
              <a:rPr lang="cs-CZ" b="1" dirty="0" smtClean="0"/>
              <a:t>Otevřené dveře</a:t>
            </a:r>
            <a:endParaRPr lang="cs-CZ" dirty="0" smtClean="0"/>
          </a:p>
          <a:p>
            <a:pPr lvl="0"/>
            <a:r>
              <a:rPr lang="cs-CZ" b="1" dirty="0" err="1" smtClean="0"/>
              <a:t>Sebeotevření</a:t>
            </a:r>
            <a:endParaRPr lang="cs-CZ" dirty="0" smtClean="0"/>
          </a:p>
          <a:p>
            <a:pPr lvl="0"/>
            <a:r>
              <a:rPr lang="cs-CZ" b="1" dirty="0" smtClean="0"/>
              <a:t>Volné informace</a:t>
            </a:r>
            <a:r>
              <a:rPr lang="cs-CZ" dirty="0" smtClean="0"/>
              <a:t> </a:t>
            </a:r>
          </a:p>
          <a:p>
            <a:pPr lvl="0"/>
            <a:r>
              <a:rPr lang="cs-CZ" b="1" dirty="0" smtClean="0"/>
              <a:t>Negativní aserce</a:t>
            </a:r>
            <a:r>
              <a:rPr lang="cs-CZ" dirty="0" smtClean="0"/>
              <a:t> </a:t>
            </a:r>
          </a:p>
          <a:p>
            <a:pPr lvl="0"/>
            <a:r>
              <a:rPr lang="cs-CZ" b="1" dirty="0" smtClean="0"/>
              <a:t>Dotazování na negativa</a:t>
            </a:r>
            <a:endParaRPr lang="cs-CZ" dirty="0" smtClean="0"/>
          </a:p>
          <a:p>
            <a:pPr lvl="0"/>
            <a:r>
              <a:rPr lang="cs-CZ" b="1" dirty="0" smtClean="0"/>
              <a:t>Selektivní ignorování</a:t>
            </a:r>
            <a:endParaRPr lang="cs-CZ" dirty="0" smtClean="0"/>
          </a:p>
          <a:p>
            <a:pPr lvl="0"/>
            <a:r>
              <a:rPr lang="cs-CZ" b="1" dirty="0" smtClean="0"/>
              <a:t>Přijatelný kompromis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Asertivní manažer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latin typeface="+mj-lt"/>
                <a:ea typeface="+mj-ea"/>
                <a:cs typeface="+mj-cs"/>
              </a:rPr>
              <a:t>Asertivní manažer má sebeúctu a sebevědomí, dokáže požadavky věcně formulovat a vyžadovat jejich plnění, je v řízení vytrvalý, důsledný a rozhodný.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Zásady účinné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4400" b="1" dirty="0" smtClean="0">
                <a:latin typeface="+mj-lt"/>
                <a:ea typeface="+mj-ea"/>
                <a:cs typeface="+mj-cs"/>
              </a:rPr>
              <a:t>První dojem 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výrazně ovlivňuje vytvoření našeho dlouhodobého úsudku o druhých lidech</a:t>
            </a:r>
            <a:r>
              <a:rPr lang="cs-CZ" sz="4400" b="1" dirty="0" smtClean="0">
                <a:latin typeface="+mj-lt"/>
                <a:ea typeface="+mj-ea"/>
                <a:cs typeface="+mj-cs"/>
              </a:rPr>
              <a:t>. 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Vzniká během</a:t>
            </a:r>
            <a:r>
              <a:rPr lang="cs-CZ" sz="4400" b="1" dirty="0" smtClean="0">
                <a:latin typeface="+mj-lt"/>
                <a:ea typeface="+mj-ea"/>
                <a:cs typeface="+mj-cs"/>
              </a:rPr>
              <a:t> prvních 120 vteřin 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vzájemného setkání, často i rychleji, </a:t>
            </a:r>
            <a:r>
              <a:rPr lang="cs-CZ" sz="4400" b="1" dirty="0" smtClean="0">
                <a:latin typeface="+mj-lt"/>
                <a:ea typeface="+mj-ea"/>
                <a:cs typeface="+mj-cs"/>
              </a:rPr>
              <a:t>maximálně za čtyři minuty.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dojem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Hospodařme s každou vteřinou prvního setkání.</a:t>
            </a:r>
          </a:p>
          <a:p>
            <a:pPr lvl="0"/>
            <a:r>
              <a:rPr lang="cs-CZ" dirty="0" smtClean="0"/>
              <a:t>Nedělejme si iluze, že špatný dojem lze zítra opravit.</a:t>
            </a:r>
          </a:p>
          <a:p>
            <a:pPr lvl="0"/>
            <a:r>
              <a:rPr lang="cs-CZ" dirty="0" smtClean="0"/>
              <a:t>Účinný způsob jak udělat dobrý dojem je být dobrým posluchačem.</a:t>
            </a:r>
          </a:p>
          <a:p>
            <a:pPr lvl="0"/>
            <a:r>
              <a:rPr lang="cs-CZ" dirty="0" smtClean="0"/>
              <a:t>Uvědomujme si a napravme cokoliv, co by mohlo vyvolávat u druhých negativní pocity. </a:t>
            </a:r>
          </a:p>
          <a:p>
            <a:pPr lvl="0"/>
            <a:r>
              <a:rPr lang="cs-CZ" dirty="0" smtClean="0"/>
              <a:t>Postavme své jednání na tom, čím můžeme na druhé působit pozitivně.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Neverbální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4400" b="1" dirty="0" smtClean="0">
                <a:latin typeface="+mj-lt"/>
                <a:ea typeface="+mj-ea"/>
                <a:cs typeface="+mj-cs"/>
              </a:rPr>
              <a:t>Neverbální komunikace je to, co říkáme beze slov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Desatero pro úspěšné jednání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6200" dirty="0" smtClean="0"/>
              <a:t>Nehodnoťme cizí lidi příliš rychle. </a:t>
            </a:r>
          </a:p>
          <a:p>
            <a:r>
              <a:rPr lang="cs-CZ" sz="6200" dirty="0" smtClean="0"/>
              <a:t>Při rozhovoru pozorujme různé nevědomé signály mimiky, gestikulace, hlasu a způsobu mluvy, abychom neustále bystřili své smysly.</a:t>
            </a:r>
          </a:p>
          <a:p>
            <a:r>
              <a:rPr lang="cs-CZ" sz="6200" dirty="0" smtClean="0"/>
              <a:t>Osvoboďme se od všech předsudků, na cizího člověka nahlížejme otevřeně, raději spíše neutrálně.</a:t>
            </a:r>
          </a:p>
          <a:p>
            <a:r>
              <a:rPr lang="cs-CZ" sz="6200" dirty="0" smtClean="0"/>
              <a:t>Dávejme si pozor, zejména tehdy, je-li nám nějaká osoba sympatická nebo nesympatická, protože jsme v nebezpečí, že se budeme dívat ať již šedými nebo růžovými brýlemi.</a:t>
            </a:r>
          </a:p>
          <a:p>
            <a:r>
              <a:rPr lang="cs-CZ" sz="6200" dirty="0" smtClean="0"/>
              <a:t>Pokud je nám někdo nesympatický, měli bychom jej velmi pozorně studovat, abychom přišli na to, z čeho (z jaké naší vlastnosti či zážitku) tento náš pocit pramení.</a:t>
            </a:r>
          </a:p>
          <a:p>
            <a:r>
              <a:rPr lang="cs-CZ" sz="6200" dirty="0" smtClean="0"/>
              <a:t>Pokud nám jiná osoba někoho připomíná, musíme mít svou znalost lidí obzvlášť pod kontrolou, abychom si do ní nepromítli nesprávné vlastnosti jiné osoby.</a:t>
            </a:r>
          </a:p>
          <a:p>
            <a:r>
              <a:rPr lang="cs-CZ" sz="6200" dirty="0" smtClean="0"/>
              <a:t>Nepokoušejme se v cizích osobách vidět zjednodušené „typy“. </a:t>
            </a:r>
          </a:p>
          <a:p>
            <a:r>
              <a:rPr lang="cs-CZ" sz="6200" dirty="0" smtClean="0"/>
              <a:t>Každý člověk je individuální bytost s nezaměnitelnými pocity a vlastnostmi.</a:t>
            </a:r>
          </a:p>
          <a:p>
            <a:r>
              <a:rPr lang="cs-CZ" sz="6200" dirty="0" smtClean="0"/>
              <a:t>Nepokoušejme se pouze zjistit, jaký ten člověk je, pátrejme také po důvodech jeho chování.</a:t>
            </a:r>
          </a:p>
          <a:p>
            <a:r>
              <a:rPr lang="cs-CZ" sz="6200" dirty="0" smtClean="0"/>
              <a:t>Známe-li zkušenosti a zážitky některé osoby, víme více o jejím pohledu na svět a můžete lépe pochopit strukturu jeho osobnosti a charakter.</a:t>
            </a:r>
          </a:p>
          <a:p>
            <a:r>
              <a:rPr lang="cs-CZ" sz="6200" dirty="0" smtClean="0"/>
              <a:t>Pak se vyvarujeme nejčastějších chyb a můžeme svou znalost lidí využít i pro optimální jednání s nimi.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Nejčastější chyby v komunikaci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Chyba číslo 1</a:t>
            </a:r>
            <a:r>
              <a:rPr lang="cs-CZ" dirty="0" smtClean="0"/>
              <a:t>: Dávání rady před pochopením</a:t>
            </a:r>
          </a:p>
          <a:p>
            <a:pPr>
              <a:buNone/>
            </a:pPr>
            <a:r>
              <a:rPr lang="cs-CZ" dirty="0" smtClean="0"/>
              <a:t>Léčba - </a:t>
            </a:r>
            <a:r>
              <a:rPr lang="cs-CZ" b="1" dirty="0" smtClean="0"/>
              <a:t>empatie</a:t>
            </a:r>
          </a:p>
          <a:p>
            <a:r>
              <a:rPr lang="cs-CZ" b="1" dirty="0" smtClean="0"/>
              <a:t>Chyba číslo 2</a:t>
            </a:r>
            <a:r>
              <a:rPr lang="cs-CZ" dirty="0" smtClean="0"/>
              <a:t>: Pokus o vybudování/obnovení vztahů bez změny v chování nebo postoji</a:t>
            </a:r>
          </a:p>
          <a:p>
            <a:pPr>
              <a:buNone/>
            </a:pPr>
            <a:r>
              <a:rPr lang="cs-CZ" dirty="0" smtClean="0"/>
              <a:t>Léčba -</a:t>
            </a:r>
            <a:r>
              <a:rPr lang="cs-CZ" b="1" dirty="0" smtClean="0"/>
              <a:t>Ukažme</a:t>
            </a:r>
            <a:r>
              <a:rPr lang="cs-CZ" dirty="0" smtClean="0"/>
              <a:t> důvěryhodnost, zásadovost a upřímnost</a:t>
            </a:r>
          </a:p>
          <a:p>
            <a:r>
              <a:rPr lang="cs-CZ" b="1" dirty="0" smtClean="0"/>
              <a:t>Chyba číslo 3</a:t>
            </a:r>
            <a:r>
              <a:rPr lang="cs-CZ" dirty="0" smtClean="0"/>
              <a:t>: Předpoklad, že dobrý příklad a vztah jsou dostatečné</a:t>
            </a:r>
          </a:p>
          <a:p>
            <a:pPr>
              <a:buNone/>
            </a:pPr>
            <a:r>
              <a:rPr lang="cs-CZ" dirty="0" smtClean="0"/>
              <a:t>Léčba - </a:t>
            </a:r>
            <a:r>
              <a:rPr lang="cs-CZ" b="1" dirty="0" smtClean="0"/>
              <a:t>Učme</a:t>
            </a:r>
            <a:r>
              <a:rPr lang="cs-CZ" dirty="0" smtClean="0"/>
              <a:t> sami sebe i ostatní o vizi, poslání, rolích, cílech, směrnicích a stan­dardech a mluvme o nich.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Učit se z chyb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vlastnost schopných lidí</a:t>
            </a:r>
          </a:p>
          <a:p>
            <a:r>
              <a:rPr lang="cs-CZ" dirty="0" smtClean="0"/>
              <a:t>Lepší – učit se z chyb druhých</a:t>
            </a:r>
          </a:p>
          <a:p>
            <a:r>
              <a:rPr lang="cs-CZ" dirty="0" smtClean="0"/>
              <a:t>Stále sledovat vývoj oboru</a:t>
            </a:r>
          </a:p>
          <a:p>
            <a:r>
              <a:rPr lang="cs-CZ" dirty="0" smtClean="0"/>
              <a:t>Opakovat stejné chyby je projevem neschopnosti</a:t>
            </a:r>
          </a:p>
          <a:p>
            <a:r>
              <a:rPr lang="cs-CZ" dirty="0" smtClean="0"/>
              <a:t>Včas učiněná malá chyba nám pomůže k ostražitosti a může odvrátit pozdější katastrofu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Chyby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Některé chyby nastanou bez ohledu na to, kolik preventivních opatření přijmeme</a:t>
            </a:r>
          </a:p>
          <a:p>
            <a:r>
              <a:rPr lang="cs-CZ" dirty="0" smtClean="0"/>
              <a:t>Naučme se s tímto faktem žít</a:t>
            </a:r>
          </a:p>
          <a:p>
            <a:r>
              <a:rPr lang="cs-CZ" dirty="0" smtClean="0"/>
              <a:t>Nenechme se odradit od toho, co chceme učinit, ze strachu, že uděláme chybu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Práce s chybou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Buďme předem připraveni a ochotni nést důsledky </a:t>
            </a:r>
          </a:p>
          <a:p>
            <a:r>
              <a:rPr lang="cs-CZ" dirty="0" smtClean="0"/>
              <a:t>Řešme chybu ihned, jakmile ji objevíme</a:t>
            </a:r>
          </a:p>
          <a:p>
            <a:r>
              <a:rPr lang="cs-CZ" dirty="0" smtClean="0"/>
              <a:t>Chyby jsou důkazem, že o něco nového usilujeme</a:t>
            </a:r>
          </a:p>
          <a:p>
            <a:r>
              <a:rPr lang="cs-CZ" dirty="0" smtClean="0"/>
              <a:t>Nejhorší reakce – ignorovat chybu!</a:t>
            </a:r>
          </a:p>
          <a:p>
            <a:r>
              <a:rPr lang="cs-CZ" dirty="0" smtClean="0"/>
              <a:t>Vytěžme z chyb maximum</a:t>
            </a:r>
          </a:p>
          <a:p>
            <a:r>
              <a:rPr lang="cs-CZ" dirty="0" smtClean="0"/>
              <a:t>Chyba je jen tak velká, jak sami připustíme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role manažera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4400" dirty="0">
                <a:latin typeface="+mj-lt"/>
                <a:ea typeface="+mj-ea"/>
                <a:cs typeface="+mj-cs"/>
              </a:rPr>
              <a:t>od hrdiny k tomu, kdo 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rozvíjí </a:t>
            </a:r>
            <a:endParaRPr lang="cs-CZ" sz="4400" dirty="0">
              <a:latin typeface="+mj-lt"/>
              <a:ea typeface="+mj-ea"/>
              <a:cs typeface="+mj-cs"/>
            </a:endParaRPr>
          </a:p>
          <a:p>
            <a:pPr lvl="0"/>
            <a:r>
              <a:rPr lang="cs-CZ" sz="4400" dirty="0">
                <a:latin typeface="+mj-lt"/>
                <a:ea typeface="+mj-ea"/>
                <a:cs typeface="+mj-cs"/>
              </a:rPr>
              <a:t>od komandýra ke 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konzultantovi </a:t>
            </a:r>
            <a:endParaRPr lang="cs-CZ" sz="4400" dirty="0">
              <a:latin typeface="+mj-lt"/>
              <a:ea typeface="+mj-ea"/>
              <a:cs typeface="+mj-cs"/>
            </a:endParaRPr>
          </a:p>
          <a:p>
            <a:pPr lvl="0"/>
            <a:r>
              <a:rPr lang="cs-CZ" sz="4400" dirty="0">
                <a:latin typeface="+mj-lt"/>
                <a:ea typeface="+mj-ea"/>
                <a:cs typeface="+mj-cs"/>
              </a:rPr>
              <a:t>od toho, kdo rozkazuje, k 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učiteli </a:t>
            </a:r>
            <a:endParaRPr lang="cs-CZ" sz="4400" dirty="0">
              <a:latin typeface="+mj-lt"/>
              <a:ea typeface="+mj-ea"/>
              <a:cs typeface="+mj-cs"/>
            </a:endParaRPr>
          </a:p>
          <a:p>
            <a:pPr lvl="0"/>
            <a:r>
              <a:rPr lang="cs-CZ" sz="4400" dirty="0">
                <a:latin typeface="+mj-lt"/>
                <a:ea typeface="+mj-ea"/>
                <a:cs typeface="+mj-cs"/>
              </a:rPr>
              <a:t>od tvůrce rozhodnutí k tomu, kdo posuzuje hodnoty a dává 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příklad</a:t>
            </a:r>
            <a:endParaRPr lang="cs-CZ" sz="4400" dirty="0">
              <a:latin typeface="+mj-lt"/>
              <a:ea typeface="+mj-ea"/>
              <a:cs typeface="+mj-cs"/>
            </a:endParaRP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Důležité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Naučme se pravidelně se zastavit a před jakoukoliv akcí se zeptat</a:t>
            </a:r>
          </a:p>
          <a:p>
            <a:r>
              <a:rPr lang="cs-CZ" dirty="0" smtClean="0"/>
              <a:t>Převeďme tyto otázky do marketingové terminologie a máme základ strategického marketingu</a:t>
            </a:r>
          </a:p>
          <a:p>
            <a:r>
              <a:rPr lang="cs-CZ" dirty="0" smtClean="0"/>
              <a:t>Naučme se klást si tyto otázky jako součást řízení vlastního života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teď ty otázky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Jdu tam, kam chci?</a:t>
            </a:r>
          </a:p>
          <a:p>
            <a:r>
              <a:rPr lang="cs-CZ" dirty="0" smtClean="0"/>
              <a:t>Chci jít tam, kam jdu?</a:t>
            </a:r>
          </a:p>
          <a:p>
            <a:r>
              <a:rPr lang="cs-CZ" dirty="0" smtClean="0"/>
              <a:t>Kde jsem právě teď?</a:t>
            </a:r>
          </a:p>
          <a:p>
            <a:r>
              <a:rPr lang="cs-CZ" dirty="0" smtClean="0"/>
              <a:t>Kde chci být v budoucnu a jakým způsobem se tam dostanu?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SMART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funkcí manažera je plánování</a:t>
            </a:r>
          </a:p>
          <a:p>
            <a:r>
              <a:rPr lang="cs-CZ" dirty="0" smtClean="0"/>
              <a:t>Nejdůležitější aktivitou a prostředkem k úspěchu je kladení si cílů</a:t>
            </a:r>
          </a:p>
          <a:p>
            <a:r>
              <a:rPr lang="cs-CZ" dirty="0" smtClean="0"/>
              <a:t>Definovat cíle správně a srozumitelně je základní podmínkou k jejich naplnění</a:t>
            </a:r>
          </a:p>
          <a:p>
            <a:r>
              <a:rPr lang="cs-CZ" dirty="0" smtClean="0"/>
              <a:t>SMART je souhrn pravidel, která určují, jakým způsobem mají být cíle vyjádřeny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SMART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S </a:t>
            </a:r>
            <a:r>
              <a:rPr lang="cs-CZ" dirty="0" smtClean="0"/>
              <a:t>– specifické a konkrétní (přesný popis)</a:t>
            </a:r>
          </a:p>
          <a:p>
            <a:r>
              <a:rPr lang="cs-CZ" b="1" dirty="0" smtClean="0"/>
              <a:t>M</a:t>
            </a:r>
            <a:r>
              <a:rPr lang="cs-CZ" dirty="0" smtClean="0"/>
              <a:t> – měřitelné, kvantifikovatelné (možnost kontroly stupně plnění)</a:t>
            </a:r>
          </a:p>
          <a:p>
            <a:r>
              <a:rPr lang="cs-CZ" b="1" dirty="0" smtClean="0"/>
              <a:t>A</a:t>
            </a:r>
            <a:r>
              <a:rPr lang="cs-CZ" dirty="0" smtClean="0"/>
              <a:t> – akceptovatelné (pro všechny, kterých se jakýmkoliv způsobem týkají)</a:t>
            </a:r>
          </a:p>
          <a:p>
            <a:r>
              <a:rPr lang="cs-CZ" b="1" dirty="0" smtClean="0"/>
              <a:t>R</a:t>
            </a:r>
            <a:r>
              <a:rPr lang="cs-CZ" dirty="0" smtClean="0"/>
              <a:t> – reálné a realizovatelné (z hlediska všech potřebných zdrojů)</a:t>
            </a:r>
          </a:p>
          <a:p>
            <a:r>
              <a:rPr lang="cs-CZ" b="1" dirty="0" smtClean="0"/>
              <a:t>T </a:t>
            </a:r>
            <a:r>
              <a:rPr lang="cs-CZ" dirty="0" smtClean="0"/>
              <a:t>– termínované (stanoven požadovaný termín plnění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Paretovo</a:t>
            </a:r>
            <a:r>
              <a:rPr lang="cs-CZ" b="1" dirty="0" smtClean="0"/>
              <a:t> pravidlo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Pravidlo 80/20</a:t>
            </a:r>
          </a:p>
          <a:p>
            <a:r>
              <a:rPr lang="cs-CZ" dirty="0" smtClean="0"/>
              <a:t>20% příčin způsobuje 80% výsledků</a:t>
            </a:r>
          </a:p>
          <a:p>
            <a:r>
              <a:rPr lang="cs-CZ" dirty="0" smtClean="0"/>
              <a:t>Při řízení, rozhodování či plánování je třeba se soustředit na oněch kritických 20%, čímž lze dosáhnout 80% úspěchu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Jednoduchá analýza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Příklady, které platí téměř obecně:</a:t>
            </a:r>
          </a:p>
          <a:p>
            <a:r>
              <a:rPr lang="cs-CZ" dirty="0" smtClean="0"/>
              <a:t>80% příjmů pochází od 20% zákazníků</a:t>
            </a:r>
          </a:p>
          <a:p>
            <a:r>
              <a:rPr lang="cs-CZ" dirty="0" smtClean="0"/>
              <a:t>20% výrobků generuje 80% zisku</a:t>
            </a:r>
          </a:p>
          <a:p>
            <a:r>
              <a:rPr lang="cs-CZ" dirty="0" smtClean="0"/>
              <a:t>20% možných příčin generuje 80% problémových situací např. ve výrobě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Time</a:t>
            </a:r>
            <a:r>
              <a:rPr lang="cs-CZ" b="1" dirty="0" smtClean="0"/>
              <a:t> management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I zde platí </a:t>
            </a:r>
            <a:r>
              <a:rPr lang="cs-CZ" dirty="0" err="1" smtClean="0"/>
              <a:t>Paretovo</a:t>
            </a:r>
            <a:r>
              <a:rPr lang="cs-CZ" dirty="0" smtClean="0"/>
              <a:t> pravidlo:</a:t>
            </a:r>
          </a:p>
          <a:p>
            <a:r>
              <a:rPr lang="cs-CZ" dirty="0" smtClean="0"/>
              <a:t>20% toho, čemu se věnujeme, nám přináší 80% všech výsledků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10 pravidel </a:t>
            </a:r>
            <a:r>
              <a:rPr lang="cs-CZ" b="1" dirty="0" err="1" smtClean="0"/>
              <a:t>time</a:t>
            </a:r>
            <a:r>
              <a:rPr lang="cs-CZ" b="1" dirty="0" smtClean="0"/>
              <a:t> -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Dělat věci podle priorit</a:t>
            </a:r>
          </a:p>
          <a:p>
            <a:r>
              <a:rPr lang="cs-CZ" dirty="0" smtClean="0"/>
              <a:t>Delegování povinností</a:t>
            </a:r>
          </a:p>
          <a:p>
            <a:r>
              <a:rPr lang="cs-CZ" dirty="0" smtClean="0"/>
              <a:t>Efektivně využívat pomůcek</a:t>
            </a:r>
          </a:p>
          <a:p>
            <a:r>
              <a:rPr lang="cs-CZ" dirty="0" smtClean="0"/>
              <a:t>Systematické plánování času</a:t>
            </a:r>
          </a:p>
          <a:p>
            <a:r>
              <a:rPr lang="cs-CZ" dirty="0" smtClean="0"/>
              <a:t>Umět říci NE</a:t>
            </a:r>
          </a:p>
          <a:p>
            <a:r>
              <a:rPr lang="cs-CZ" dirty="0" smtClean="0"/>
              <a:t>Umět s věcmi „švihnout“</a:t>
            </a:r>
          </a:p>
          <a:p>
            <a:r>
              <a:rPr lang="cs-CZ" dirty="0" smtClean="0"/>
              <a:t>Informovanost</a:t>
            </a:r>
          </a:p>
          <a:p>
            <a:r>
              <a:rPr lang="cs-CZ" dirty="0" smtClean="0"/>
              <a:t>Eliminace rušivých vlivů</a:t>
            </a:r>
          </a:p>
          <a:p>
            <a:r>
              <a:rPr lang="cs-CZ" dirty="0" smtClean="0"/>
              <a:t>Časové rezervy</a:t>
            </a:r>
          </a:p>
          <a:p>
            <a:r>
              <a:rPr lang="cs-CZ" smtClean="0"/>
              <a:t>Uspořádání pracovního místa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komunikace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sz="4400" dirty="0">
                <a:latin typeface="+mj-lt"/>
                <a:ea typeface="+mj-ea"/>
                <a:cs typeface="+mj-cs"/>
              </a:rPr>
              <a:t>od konfrontačního způsobu dialogu k 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empatickému</a:t>
            </a:r>
            <a:endParaRPr lang="cs-CZ" sz="4400" dirty="0">
              <a:latin typeface="+mj-lt"/>
              <a:ea typeface="+mj-ea"/>
              <a:cs typeface="+mj-cs"/>
            </a:endParaRPr>
          </a:p>
          <a:p>
            <a:pPr lvl="0"/>
            <a:r>
              <a:rPr lang="cs-CZ" sz="4400" dirty="0">
                <a:latin typeface="+mj-lt"/>
                <a:ea typeface="+mj-ea"/>
                <a:cs typeface="+mj-cs"/>
              </a:rPr>
              <a:t>od zachovávání si moci k dělení se o 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moc </a:t>
            </a:r>
            <a:endParaRPr lang="cs-CZ" sz="4400" dirty="0">
              <a:latin typeface="+mj-lt"/>
              <a:ea typeface="+mj-ea"/>
              <a:cs typeface="+mj-cs"/>
            </a:endParaRPr>
          </a:p>
          <a:p>
            <a:pPr lvl="0"/>
            <a:r>
              <a:rPr lang="cs-CZ" sz="4400" dirty="0">
                <a:latin typeface="+mj-lt"/>
                <a:ea typeface="+mj-ea"/>
                <a:cs typeface="+mj-cs"/>
              </a:rPr>
              <a:t>od konfrontačního vztahu (výhra-prohra) ke kooperačním vztahům založeným na vzájemných zájmech (výhra-výhra</a:t>
            </a:r>
            <a:r>
              <a:rPr lang="cs-CZ" sz="4400" dirty="0" smtClean="0">
                <a:latin typeface="+mj-lt"/>
                <a:ea typeface="+mj-ea"/>
                <a:cs typeface="+mj-cs"/>
              </a:rPr>
              <a:t>)</a:t>
            </a:r>
            <a:endParaRPr lang="cs-CZ" sz="4400" dirty="0">
              <a:latin typeface="+mj-lt"/>
              <a:ea typeface="+mj-ea"/>
              <a:cs typeface="+mj-cs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Transakční a transformační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Transformační vedení</a:t>
            </a:r>
            <a:r>
              <a:rPr lang="cs-CZ" dirty="0"/>
              <a:t> v zásadě znamená, že měníme realitu svého partikulárního světa, aby více odpovídala našim hodnotám a ideálům. Transformační vedení se zaměřuje na „top linii" a je založené na </a:t>
            </a:r>
            <a:r>
              <a:rPr lang="cs-CZ" b="1" dirty="0" smtClean="0"/>
              <a:t>principech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b="1" dirty="0"/>
              <a:t>Transakční vedení</a:t>
            </a:r>
            <a:r>
              <a:rPr lang="cs-CZ" dirty="0"/>
              <a:t> se zaměřuje na účinnou interakci s touto novou realitou. Zaměřuje se na „základní linii" a je založené na </a:t>
            </a:r>
            <a:r>
              <a:rPr lang="cs-CZ" b="1" dirty="0"/>
              <a:t>událostech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Transformační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800" dirty="0"/>
              <a:t>Staví na lidské potřebě mít smysl</a:t>
            </a:r>
            <a:r>
              <a:rPr lang="cs-CZ" sz="3800" dirty="0" smtClean="0"/>
              <a:t>.</a:t>
            </a:r>
            <a:endParaRPr lang="cs-CZ" sz="3800" dirty="0"/>
          </a:p>
          <a:p>
            <a:r>
              <a:rPr lang="cs-CZ" sz="3800" dirty="0"/>
              <a:t>Zabývá se významy a hodnotami, morálkou a etikou.</a:t>
            </a:r>
          </a:p>
          <a:p>
            <a:r>
              <a:rPr lang="cs-CZ" sz="3800" dirty="0"/>
              <a:t>Orientuje se na naplňování dlouhodobých cílů, aniž by to vyžadovalo ústup v otázce lidských hodnot a principů.</a:t>
            </a:r>
          </a:p>
          <a:p>
            <a:r>
              <a:rPr lang="cs-CZ" sz="3800" dirty="0"/>
              <a:t>Odděluje příčiny a důsledky a pracuje preventivně.</a:t>
            </a:r>
          </a:p>
          <a:p>
            <a:r>
              <a:rPr lang="cs-CZ" sz="3800" dirty="0"/>
              <a:t>Oceňuje profit jako základ pro růst.</a:t>
            </a:r>
          </a:p>
          <a:p>
            <a:r>
              <a:rPr lang="cs-CZ" sz="3800" dirty="0" smtClean="0"/>
              <a:t>Více </a:t>
            </a:r>
            <a:r>
              <a:rPr lang="cs-CZ" sz="3800" dirty="0"/>
              <a:t>se zaměřuje na poslání a na strategie, které vedou k jeho naplnění.</a:t>
            </a:r>
          </a:p>
          <a:p>
            <a:r>
              <a:rPr lang="cs-CZ" sz="3800" dirty="0"/>
              <a:t>Plně využívá lidských zdrojů.</a:t>
            </a:r>
          </a:p>
          <a:p>
            <a:r>
              <a:rPr lang="cs-CZ" sz="3800" dirty="0"/>
              <a:t>Identifikuje a rozvíjí nový talent.</a:t>
            </a:r>
          </a:p>
          <a:p>
            <a:r>
              <a:rPr lang="cs-CZ" sz="3800" dirty="0"/>
              <a:t>Rozpoznává a odměňuje významné přínosy.</a:t>
            </a:r>
          </a:p>
          <a:p>
            <a:r>
              <a:rPr lang="cs-CZ" sz="3800" dirty="0"/>
              <a:t>Spojuje vnitřní struktury a systémy, aby posílilo rozšíření hodnot a cílů.</a:t>
            </a:r>
          </a:p>
          <a:p>
            <a:r>
              <a:rPr lang="cs-CZ" sz="3800" dirty="0"/>
              <a:t>Navrhuje a přetváří zaměstnání, aby bylo plnovýznamové a stalo se výzvou.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Transakční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Staví na lidské potřebě vykonat práci a vydělat si prostředky.</a:t>
            </a:r>
          </a:p>
          <a:p>
            <a:r>
              <a:rPr lang="cs-CZ" dirty="0"/>
              <a:t>Zabývá se mocí a pozicí, politikou a výhodami.</a:t>
            </a:r>
          </a:p>
          <a:p>
            <a:r>
              <a:rPr lang="cs-CZ" dirty="0"/>
              <a:t>Je pohrouženo do denních záležitostí.</a:t>
            </a:r>
          </a:p>
          <a:p>
            <a:r>
              <a:rPr lang="cs-CZ" dirty="0"/>
              <a:t>Je orientováno krátkodobě na tvrdá data.</a:t>
            </a:r>
          </a:p>
          <a:p>
            <a:r>
              <a:rPr lang="cs-CZ" dirty="0"/>
              <a:t>Spojuje příčiny a symptomy a zabývá se více výsledky, než prevencí.</a:t>
            </a:r>
          </a:p>
          <a:p>
            <a:r>
              <a:rPr lang="cs-CZ" dirty="0"/>
              <a:t> Zaměřuje se na taktické otázky.</a:t>
            </a:r>
          </a:p>
          <a:p>
            <a:r>
              <a:rPr lang="cs-CZ" dirty="0"/>
              <a:t>Opírá se o mezilidské vztahy, zajímá se o dobrý průběh mezilidské interakce.</a:t>
            </a:r>
          </a:p>
          <a:p>
            <a:r>
              <a:rPr lang="cs-CZ" dirty="0"/>
              <a:t>Naplňuje očekávání od rolí tím, že se pokouší efektivně pracovat v současných systémech.</a:t>
            </a:r>
          </a:p>
          <a:p>
            <a:r>
              <a:rPr lang="cs-CZ" dirty="0"/>
              <a:t>Podporuje současné systémy, které posilují základní linii, maximalizují výkonnost a garantují krátkodobý profit</a:t>
            </a:r>
            <a:r>
              <a:rPr lang="cs-CZ" dirty="0" smtClean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Moc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Otázky moci jsou v práci manažera aktuální a závažné. </a:t>
            </a:r>
            <a:endParaRPr lang="cs-CZ" dirty="0" smtClean="0"/>
          </a:p>
          <a:p>
            <a:r>
              <a:rPr lang="cs-CZ" b="1" dirty="0" smtClean="0"/>
              <a:t>Moc </a:t>
            </a:r>
            <a:r>
              <a:rPr lang="cs-CZ" b="1" dirty="0"/>
              <a:t>ve vyjednávání je vždy pouze prostředek nikoliv cíl.</a:t>
            </a:r>
            <a:r>
              <a:rPr lang="cs-CZ" dirty="0"/>
              <a:t> Je založena na uvědomění, že ji vždy nějakou máte!</a:t>
            </a:r>
            <a:r>
              <a:rPr lang="cs-CZ" b="1" dirty="0"/>
              <a:t> </a:t>
            </a:r>
            <a:endParaRPr lang="cs-CZ" b="1" dirty="0" smtClean="0"/>
          </a:p>
          <a:p>
            <a:r>
              <a:rPr lang="cs-CZ" dirty="0"/>
              <a:t>M</a:t>
            </a:r>
            <a:r>
              <a:rPr lang="cs-CZ" dirty="0" smtClean="0"/>
              <a:t>y </a:t>
            </a:r>
            <a:r>
              <a:rPr lang="cs-CZ" dirty="0"/>
              <a:t>určujeme, jak nás ostatní vidí, jak nám věří a jak reagují.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</a:t>
            </a:r>
            <a:r>
              <a:rPr lang="cs-CZ" b="1" dirty="0" smtClean="0"/>
              <a:t>ůzné druhy moci při jednání s partnery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Moc </a:t>
            </a:r>
            <a:r>
              <a:rPr lang="cs-CZ" dirty="0"/>
              <a:t>konkurence</a:t>
            </a:r>
          </a:p>
          <a:p>
            <a:pPr>
              <a:buNone/>
            </a:pPr>
            <a:r>
              <a:rPr lang="cs-CZ" dirty="0"/>
              <a:t>Poukazujme i na jiné zájemce, zákazníky, jiné </a:t>
            </a:r>
            <a:r>
              <a:rPr lang="cs-CZ" dirty="0" smtClean="0"/>
              <a:t>možnosti</a:t>
            </a:r>
          </a:p>
          <a:p>
            <a:r>
              <a:rPr lang="cs-CZ" dirty="0" smtClean="0"/>
              <a:t>Moc </a:t>
            </a:r>
            <a:r>
              <a:rPr lang="cs-CZ" dirty="0"/>
              <a:t>legitimity</a:t>
            </a:r>
          </a:p>
          <a:p>
            <a:pPr>
              <a:buNone/>
            </a:pPr>
            <a:r>
              <a:rPr lang="cs-CZ" dirty="0"/>
              <a:t>Většina lidí má úctu k tištěnému, vydanému: předpisům, vyhláškám, </a:t>
            </a:r>
            <a:r>
              <a:rPr lang="cs-CZ" dirty="0" smtClean="0"/>
              <a:t>směrnicím</a:t>
            </a:r>
          </a:p>
          <a:p>
            <a:r>
              <a:rPr lang="cs-CZ" dirty="0" smtClean="0"/>
              <a:t>Moc </a:t>
            </a:r>
            <a:r>
              <a:rPr lang="cs-CZ" dirty="0"/>
              <a:t>oddanosti</a:t>
            </a:r>
          </a:p>
          <a:p>
            <a:pPr>
              <a:buNone/>
            </a:pPr>
            <a:r>
              <a:rPr lang="cs-CZ" dirty="0"/>
              <a:t>Získejme souhlas ke společné práci. Zapojme ostatní partnery, podporovatele, spolupracovníky - budou naše společné dílo podporovat.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756</Words>
  <Application>Microsoft Office PowerPoint</Application>
  <PresentationFormat>Předvádění na obrazovce (4:3)</PresentationFormat>
  <Paragraphs>197</Paragraphs>
  <Slides>37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Motiv sady Office</vt:lpstr>
      <vt:lpstr>Dovednosti manažera</vt:lpstr>
      <vt:lpstr>Paradigma komunikace</vt:lpstr>
      <vt:lpstr>Vývoj role manažera</vt:lpstr>
      <vt:lpstr>Vývoj komunikace</vt:lpstr>
      <vt:lpstr>Transakční a transformační vedení</vt:lpstr>
      <vt:lpstr>Transformační vedení</vt:lpstr>
      <vt:lpstr>Transakční vedení</vt:lpstr>
      <vt:lpstr>Moc </vt:lpstr>
      <vt:lpstr>Různé druhy moci při jednání s partnery</vt:lpstr>
      <vt:lpstr>pokračování</vt:lpstr>
      <vt:lpstr>pokračování</vt:lpstr>
      <vt:lpstr>pokračování</vt:lpstr>
      <vt:lpstr>Metody ovlivňování</vt:lpstr>
      <vt:lpstr>Asertivita</vt:lpstr>
      <vt:lpstr>Manipulace</vt:lpstr>
      <vt:lpstr>Agresivita, manipulace, asertivita</vt:lpstr>
      <vt:lpstr>Deset asertivních práv</vt:lpstr>
      <vt:lpstr>Deset asertivních práv</vt:lpstr>
      <vt:lpstr>Jedenácté přikázání</vt:lpstr>
      <vt:lpstr>Asertivní dovednosti</vt:lpstr>
      <vt:lpstr>Asertivní manažer</vt:lpstr>
      <vt:lpstr>Zásady účinné komunikace</vt:lpstr>
      <vt:lpstr>První dojem</vt:lpstr>
      <vt:lpstr>Neverbální komunikace</vt:lpstr>
      <vt:lpstr>Desatero pro úspěšné jednání</vt:lpstr>
      <vt:lpstr>Nejčastější chyby v komunikaci</vt:lpstr>
      <vt:lpstr>Učit se z chyb</vt:lpstr>
      <vt:lpstr>Chyby</vt:lpstr>
      <vt:lpstr>Práce s chybou</vt:lpstr>
      <vt:lpstr>Důležité otázky</vt:lpstr>
      <vt:lpstr>A teď ty otázky</vt:lpstr>
      <vt:lpstr>SMART</vt:lpstr>
      <vt:lpstr>SMART</vt:lpstr>
      <vt:lpstr>Paretovo pravidlo</vt:lpstr>
      <vt:lpstr>Jednoduchá analýza</vt:lpstr>
      <vt:lpstr>Time management</vt:lpstr>
      <vt:lpstr>10 pravidel time - managementu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Dovednosti manažera</dc:title>
  <dc:creator>Javorova Barbora</dc:creator>
  <cp:lastModifiedBy>Javorova Barbora</cp:lastModifiedBy>
  <cp:revision>18</cp:revision>
  <dcterms:created xsi:type="dcterms:W3CDTF">2012-11-29T11:15:48Z</dcterms:created>
  <dcterms:modified xsi:type="dcterms:W3CDTF">2012-12-13T12:24:46Z</dcterms:modified>
</cp:coreProperties>
</file>