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523" r:id="rId3"/>
    <p:sldId id="524" r:id="rId4"/>
    <p:sldId id="525" r:id="rId5"/>
    <p:sldId id="526" r:id="rId6"/>
    <p:sldId id="527" r:id="rId7"/>
    <p:sldId id="528" r:id="rId8"/>
    <p:sldId id="529" r:id="rId9"/>
    <p:sldId id="530" r:id="rId10"/>
    <p:sldId id="531" r:id="rId11"/>
    <p:sldId id="532" r:id="rId12"/>
    <p:sldId id="533" r:id="rId13"/>
    <p:sldId id="534" r:id="rId14"/>
    <p:sldId id="535" r:id="rId15"/>
    <p:sldId id="537" r:id="rId16"/>
    <p:sldId id="538" r:id="rId17"/>
    <p:sldId id="539" r:id="rId18"/>
    <p:sldId id="540" r:id="rId19"/>
    <p:sldId id="541" r:id="rId20"/>
    <p:sldId id="542" r:id="rId21"/>
    <p:sldId id="543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017" autoAdjust="0"/>
    <p:restoredTop sz="94660"/>
  </p:normalViewPr>
  <p:slideViewPr>
    <p:cSldViewPr>
      <p:cViewPr varScale="1">
        <p:scale>
          <a:sx n="88" d="100"/>
          <a:sy n="88" d="100"/>
        </p:scale>
        <p:origin x="-12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D0212E-0FDB-4DA7-8162-6739AA1604E5}" type="doc">
      <dgm:prSet loTypeId="urn:microsoft.com/office/officeart/2005/8/layout/chevron1" loCatId="process" qsTypeId="urn:microsoft.com/office/officeart/2005/8/quickstyle/3d1" qsCatId="3D" csTypeId="urn:microsoft.com/office/officeart/2005/8/colors/colorful1#4" csCatId="colorful" phldr="1"/>
      <dgm:spPr/>
    </dgm:pt>
    <dgm:pt modelId="{6A8826D3-36C1-4BDE-B1AB-CED26582F0BF}">
      <dgm:prSet phldrT="[Text]"/>
      <dgm:spPr/>
      <dgm:t>
        <a:bodyPr/>
        <a:lstStyle/>
        <a:p>
          <a:r>
            <a:rPr lang="cs-CZ" dirty="0" smtClean="0"/>
            <a:t>Prevence</a:t>
          </a:r>
          <a:endParaRPr lang="cs-CZ" dirty="0"/>
        </a:p>
      </dgm:t>
    </dgm:pt>
    <dgm:pt modelId="{7F94F8B0-A27D-4214-99AD-01F25D4B35F4}" type="parTrans" cxnId="{9CDAC595-6139-4D20-B35F-BA3FD4C39B71}">
      <dgm:prSet/>
      <dgm:spPr/>
      <dgm:t>
        <a:bodyPr/>
        <a:lstStyle/>
        <a:p>
          <a:endParaRPr lang="cs-CZ"/>
        </a:p>
      </dgm:t>
    </dgm:pt>
    <dgm:pt modelId="{789BB682-A070-4D0E-9478-FE83FEFE498F}" type="sibTrans" cxnId="{9CDAC595-6139-4D20-B35F-BA3FD4C39B71}">
      <dgm:prSet/>
      <dgm:spPr/>
      <dgm:t>
        <a:bodyPr/>
        <a:lstStyle/>
        <a:p>
          <a:endParaRPr lang="cs-CZ"/>
        </a:p>
      </dgm:t>
    </dgm:pt>
    <dgm:pt modelId="{939F079F-2788-470D-A590-3AB6910078C2}">
      <dgm:prSet phldrT="[Text]"/>
      <dgm:spPr/>
      <dgm:t>
        <a:bodyPr/>
        <a:lstStyle/>
        <a:p>
          <a:r>
            <a:rPr lang="cs-CZ" dirty="0" smtClean="0"/>
            <a:t>Intervence</a:t>
          </a:r>
          <a:endParaRPr lang="cs-CZ" dirty="0"/>
        </a:p>
      </dgm:t>
    </dgm:pt>
    <dgm:pt modelId="{1F6A8528-B33E-4319-A806-7CE73D01F30F}" type="parTrans" cxnId="{38EBC1AF-D080-474B-B335-B0EA62F2FF1E}">
      <dgm:prSet/>
      <dgm:spPr/>
      <dgm:t>
        <a:bodyPr/>
        <a:lstStyle/>
        <a:p>
          <a:endParaRPr lang="cs-CZ"/>
        </a:p>
      </dgm:t>
    </dgm:pt>
    <dgm:pt modelId="{715F9945-87C6-420A-9A54-24C8F4075303}" type="sibTrans" cxnId="{38EBC1AF-D080-474B-B335-B0EA62F2FF1E}">
      <dgm:prSet/>
      <dgm:spPr/>
      <dgm:t>
        <a:bodyPr/>
        <a:lstStyle/>
        <a:p>
          <a:endParaRPr lang="cs-CZ"/>
        </a:p>
      </dgm:t>
    </dgm:pt>
    <dgm:pt modelId="{4C3F96D3-F195-4437-AE00-2D806E4B9CBE}">
      <dgm:prSet phldrT="[Text]"/>
      <dgm:spPr/>
      <dgm:t>
        <a:bodyPr/>
        <a:lstStyle/>
        <a:p>
          <a:r>
            <a:rPr lang="cs-CZ" dirty="0" smtClean="0"/>
            <a:t>Rehabilitace</a:t>
          </a:r>
          <a:endParaRPr lang="cs-CZ" dirty="0"/>
        </a:p>
      </dgm:t>
    </dgm:pt>
    <dgm:pt modelId="{926811F5-4674-4C03-B376-F54060F3A6DF}" type="parTrans" cxnId="{6324D3DD-1BE0-44F1-A8E2-AA3E154381AA}">
      <dgm:prSet/>
      <dgm:spPr/>
      <dgm:t>
        <a:bodyPr/>
        <a:lstStyle/>
        <a:p>
          <a:endParaRPr lang="cs-CZ"/>
        </a:p>
      </dgm:t>
    </dgm:pt>
    <dgm:pt modelId="{A6BFC15D-DA62-43F4-A301-DF2F3A9C9768}" type="sibTrans" cxnId="{6324D3DD-1BE0-44F1-A8E2-AA3E154381AA}">
      <dgm:prSet/>
      <dgm:spPr/>
      <dgm:t>
        <a:bodyPr/>
        <a:lstStyle/>
        <a:p>
          <a:endParaRPr lang="cs-CZ"/>
        </a:p>
      </dgm:t>
    </dgm:pt>
    <dgm:pt modelId="{A636E44B-97A4-434F-B751-3C29F16A853D}" type="pres">
      <dgm:prSet presAssocID="{26D0212E-0FDB-4DA7-8162-6739AA1604E5}" presName="Name0" presStyleCnt="0">
        <dgm:presLayoutVars>
          <dgm:dir/>
          <dgm:animLvl val="lvl"/>
          <dgm:resizeHandles val="exact"/>
        </dgm:presLayoutVars>
      </dgm:prSet>
      <dgm:spPr/>
    </dgm:pt>
    <dgm:pt modelId="{A9F49627-348A-4052-B934-097C99D98433}" type="pres">
      <dgm:prSet presAssocID="{6A8826D3-36C1-4BDE-B1AB-CED26582F0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C91BFF-51CA-4FEA-A7C7-D9AAF25E3E46}" type="pres">
      <dgm:prSet presAssocID="{789BB682-A070-4D0E-9478-FE83FEFE498F}" presName="parTxOnlySpace" presStyleCnt="0"/>
      <dgm:spPr/>
    </dgm:pt>
    <dgm:pt modelId="{9C7B8ED0-E881-4C1C-A019-51ED8F786A61}" type="pres">
      <dgm:prSet presAssocID="{939F079F-2788-470D-A590-3AB6910078C2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911E4E-D7FC-4B4C-ABF3-2D096BDD6B77}" type="pres">
      <dgm:prSet presAssocID="{715F9945-87C6-420A-9A54-24C8F4075303}" presName="parTxOnlySpace" presStyleCnt="0"/>
      <dgm:spPr/>
    </dgm:pt>
    <dgm:pt modelId="{D6817354-3257-45D0-BFB0-A689E99B0649}" type="pres">
      <dgm:prSet presAssocID="{4C3F96D3-F195-4437-AE00-2D806E4B9CBE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84C68E2-C34B-4872-A02C-498EFD81CD5D}" type="presOf" srcId="{26D0212E-0FDB-4DA7-8162-6739AA1604E5}" destId="{A636E44B-97A4-434F-B751-3C29F16A853D}" srcOrd="0" destOrd="0" presId="urn:microsoft.com/office/officeart/2005/8/layout/chevron1"/>
    <dgm:cxn modelId="{B520D0FC-81BC-4B80-AF61-C2ABD490B3A7}" type="presOf" srcId="{4C3F96D3-F195-4437-AE00-2D806E4B9CBE}" destId="{D6817354-3257-45D0-BFB0-A689E99B0649}" srcOrd="0" destOrd="0" presId="urn:microsoft.com/office/officeart/2005/8/layout/chevron1"/>
    <dgm:cxn modelId="{6324D3DD-1BE0-44F1-A8E2-AA3E154381AA}" srcId="{26D0212E-0FDB-4DA7-8162-6739AA1604E5}" destId="{4C3F96D3-F195-4437-AE00-2D806E4B9CBE}" srcOrd="2" destOrd="0" parTransId="{926811F5-4674-4C03-B376-F54060F3A6DF}" sibTransId="{A6BFC15D-DA62-43F4-A301-DF2F3A9C9768}"/>
    <dgm:cxn modelId="{38EBC1AF-D080-474B-B335-B0EA62F2FF1E}" srcId="{26D0212E-0FDB-4DA7-8162-6739AA1604E5}" destId="{939F079F-2788-470D-A590-3AB6910078C2}" srcOrd="1" destOrd="0" parTransId="{1F6A8528-B33E-4319-A806-7CE73D01F30F}" sibTransId="{715F9945-87C6-420A-9A54-24C8F4075303}"/>
    <dgm:cxn modelId="{6E1CFFA6-B8C5-4C8E-8840-7640BD375987}" type="presOf" srcId="{939F079F-2788-470D-A590-3AB6910078C2}" destId="{9C7B8ED0-E881-4C1C-A019-51ED8F786A61}" srcOrd="0" destOrd="0" presId="urn:microsoft.com/office/officeart/2005/8/layout/chevron1"/>
    <dgm:cxn modelId="{9CDAC595-6139-4D20-B35F-BA3FD4C39B71}" srcId="{26D0212E-0FDB-4DA7-8162-6739AA1604E5}" destId="{6A8826D3-36C1-4BDE-B1AB-CED26582F0BF}" srcOrd="0" destOrd="0" parTransId="{7F94F8B0-A27D-4214-99AD-01F25D4B35F4}" sibTransId="{789BB682-A070-4D0E-9478-FE83FEFE498F}"/>
    <dgm:cxn modelId="{FEAE540C-79E6-4A58-B723-299E6752F329}" type="presOf" srcId="{6A8826D3-36C1-4BDE-B1AB-CED26582F0BF}" destId="{A9F49627-348A-4052-B934-097C99D98433}" srcOrd="0" destOrd="0" presId="urn:microsoft.com/office/officeart/2005/8/layout/chevron1"/>
    <dgm:cxn modelId="{36262B45-2758-4379-92CC-46AC1EE1148F}" type="presParOf" srcId="{A636E44B-97A4-434F-B751-3C29F16A853D}" destId="{A9F49627-348A-4052-B934-097C99D98433}" srcOrd="0" destOrd="0" presId="urn:microsoft.com/office/officeart/2005/8/layout/chevron1"/>
    <dgm:cxn modelId="{E4828218-E188-4916-A218-C1A21B10EFAE}" type="presParOf" srcId="{A636E44B-97A4-434F-B751-3C29F16A853D}" destId="{29C91BFF-51CA-4FEA-A7C7-D9AAF25E3E46}" srcOrd="1" destOrd="0" presId="urn:microsoft.com/office/officeart/2005/8/layout/chevron1"/>
    <dgm:cxn modelId="{29D5697D-EDD5-4CEF-B87F-DDD625AEB594}" type="presParOf" srcId="{A636E44B-97A4-434F-B751-3C29F16A853D}" destId="{9C7B8ED0-E881-4C1C-A019-51ED8F786A61}" srcOrd="2" destOrd="0" presId="urn:microsoft.com/office/officeart/2005/8/layout/chevron1"/>
    <dgm:cxn modelId="{CF5F78A5-03F3-4620-B1DE-78D2B0702F08}" type="presParOf" srcId="{A636E44B-97A4-434F-B751-3C29F16A853D}" destId="{2E911E4E-D7FC-4B4C-ABF3-2D096BDD6B77}" srcOrd="3" destOrd="0" presId="urn:microsoft.com/office/officeart/2005/8/layout/chevron1"/>
    <dgm:cxn modelId="{2AB3C3CB-692B-4041-A86F-5F67325C3134}" type="presParOf" srcId="{A636E44B-97A4-434F-B751-3C29F16A853D}" destId="{D6817354-3257-45D0-BFB0-A689E99B064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BE58A0-71D2-4ACA-8A90-E3938D0AF4C4}" type="doc">
      <dgm:prSet loTypeId="urn:microsoft.com/office/officeart/2005/8/layout/default#1" loCatId="list" qsTypeId="urn:microsoft.com/office/officeart/2005/8/quickstyle/simple4" qsCatId="simple" csTypeId="urn:microsoft.com/office/officeart/2005/8/colors/colorful1#5" csCatId="colorful" phldr="1"/>
      <dgm:spPr/>
      <dgm:t>
        <a:bodyPr/>
        <a:lstStyle/>
        <a:p>
          <a:endParaRPr lang="cs-CZ"/>
        </a:p>
      </dgm:t>
    </dgm:pt>
    <dgm:pt modelId="{4C7D8B30-2882-474B-93DE-CA202AE2E277}">
      <dgm:prSet phldrT="[Text]"/>
      <dgm:spPr/>
      <dgm:t>
        <a:bodyPr/>
        <a:lstStyle/>
        <a:p>
          <a:r>
            <a:rPr lang="cs-CZ" dirty="0" smtClean="0">
              <a:solidFill>
                <a:schemeClr val="bg1"/>
              </a:solidFill>
            </a:rPr>
            <a:t>Diagnostický ústav</a:t>
          </a:r>
          <a:endParaRPr lang="cs-CZ" dirty="0">
            <a:solidFill>
              <a:schemeClr val="bg1"/>
            </a:solidFill>
          </a:endParaRPr>
        </a:p>
      </dgm:t>
    </dgm:pt>
    <dgm:pt modelId="{939A655E-65A4-41A9-8EF8-9135AC2B1E6E}" type="parTrans" cxnId="{47140048-1A2C-4267-9312-BF62B840D6AF}">
      <dgm:prSet/>
      <dgm:spPr/>
      <dgm:t>
        <a:bodyPr/>
        <a:lstStyle/>
        <a:p>
          <a:endParaRPr lang="cs-CZ"/>
        </a:p>
      </dgm:t>
    </dgm:pt>
    <dgm:pt modelId="{2FDB1743-D6A0-4D28-B72A-9CD0B0B06377}" type="sibTrans" cxnId="{47140048-1A2C-4267-9312-BF62B840D6AF}">
      <dgm:prSet/>
      <dgm:spPr/>
      <dgm:t>
        <a:bodyPr/>
        <a:lstStyle/>
        <a:p>
          <a:endParaRPr lang="cs-CZ"/>
        </a:p>
      </dgm:t>
    </dgm:pt>
    <dgm:pt modelId="{039D6193-44E0-475E-B016-06387A9C96B6}">
      <dgm:prSet phldrT="[Text]"/>
      <dgm:spPr/>
      <dgm:t>
        <a:bodyPr/>
        <a:lstStyle/>
        <a:p>
          <a:r>
            <a:rPr lang="cs-CZ" dirty="0" smtClean="0">
              <a:solidFill>
                <a:schemeClr val="bg1"/>
              </a:solidFill>
            </a:rPr>
            <a:t>Dětský domov</a:t>
          </a:r>
          <a:endParaRPr lang="cs-CZ" dirty="0">
            <a:solidFill>
              <a:schemeClr val="bg1"/>
            </a:solidFill>
          </a:endParaRPr>
        </a:p>
      </dgm:t>
    </dgm:pt>
    <dgm:pt modelId="{6A48E8D9-87AC-4C32-8C2B-BE39194C687C}" type="parTrans" cxnId="{C4BFE409-4B12-45F5-BF7F-E08809FA7E51}">
      <dgm:prSet/>
      <dgm:spPr/>
      <dgm:t>
        <a:bodyPr/>
        <a:lstStyle/>
        <a:p>
          <a:endParaRPr lang="cs-CZ"/>
        </a:p>
      </dgm:t>
    </dgm:pt>
    <dgm:pt modelId="{A873200C-B779-40DF-8894-06E92DECD4D6}" type="sibTrans" cxnId="{C4BFE409-4B12-45F5-BF7F-E08809FA7E51}">
      <dgm:prSet/>
      <dgm:spPr/>
      <dgm:t>
        <a:bodyPr/>
        <a:lstStyle/>
        <a:p>
          <a:endParaRPr lang="cs-CZ"/>
        </a:p>
      </dgm:t>
    </dgm:pt>
    <dgm:pt modelId="{30AAE9BA-61FC-4B4C-B306-6057F8BF155A}">
      <dgm:prSet phldrT="[Text]"/>
      <dgm:spPr/>
      <dgm:t>
        <a:bodyPr/>
        <a:lstStyle/>
        <a:p>
          <a:r>
            <a:rPr lang="cs-CZ" dirty="0" smtClean="0">
              <a:solidFill>
                <a:schemeClr val="bg1"/>
              </a:solidFill>
            </a:rPr>
            <a:t>Dětský domov se školou</a:t>
          </a:r>
          <a:endParaRPr lang="cs-CZ" dirty="0">
            <a:solidFill>
              <a:schemeClr val="bg1"/>
            </a:solidFill>
          </a:endParaRPr>
        </a:p>
      </dgm:t>
    </dgm:pt>
    <dgm:pt modelId="{CF6EFAFA-86A4-4DDA-931A-6CC51EF18F19}" type="parTrans" cxnId="{C56A9B73-2D1B-42BC-B5B9-6A6A6EC4424E}">
      <dgm:prSet/>
      <dgm:spPr/>
      <dgm:t>
        <a:bodyPr/>
        <a:lstStyle/>
        <a:p>
          <a:endParaRPr lang="cs-CZ"/>
        </a:p>
      </dgm:t>
    </dgm:pt>
    <dgm:pt modelId="{CC639014-4D39-4A50-A793-3E5FBC082DF2}" type="sibTrans" cxnId="{C56A9B73-2D1B-42BC-B5B9-6A6A6EC4424E}">
      <dgm:prSet/>
      <dgm:spPr/>
      <dgm:t>
        <a:bodyPr/>
        <a:lstStyle/>
        <a:p>
          <a:endParaRPr lang="cs-CZ"/>
        </a:p>
      </dgm:t>
    </dgm:pt>
    <dgm:pt modelId="{4726F05C-91AF-44F9-8ED3-305B8644BF86}">
      <dgm:prSet phldrT="[Text]"/>
      <dgm:spPr/>
      <dgm:t>
        <a:bodyPr/>
        <a:lstStyle/>
        <a:p>
          <a:r>
            <a:rPr lang="cs-CZ" dirty="0" smtClean="0">
              <a:solidFill>
                <a:schemeClr val="bg1"/>
              </a:solidFill>
            </a:rPr>
            <a:t>Výchovný ústav</a:t>
          </a:r>
          <a:endParaRPr lang="cs-CZ" dirty="0">
            <a:solidFill>
              <a:schemeClr val="bg1"/>
            </a:solidFill>
          </a:endParaRPr>
        </a:p>
      </dgm:t>
    </dgm:pt>
    <dgm:pt modelId="{2FDC4563-A5DF-4D8F-B011-7F8487E42A5D}" type="parTrans" cxnId="{B5D2AA75-3F94-48D4-9FD5-880839793A58}">
      <dgm:prSet/>
      <dgm:spPr/>
      <dgm:t>
        <a:bodyPr/>
        <a:lstStyle/>
        <a:p>
          <a:endParaRPr lang="cs-CZ"/>
        </a:p>
      </dgm:t>
    </dgm:pt>
    <dgm:pt modelId="{A6E23823-51E8-42A8-9D43-4A7E62EE3A57}" type="sibTrans" cxnId="{B5D2AA75-3F94-48D4-9FD5-880839793A58}">
      <dgm:prSet/>
      <dgm:spPr/>
      <dgm:t>
        <a:bodyPr/>
        <a:lstStyle/>
        <a:p>
          <a:endParaRPr lang="cs-CZ"/>
        </a:p>
      </dgm:t>
    </dgm:pt>
    <dgm:pt modelId="{6A2C9CA7-6938-40C3-B33C-021C8FEAB3D5}" type="pres">
      <dgm:prSet presAssocID="{8CBE58A0-71D2-4ACA-8A90-E3938D0AF4C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C763CEC-BE53-43F8-A76A-7A6C14BC81E7}" type="pres">
      <dgm:prSet presAssocID="{4C7D8B30-2882-474B-93DE-CA202AE2E27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71982F-08FE-4D0A-8015-0BD3B3B48435}" type="pres">
      <dgm:prSet presAssocID="{2FDB1743-D6A0-4D28-B72A-9CD0B0B06377}" presName="sibTrans" presStyleCnt="0"/>
      <dgm:spPr/>
    </dgm:pt>
    <dgm:pt modelId="{4BE29580-1C6E-4FCF-9DF4-ED731E6E01C1}" type="pres">
      <dgm:prSet presAssocID="{039D6193-44E0-475E-B016-06387A9C96B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6FA173-1DF1-4EAC-86FC-C686895EAF39}" type="pres">
      <dgm:prSet presAssocID="{A873200C-B779-40DF-8894-06E92DECD4D6}" presName="sibTrans" presStyleCnt="0"/>
      <dgm:spPr/>
    </dgm:pt>
    <dgm:pt modelId="{92322F6E-BC2D-42A2-9577-F8882920C032}" type="pres">
      <dgm:prSet presAssocID="{30AAE9BA-61FC-4B4C-B306-6057F8BF155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4DF74D-9839-48CB-8E6E-A5A71A360EE1}" type="pres">
      <dgm:prSet presAssocID="{CC639014-4D39-4A50-A793-3E5FBC082DF2}" presName="sibTrans" presStyleCnt="0"/>
      <dgm:spPr/>
    </dgm:pt>
    <dgm:pt modelId="{EC85D894-E66D-4409-A6DB-5C3DFAE73BB9}" type="pres">
      <dgm:prSet presAssocID="{4726F05C-91AF-44F9-8ED3-305B8644BF8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7140048-1A2C-4267-9312-BF62B840D6AF}" srcId="{8CBE58A0-71D2-4ACA-8A90-E3938D0AF4C4}" destId="{4C7D8B30-2882-474B-93DE-CA202AE2E277}" srcOrd="0" destOrd="0" parTransId="{939A655E-65A4-41A9-8EF8-9135AC2B1E6E}" sibTransId="{2FDB1743-D6A0-4D28-B72A-9CD0B0B06377}"/>
    <dgm:cxn modelId="{075B71CA-1740-483D-9AAE-7FA834ED836C}" type="presOf" srcId="{30AAE9BA-61FC-4B4C-B306-6057F8BF155A}" destId="{92322F6E-BC2D-42A2-9577-F8882920C032}" srcOrd="0" destOrd="0" presId="urn:microsoft.com/office/officeart/2005/8/layout/default#1"/>
    <dgm:cxn modelId="{808778F5-F0C8-4C9C-BD12-B130BA6B0313}" type="presOf" srcId="{4C7D8B30-2882-474B-93DE-CA202AE2E277}" destId="{4C763CEC-BE53-43F8-A76A-7A6C14BC81E7}" srcOrd="0" destOrd="0" presId="urn:microsoft.com/office/officeart/2005/8/layout/default#1"/>
    <dgm:cxn modelId="{66034E23-F8BA-4AFE-9FFF-2E7E5019C6B3}" type="presOf" srcId="{039D6193-44E0-475E-B016-06387A9C96B6}" destId="{4BE29580-1C6E-4FCF-9DF4-ED731E6E01C1}" srcOrd="0" destOrd="0" presId="urn:microsoft.com/office/officeart/2005/8/layout/default#1"/>
    <dgm:cxn modelId="{7C7240D1-8A92-49F6-BAE4-B73E4A784589}" type="presOf" srcId="{8CBE58A0-71D2-4ACA-8A90-E3938D0AF4C4}" destId="{6A2C9CA7-6938-40C3-B33C-021C8FEAB3D5}" srcOrd="0" destOrd="0" presId="urn:microsoft.com/office/officeart/2005/8/layout/default#1"/>
    <dgm:cxn modelId="{AC36A5EA-7CB4-4E1F-8CF4-A40C90D92ACE}" type="presOf" srcId="{4726F05C-91AF-44F9-8ED3-305B8644BF86}" destId="{EC85D894-E66D-4409-A6DB-5C3DFAE73BB9}" srcOrd="0" destOrd="0" presId="urn:microsoft.com/office/officeart/2005/8/layout/default#1"/>
    <dgm:cxn modelId="{B5D2AA75-3F94-48D4-9FD5-880839793A58}" srcId="{8CBE58A0-71D2-4ACA-8A90-E3938D0AF4C4}" destId="{4726F05C-91AF-44F9-8ED3-305B8644BF86}" srcOrd="3" destOrd="0" parTransId="{2FDC4563-A5DF-4D8F-B011-7F8487E42A5D}" sibTransId="{A6E23823-51E8-42A8-9D43-4A7E62EE3A57}"/>
    <dgm:cxn modelId="{C56A9B73-2D1B-42BC-B5B9-6A6A6EC4424E}" srcId="{8CBE58A0-71D2-4ACA-8A90-E3938D0AF4C4}" destId="{30AAE9BA-61FC-4B4C-B306-6057F8BF155A}" srcOrd="2" destOrd="0" parTransId="{CF6EFAFA-86A4-4DDA-931A-6CC51EF18F19}" sibTransId="{CC639014-4D39-4A50-A793-3E5FBC082DF2}"/>
    <dgm:cxn modelId="{C4BFE409-4B12-45F5-BF7F-E08809FA7E51}" srcId="{8CBE58A0-71D2-4ACA-8A90-E3938D0AF4C4}" destId="{039D6193-44E0-475E-B016-06387A9C96B6}" srcOrd="1" destOrd="0" parTransId="{6A48E8D9-87AC-4C32-8C2B-BE39194C687C}" sibTransId="{A873200C-B779-40DF-8894-06E92DECD4D6}"/>
    <dgm:cxn modelId="{35482223-B94D-4AB0-9A23-38AD71C42C01}" type="presParOf" srcId="{6A2C9CA7-6938-40C3-B33C-021C8FEAB3D5}" destId="{4C763CEC-BE53-43F8-A76A-7A6C14BC81E7}" srcOrd="0" destOrd="0" presId="urn:microsoft.com/office/officeart/2005/8/layout/default#1"/>
    <dgm:cxn modelId="{BAAB4409-F76F-4B50-BA62-108275031A5A}" type="presParOf" srcId="{6A2C9CA7-6938-40C3-B33C-021C8FEAB3D5}" destId="{BB71982F-08FE-4D0A-8015-0BD3B3B48435}" srcOrd="1" destOrd="0" presId="urn:microsoft.com/office/officeart/2005/8/layout/default#1"/>
    <dgm:cxn modelId="{1158C431-0EBC-4CD5-A4DB-B41D3ECB0CA0}" type="presParOf" srcId="{6A2C9CA7-6938-40C3-B33C-021C8FEAB3D5}" destId="{4BE29580-1C6E-4FCF-9DF4-ED731E6E01C1}" srcOrd="2" destOrd="0" presId="urn:microsoft.com/office/officeart/2005/8/layout/default#1"/>
    <dgm:cxn modelId="{30BB8F27-B738-465A-AA3E-22FD90977BCB}" type="presParOf" srcId="{6A2C9CA7-6938-40C3-B33C-021C8FEAB3D5}" destId="{3C6FA173-1DF1-4EAC-86FC-C686895EAF39}" srcOrd="3" destOrd="0" presId="urn:microsoft.com/office/officeart/2005/8/layout/default#1"/>
    <dgm:cxn modelId="{A0F96F11-DE5B-4A46-9A30-A33D10F1F476}" type="presParOf" srcId="{6A2C9CA7-6938-40C3-B33C-021C8FEAB3D5}" destId="{92322F6E-BC2D-42A2-9577-F8882920C032}" srcOrd="4" destOrd="0" presId="urn:microsoft.com/office/officeart/2005/8/layout/default#1"/>
    <dgm:cxn modelId="{7FFB2650-CF10-473E-ADE7-B3DD89036D69}" type="presParOf" srcId="{6A2C9CA7-6938-40C3-B33C-021C8FEAB3D5}" destId="{564DF74D-9839-48CB-8E6E-A5A71A360EE1}" srcOrd="5" destOrd="0" presId="urn:microsoft.com/office/officeart/2005/8/layout/default#1"/>
    <dgm:cxn modelId="{FDBF899C-75BD-40C7-8DDF-EE2CC208E177}" type="presParOf" srcId="{6A2C9CA7-6938-40C3-B33C-021C8FEAB3D5}" destId="{EC85D894-E66D-4409-A6DB-5C3DFAE73BB9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F49627-348A-4052-B934-097C99D98433}">
      <dsp:nvSpPr>
        <dsp:cNvPr id="0" name=""/>
        <dsp:cNvSpPr/>
      </dsp:nvSpPr>
      <dsp:spPr>
        <a:xfrm>
          <a:off x="2411" y="1741378"/>
          <a:ext cx="2937420" cy="117496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Prevence</a:t>
          </a:r>
          <a:endParaRPr lang="cs-CZ" sz="2600" kern="1200" dirty="0"/>
        </a:p>
      </dsp:txBody>
      <dsp:txXfrm>
        <a:off x="2411" y="1741378"/>
        <a:ext cx="2937420" cy="1174968"/>
      </dsp:txXfrm>
    </dsp:sp>
    <dsp:sp modelId="{9C7B8ED0-E881-4C1C-A019-51ED8F786A61}">
      <dsp:nvSpPr>
        <dsp:cNvPr id="0" name=""/>
        <dsp:cNvSpPr/>
      </dsp:nvSpPr>
      <dsp:spPr>
        <a:xfrm>
          <a:off x="2646089" y="1741378"/>
          <a:ext cx="2937420" cy="117496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Intervence</a:t>
          </a:r>
          <a:endParaRPr lang="cs-CZ" sz="2600" kern="1200" dirty="0"/>
        </a:p>
      </dsp:txBody>
      <dsp:txXfrm>
        <a:off x="2646089" y="1741378"/>
        <a:ext cx="2937420" cy="1174968"/>
      </dsp:txXfrm>
    </dsp:sp>
    <dsp:sp modelId="{D6817354-3257-45D0-BFB0-A689E99B0649}">
      <dsp:nvSpPr>
        <dsp:cNvPr id="0" name=""/>
        <dsp:cNvSpPr/>
      </dsp:nvSpPr>
      <dsp:spPr>
        <a:xfrm>
          <a:off x="5289768" y="1741378"/>
          <a:ext cx="2937420" cy="1174968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013" tIns="34671" rIns="34671" bIns="34671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Rehabilitace</a:t>
          </a:r>
          <a:endParaRPr lang="cs-CZ" sz="2600" kern="1200" dirty="0"/>
        </a:p>
      </dsp:txBody>
      <dsp:txXfrm>
        <a:off x="5289768" y="1741378"/>
        <a:ext cx="2937420" cy="117496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763CEC-BE53-43F8-A76A-7A6C14BC81E7}">
      <dsp:nvSpPr>
        <dsp:cNvPr id="0" name=""/>
        <dsp:cNvSpPr/>
      </dsp:nvSpPr>
      <dsp:spPr>
        <a:xfrm>
          <a:off x="457" y="1102374"/>
          <a:ext cx="1785548" cy="10713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>
              <a:solidFill>
                <a:schemeClr val="bg1"/>
              </a:solidFill>
            </a:rPr>
            <a:t>Diagnostický ústav</a:t>
          </a:r>
          <a:endParaRPr lang="cs-CZ" sz="2300" kern="1200" dirty="0">
            <a:solidFill>
              <a:schemeClr val="bg1"/>
            </a:solidFill>
          </a:endParaRPr>
        </a:p>
      </dsp:txBody>
      <dsp:txXfrm>
        <a:off x="457" y="1102374"/>
        <a:ext cx="1785548" cy="1071329"/>
      </dsp:txXfrm>
    </dsp:sp>
    <dsp:sp modelId="{4BE29580-1C6E-4FCF-9DF4-ED731E6E01C1}">
      <dsp:nvSpPr>
        <dsp:cNvPr id="0" name=""/>
        <dsp:cNvSpPr/>
      </dsp:nvSpPr>
      <dsp:spPr>
        <a:xfrm>
          <a:off x="1964561" y="1102374"/>
          <a:ext cx="1785548" cy="107132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>
              <a:solidFill>
                <a:schemeClr val="bg1"/>
              </a:solidFill>
            </a:rPr>
            <a:t>Dětský domov</a:t>
          </a:r>
          <a:endParaRPr lang="cs-CZ" sz="2300" kern="1200" dirty="0">
            <a:solidFill>
              <a:schemeClr val="bg1"/>
            </a:solidFill>
          </a:endParaRPr>
        </a:p>
      </dsp:txBody>
      <dsp:txXfrm>
        <a:off x="1964561" y="1102374"/>
        <a:ext cx="1785548" cy="1071329"/>
      </dsp:txXfrm>
    </dsp:sp>
    <dsp:sp modelId="{92322F6E-BC2D-42A2-9577-F8882920C032}">
      <dsp:nvSpPr>
        <dsp:cNvPr id="0" name=""/>
        <dsp:cNvSpPr/>
      </dsp:nvSpPr>
      <dsp:spPr>
        <a:xfrm>
          <a:off x="457" y="2352258"/>
          <a:ext cx="1785548" cy="107132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>
              <a:solidFill>
                <a:schemeClr val="bg1"/>
              </a:solidFill>
            </a:rPr>
            <a:t>Dětský domov se školou</a:t>
          </a:r>
          <a:endParaRPr lang="cs-CZ" sz="2300" kern="1200" dirty="0">
            <a:solidFill>
              <a:schemeClr val="bg1"/>
            </a:solidFill>
          </a:endParaRPr>
        </a:p>
      </dsp:txBody>
      <dsp:txXfrm>
        <a:off x="457" y="2352258"/>
        <a:ext cx="1785548" cy="1071329"/>
      </dsp:txXfrm>
    </dsp:sp>
    <dsp:sp modelId="{EC85D894-E66D-4409-A6DB-5C3DFAE73BB9}">
      <dsp:nvSpPr>
        <dsp:cNvPr id="0" name=""/>
        <dsp:cNvSpPr/>
      </dsp:nvSpPr>
      <dsp:spPr>
        <a:xfrm>
          <a:off x="1964561" y="2352258"/>
          <a:ext cx="1785548" cy="107132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>
              <a:solidFill>
                <a:schemeClr val="bg1"/>
              </a:solidFill>
            </a:rPr>
            <a:t>Výchovný ústav</a:t>
          </a:r>
          <a:endParaRPr lang="cs-CZ" sz="2300" kern="1200" dirty="0">
            <a:solidFill>
              <a:schemeClr val="bg1"/>
            </a:solidFill>
          </a:endParaRPr>
        </a:p>
      </dsp:txBody>
      <dsp:txXfrm>
        <a:off x="1964561" y="2352258"/>
        <a:ext cx="1785548" cy="10713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54174-6F06-4F68-8BAA-35FDBB3F2101}" type="datetimeFigureOut">
              <a:rPr lang="cs-CZ" smtClean="0"/>
              <a:pPr/>
              <a:t>3.1.2013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D398D-03CB-43E4-B316-C45496B28F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936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471A42D-20FE-44EA-8574-6A1DAEACEB87}" type="datetimeFigureOut">
              <a:rPr lang="cs-CZ" smtClean="0"/>
              <a:pPr/>
              <a:t>3.1.2013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6553200" y="609600"/>
            <a:ext cx="2054574" cy="5987751"/>
          </a:xfrm>
        </p:spPr>
        <p:txBody>
          <a:bodyPr vert="eaVert"/>
          <a:lstStyle>
            <a:lvl1pPr>
              <a:defRPr/>
            </a:lvl1pPr>
          </a:lstStyle>
          <a:p>
            <a:r>
              <a:rPr kumimoji="0" lang="cs-CZ" dirty="0" smtClean="0"/>
              <a:t>Klepnutím lze upravit styl předlohy nadpisů. </a:t>
            </a:r>
            <a:endParaRPr kumimoji="0"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23528" y="609600"/>
            <a:ext cx="5760640" cy="5987752"/>
          </a:xfrm>
        </p:spPr>
        <p:txBody>
          <a:bodyPr vert="eaVert"/>
          <a:lstStyle/>
          <a:p>
            <a:pPr lvl="0" eaLnBrk="1" latinLnBrk="0" hangingPunct="1"/>
            <a:r>
              <a:rPr lang="cs-CZ" dirty="0" smtClean="0"/>
              <a:t>Klepnutím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70512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370512" cy="50405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accent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>
            <a:noAutofit/>
          </a:bodyPr>
          <a:lstStyle>
            <a:lvl1pPr algn="l">
              <a:buNone/>
              <a:defRPr sz="35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395536" y="1589567"/>
            <a:ext cx="4100264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0837" y="1589567"/>
            <a:ext cx="4100264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471A42D-20FE-44EA-8574-6A1DAEACEB87}" type="datetimeFigureOut">
              <a:rPr lang="cs-CZ" smtClean="0"/>
              <a:pPr/>
              <a:t>3.1.2013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3050"/>
            <a:ext cx="8291264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395537" y="2242592"/>
            <a:ext cx="4100264" cy="4210744"/>
          </a:xfrm>
        </p:spPr>
        <p:txBody>
          <a:bodyPr/>
          <a:lstStyle/>
          <a:p>
            <a:pPr lvl="0" eaLnBrk="1" latinLnBrk="0" hangingPunct="1"/>
            <a:r>
              <a:rPr lang="cs-CZ" dirty="0" smtClean="0"/>
              <a:t>Klepnutím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586537" y="2242592"/>
            <a:ext cx="4100264" cy="421074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395537" y="1556792"/>
            <a:ext cx="4100264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586537" y="1556792"/>
            <a:ext cx="4100264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D471A42D-20FE-44EA-8574-6A1DAEACEB87}" type="datetimeFigureOut">
              <a:rPr lang="cs-CZ" smtClean="0"/>
              <a:pPr/>
              <a:t>3.1.2013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D471A42D-20FE-44EA-8574-6A1DAEACEB87}" type="datetimeFigureOut">
              <a:rPr lang="cs-CZ" smtClean="0"/>
              <a:pPr/>
              <a:t>3.1.2013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3050"/>
            <a:ext cx="8291264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95536" y="1556791"/>
            <a:ext cx="1600200" cy="5032713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051720" y="1553357"/>
            <a:ext cx="6711280" cy="5043995"/>
          </a:xfrm>
        </p:spPr>
        <p:txBody>
          <a:bodyPr/>
          <a:lstStyle/>
          <a:p>
            <a:pPr lvl="0" eaLnBrk="1" latinLnBrk="0" hangingPunct="1"/>
            <a:r>
              <a:rPr lang="cs-CZ" dirty="0" smtClean="0"/>
              <a:t>Klepnutím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</p:spTree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471A42D-20FE-44EA-8574-6A1DAEACEB87}" type="datetimeFigureOut">
              <a:rPr lang="cs-CZ" smtClean="0"/>
              <a:pPr/>
              <a:t>3.1.2013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  <a:prstGeom prst="rect">
            <a:avLst/>
          </a:prstGeo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67464" cy="990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95536" y="1556792"/>
            <a:ext cx="8370512" cy="504056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323528" cy="2046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395536" y="1280160"/>
            <a:ext cx="8784000" cy="2046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323528" cy="21256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159F757-1BD6-4167-98B8-70D1438C161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b="1" dirty="0" smtClean="0"/>
              <a:t>PhDr. Lenka Gajzlerová</a:t>
            </a:r>
          </a:p>
          <a:p>
            <a:r>
              <a:rPr lang="cs-CZ" dirty="0" smtClean="0"/>
              <a:t>MI3DC_DSP Speciální pedagogika</a:t>
            </a:r>
          </a:p>
          <a:p>
            <a:r>
              <a:rPr lang="cs-CZ" dirty="0" smtClean="0"/>
              <a:t>OP3DC_DSP Speciální pedagogika</a:t>
            </a:r>
            <a:endParaRPr lang="cs-CZ" dirty="0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udržet celistvost pedagogického působení</a:t>
            </a:r>
          </a:p>
          <a:p>
            <a:r>
              <a:rPr lang="cs-CZ" dirty="0" smtClean="0"/>
              <a:t>opětovně stabilizovat</a:t>
            </a:r>
          </a:p>
          <a:p>
            <a:pPr lvl="1"/>
            <a:r>
              <a:rPr lang="cs-CZ" dirty="0" smtClean="0"/>
              <a:t>potřeba orientace v situaci</a:t>
            </a:r>
          </a:p>
          <a:p>
            <a:pPr lvl="1"/>
            <a:r>
              <a:rPr lang="cs-CZ" dirty="0" smtClean="0"/>
              <a:t>potřeba jistoty</a:t>
            </a:r>
          </a:p>
          <a:p>
            <a:pPr lvl="1"/>
            <a:r>
              <a:rPr lang="cs-CZ" dirty="0" smtClean="0"/>
              <a:t>potřeba stability</a:t>
            </a:r>
          </a:p>
          <a:p>
            <a:r>
              <a:rPr lang="cs-CZ" dirty="0" smtClean="0"/>
              <a:t>vyvést žáka z bludného kruhu</a:t>
            </a:r>
          </a:p>
          <a:p>
            <a:r>
              <a:rPr lang="cs-CZ" dirty="0" smtClean="0"/>
              <a:t>poradenství – diagnostika – opatření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DIALOGICKO-KOOPERATIVNÍ vztah</a:t>
            </a:r>
          </a:p>
          <a:p>
            <a:r>
              <a:rPr lang="cs-CZ" dirty="0" smtClean="0"/>
              <a:t>aktualizovat potencialitu osobnosti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749493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Úkoly intervence</a:t>
            </a:r>
            <a:endParaRPr lang="cs-CZ" dirty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cs-CZ" b="1" dirty="0" smtClean="0"/>
              <a:t>podpora </a:t>
            </a:r>
            <a:r>
              <a:rPr lang="cs-CZ" dirty="0" smtClean="0"/>
              <a:t>- při vzniku poruchy emocí nebo chování</a:t>
            </a:r>
          </a:p>
          <a:p>
            <a:pPr eaLnBrk="1" hangingPunct="1"/>
            <a:r>
              <a:rPr lang="cs-CZ" b="1" dirty="0" smtClean="0"/>
              <a:t>1.</a:t>
            </a:r>
            <a:r>
              <a:rPr lang="cs-CZ" dirty="0" smtClean="0"/>
              <a:t> eliminovat, popř. odstranit </a:t>
            </a:r>
            <a:r>
              <a:rPr lang="cs-CZ" b="1" dirty="0" smtClean="0"/>
              <a:t>zdroje</a:t>
            </a:r>
            <a:r>
              <a:rPr lang="cs-CZ" dirty="0" smtClean="0"/>
              <a:t> nežádoucích vlivů,</a:t>
            </a:r>
          </a:p>
          <a:p>
            <a:pPr eaLnBrk="1" hangingPunct="1"/>
            <a:r>
              <a:rPr lang="cs-CZ" b="1" dirty="0" smtClean="0"/>
              <a:t>2</a:t>
            </a:r>
            <a:r>
              <a:rPr lang="cs-CZ" dirty="0" smtClean="0"/>
              <a:t>. vytvářet </a:t>
            </a:r>
            <a:r>
              <a:rPr lang="cs-CZ" b="1" dirty="0" smtClean="0"/>
              <a:t>důvěru</a:t>
            </a:r>
            <a:r>
              <a:rPr lang="cs-CZ" dirty="0" smtClean="0"/>
              <a:t> v </a:t>
            </a:r>
            <a:r>
              <a:rPr lang="cs-CZ" b="1" dirty="0" smtClean="0"/>
              <a:t>sebe sama</a:t>
            </a:r>
            <a:r>
              <a:rPr lang="cs-CZ" dirty="0" smtClean="0"/>
              <a:t>, sebeúctu,</a:t>
            </a:r>
          </a:p>
          <a:p>
            <a:pPr eaLnBrk="1" hangingPunct="1"/>
            <a:r>
              <a:rPr lang="cs-CZ" b="1" dirty="0" smtClean="0"/>
              <a:t>3.</a:t>
            </a:r>
            <a:r>
              <a:rPr lang="cs-CZ" dirty="0" smtClean="0"/>
              <a:t> </a:t>
            </a:r>
            <a:r>
              <a:rPr lang="cs-CZ" b="1" dirty="0" smtClean="0"/>
              <a:t>probouzet zájem</a:t>
            </a:r>
            <a:r>
              <a:rPr lang="cs-CZ" dirty="0" smtClean="0"/>
              <a:t>, pohotovost, usměrňovat aktivity, </a:t>
            </a:r>
          </a:p>
          <a:p>
            <a:pPr eaLnBrk="1" hangingPunct="1"/>
            <a:r>
              <a:rPr lang="cs-CZ" b="1" dirty="0" smtClean="0"/>
              <a:t>4.</a:t>
            </a:r>
            <a:r>
              <a:rPr lang="cs-CZ" dirty="0" smtClean="0"/>
              <a:t> </a:t>
            </a:r>
            <a:r>
              <a:rPr lang="cs-CZ" b="1" dirty="0" smtClean="0"/>
              <a:t>posilovat</a:t>
            </a:r>
            <a:r>
              <a:rPr lang="cs-CZ" dirty="0" smtClean="0"/>
              <a:t> pozitivní </a:t>
            </a:r>
            <a:r>
              <a:rPr lang="cs-CZ" b="1" dirty="0" smtClean="0"/>
              <a:t>sociální vztahy</a:t>
            </a:r>
          </a:p>
          <a:p>
            <a:pPr eaLnBrk="1" hangingPunct="1">
              <a:buNone/>
            </a:pPr>
            <a:endParaRPr lang="cs-CZ" dirty="0" smtClean="0"/>
          </a:p>
          <a:p>
            <a:pPr eaLnBrk="1" hangingPunct="1"/>
            <a:r>
              <a:rPr lang="cs-CZ" dirty="0" smtClean="0"/>
              <a:t>těžiště práce v zařízeních preventivně-výchovné péče</a:t>
            </a:r>
          </a:p>
        </p:txBody>
      </p:sp>
    </p:spTree>
    <p:extLst>
      <p:ext uri="{BB962C8B-B14F-4D97-AF65-F5344CB8AC3E}">
        <p14:creationId xmlns:p14="http://schemas.microsoft.com/office/powerpoint/2010/main" xmlns="" val="245160699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Úkoly rehabilitace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256584"/>
          </a:xfrm>
        </p:spPr>
        <p:txBody>
          <a:bodyPr>
            <a:normAutofit fontScale="8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dirty="0" smtClean="0"/>
              <a:t>resocializace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ve školských zařízeních pro výkon ochranné a ústavní výchovy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1</a:t>
            </a:r>
            <a:r>
              <a:rPr lang="cs-CZ" dirty="0" smtClean="0"/>
              <a:t>. poskytnout </a:t>
            </a:r>
            <a:r>
              <a:rPr lang="cs-CZ" b="1" dirty="0" smtClean="0"/>
              <a:t>korektivní zkušenost</a:t>
            </a:r>
            <a:r>
              <a:rPr lang="cs-CZ" dirty="0" smtClean="0"/>
              <a:t>, zprostředkovávat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2.</a:t>
            </a:r>
            <a:r>
              <a:rPr lang="cs-CZ" dirty="0" smtClean="0"/>
              <a:t> nové </a:t>
            </a:r>
            <a:r>
              <a:rPr lang="cs-CZ" b="1" dirty="0" smtClean="0"/>
              <a:t>zážitky a podněty</a:t>
            </a:r>
            <a:r>
              <a:rPr lang="cs-CZ" dirty="0" smtClean="0"/>
              <a:t> - pocit kompetence,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3.</a:t>
            </a:r>
            <a:r>
              <a:rPr lang="cs-CZ" dirty="0" smtClean="0"/>
              <a:t> poskytnout mu </a:t>
            </a:r>
            <a:r>
              <a:rPr lang="cs-CZ" b="1" dirty="0" smtClean="0"/>
              <a:t>prostor pro pochopení</a:t>
            </a:r>
            <a:r>
              <a:rPr lang="cs-CZ" dirty="0" smtClean="0"/>
              <a:t> vztahových souvislostí, hodnot,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4.</a:t>
            </a:r>
            <a:r>
              <a:rPr lang="cs-CZ" dirty="0" smtClean="0"/>
              <a:t> pomoci mu vidět vlastní </a:t>
            </a:r>
            <a:r>
              <a:rPr lang="cs-CZ" b="1" dirty="0" smtClean="0"/>
              <a:t>perspektivu</a:t>
            </a:r>
            <a:r>
              <a:rPr lang="cs-CZ" dirty="0" smtClean="0"/>
              <a:t> – orientace na budoucnost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Hledání nových výchovně-vzdělávacích perspektiv</a:t>
            </a:r>
            <a:r>
              <a:rPr lang="cs-CZ" dirty="0" smtClean="0"/>
              <a:t> – při diagnostice, reedukaci 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800" dirty="0" smtClean="0"/>
              <a:t>vytváření nových vzorců chování 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sz="2800" dirty="0" smtClean="0"/>
              <a:t>navazování a posilování nových sociálních vztahů  </a:t>
            </a:r>
          </a:p>
        </p:txBody>
      </p:sp>
    </p:spTree>
    <p:extLst>
      <p:ext uri="{BB962C8B-B14F-4D97-AF65-F5344CB8AC3E}">
        <p14:creationId xmlns:p14="http://schemas.microsoft.com/office/powerpoint/2010/main" xmlns="" val="38982540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Kombinace názvů pro poruchy</a:t>
            </a:r>
            <a:br>
              <a:rPr lang="cs-CZ" dirty="0" smtClean="0"/>
            </a:br>
            <a:r>
              <a:rPr lang="cs-CZ" dirty="0" smtClean="0"/>
              <a:t>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3033464"/>
            <a:ext cx="4100264" cy="2915816"/>
          </a:xfrm>
        </p:spPr>
        <p:txBody>
          <a:bodyPr>
            <a:normAutofit lnSpcReduction="10000"/>
          </a:bodyPr>
          <a:lstStyle/>
          <a:p>
            <a:r>
              <a:rPr lang="cs-CZ" sz="4000" dirty="0" smtClean="0"/>
              <a:t>emocionální</a:t>
            </a:r>
          </a:p>
          <a:p>
            <a:r>
              <a:rPr lang="cs-CZ" sz="4000" dirty="0" smtClean="0"/>
              <a:t>chování</a:t>
            </a:r>
          </a:p>
          <a:p>
            <a:r>
              <a:rPr lang="cs-CZ" sz="4000" dirty="0" smtClean="0"/>
              <a:t>sociální</a:t>
            </a:r>
          </a:p>
          <a:p>
            <a:r>
              <a:rPr lang="cs-CZ" sz="4000" dirty="0" smtClean="0"/>
              <a:t>osobnostní</a:t>
            </a:r>
            <a:endParaRPr lang="cs-CZ" sz="4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36232" y="2565328"/>
            <a:ext cx="4100264" cy="3816000"/>
          </a:xfrm>
        </p:spPr>
        <p:txBody>
          <a:bodyPr>
            <a:normAutofit lnSpcReduction="10000"/>
          </a:bodyPr>
          <a:lstStyle/>
          <a:p>
            <a:r>
              <a:rPr lang="cs-CZ" sz="3000" dirty="0" smtClean="0"/>
              <a:t>narušení</a:t>
            </a:r>
          </a:p>
          <a:p>
            <a:r>
              <a:rPr lang="cs-CZ" sz="3000" dirty="0" smtClean="0"/>
              <a:t>postižení</a:t>
            </a:r>
          </a:p>
          <a:p>
            <a:r>
              <a:rPr lang="cs-CZ" sz="3000" dirty="0" smtClean="0"/>
              <a:t>porucha</a:t>
            </a:r>
          </a:p>
          <a:p>
            <a:r>
              <a:rPr lang="cs-CZ" sz="3000" dirty="0" smtClean="0"/>
              <a:t>nepřizpůsobivost</a:t>
            </a:r>
          </a:p>
          <a:p>
            <a:r>
              <a:rPr lang="cs-CZ" sz="3000" dirty="0" smtClean="0"/>
              <a:t>konfliktnost</a:t>
            </a:r>
          </a:p>
          <a:p>
            <a:r>
              <a:rPr lang="cs-CZ" sz="3000" dirty="0" smtClean="0"/>
              <a:t>oslabení</a:t>
            </a:r>
          </a:p>
          <a:p>
            <a:r>
              <a:rPr lang="cs-CZ" sz="3000" dirty="0" err="1" smtClean="0"/>
              <a:t>nedostačivost</a:t>
            </a:r>
            <a:endParaRPr lang="cs-CZ" sz="3000" dirty="0" smtClean="0"/>
          </a:p>
        </p:txBody>
      </p:sp>
      <p:cxnSp>
        <p:nvCxnSpPr>
          <p:cNvPr id="6" name="Přímá spojovací šipka 5"/>
          <p:cNvCxnSpPr/>
          <p:nvPr/>
        </p:nvCxnSpPr>
        <p:spPr>
          <a:xfrm flipV="1">
            <a:off x="3491880" y="3068960"/>
            <a:ext cx="144016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 flipV="1">
            <a:off x="3491880" y="3501008"/>
            <a:ext cx="1440160" cy="72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3491880" y="3573016"/>
            <a:ext cx="136815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3491880" y="3573016"/>
            <a:ext cx="1368152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3491880" y="3573016"/>
            <a:ext cx="1440160" cy="144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3491880" y="3573016"/>
            <a:ext cx="1368152" cy="1944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>
            <a:off x="3491880" y="3573016"/>
            <a:ext cx="1368152" cy="2376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 flipV="1">
            <a:off x="2627784" y="3068960"/>
            <a:ext cx="2304256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/>
          <p:nvPr/>
        </p:nvCxnSpPr>
        <p:spPr>
          <a:xfrm flipV="1">
            <a:off x="2627784" y="3501008"/>
            <a:ext cx="2304256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 flipV="1">
            <a:off x="2627784" y="4005064"/>
            <a:ext cx="2232248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>
          <a:xfrm>
            <a:off x="2627784" y="4221088"/>
            <a:ext cx="2232248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>
            <a:off x="2627784" y="4221088"/>
            <a:ext cx="2304256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>
            <a:off x="2627784" y="4221088"/>
            <a:ext cx="2232248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/>
          <p:nvPr/>
        </p:nvCxnSpPr>
        <p:spPr>
          <a:xfrm>
            <a:off x="2627784" y="4221088"/>
            <a:ext cx="2232248" cy="1728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flipV="1">
            <a:off x="2555776" y="3068960"/>
            <a:ext cx="2376264" cy="18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8" name="Přímá spojovací šipka 37"/>
          <p:cNvCxnSpPr/>
          <p:nvPr/>
        </p:nvCxnSpPr>
        <p:spPr>
          <a:xfrm flipV="1">
            <a:off x="2555776" y="3573016"/>
            <a:ext cx="2304256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9" name="Přímá spojovací šipka 38"/>
          <p:cNvCxnSpPr/>
          <p:nvPr/>
        </p:nvCxnSpPr>
        <p:spPr>
          <a:xfrm flipV="1">
            <a:off x="2555776" y="4005064"/>
            <a:ext cx="2304256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0" name="Přímá spojovací šipka 39"/>
          <p:cNvCxnSpPr/>
          <p:nvPr/>
        </p:nvCxnSpPr>
        <p:spPr>
          <a:xfrm flipV="1">
            <a:off x="2555776" y="4509120"/>
            <a:ext cx="2304256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1" name="Přímá spojovací šipka 40"/>
          <p:cNvCxnSpPr/>
          <p:nvPr/>
        </p:nvCxnSpPr>
        <p:spPr>
          <a:xfrm>
            <a:off x="2555776" y="4869160"/>
            <a:ext cx="2376264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2" name="Přímá spojovací šipka 41"/>
          <p:cNvCxnSpPr/>
          <p:nvPr/>
        </p:nvCxnSpPr>
        <p:spPr>
          <a:xfrm>
            <a:off x="2555776" y="4869160"/>
            <a:ext cx="2304256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3" name="Přímá spojovací šipka 42"/>
          <p:cNvCxnSpPr/>
          <p:nvPr/>
        </p:nvCxnSpPr>
        <p:spPr>
          <a:xfrm>
            <a:off x="2555776" y="4869160"/>
            <a:ext cx="2304256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44" name="Přímá spojovací šipka 43"/>
          <p:cNvCxnSpPr/>
          <p:nvPr/>
        </p:nvCxnSpPr>
        <p:spPr>
          <a:xfrm flipV="1">
            <a:off x="3203848" y="3068960"/>
            <a:ext cx="1728192" cy="24482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Přímá spojovací šipka 52"/>
          <p:cNvCxnSpPr/>
          <p:nvPr/>
        </p:nvCxnSpPr>
        <p:spPr>
          <a:xfrm flipV="1">
            <a:off x="3203848" y="3573016"/>
            <a:ext cx="1656184" cy="1944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Přímá spojovací šipka 53"/>
          <p:cNvCxnSpPr/>
          <p:nvPr/>
        </p:nvCxnSpPr>
        <p:spPr>
          <a:xfrm flipV="1">
            <a:off x="3203848" y="4005064"/>
            <a:ext cx="1656184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Přímá spojovací šipka 54"/>
          <p:cNvCxnSpPr/>
          <p:nvPr/>
        </p:nvCxnSpPr>
        <p:spPr>
          <a:xfrm flipV="1">
            <a:off x="3203848" y="4509120"/>
            <a:ext cx="1656184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Přímá spojovací šipka 55"/>
          <p:cNvCxnSpPr/>
          <p:nvPr/>
        </p:nvCxnSpPr>
        <p:spPr>
          <a:xfrm flipV="1">
            <a:off x="3203848" y="5013176"/>
            <a:ext cx="1728192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Přímá spojovací šipka 63"/>
          <p:cNvCxnSpPr/>
          <p:nvPr/>
        </p:nvCxnSpPr>
        <p:spPr>
          <a:xfrm>
            <a:off x="3203848" y="5517232"/>
            <a:ext cx="165618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Přímá spojovací šipka 65"/>
          <p:cNvCxnSpPr/>
          <p:nvPr/>
        </p:nvCxnSpPr>
        <p:spPr>
          <a:xfrm>
            <a:off x="3203848" y="5517232"/>
            <a:ext cx="165618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1428847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>
                <a:solidFill>
                  <a:srgbClr val="C00000"/>
                </a:solidFill>
              </a:rPr>
              <a:t>zákon </a:t>
            </a:r>
            <a:r>
              <a:rPr lang="cs-CZ" b="1" dirty="0" smtClean="0">
                <a:solidFill>
                  <a:srgbClr val="C00000"/>
                </a:solidFill>
              </a:rPr>
              <a:t>109/2002 </a:t>
            </a:r>
            <a:endParaRPr lang="cs-CZ" dirty="0" smtClean="0">
              <a:solidFill>
                <a:srgbClr val="C00000"/>
              </a:solidFill>
            </a:endParaRPr>
          </a:p>
          <a:p>
            <a:pPr lvl="1"/>
            <a:r>
              <a:rPr lang="cs-CZ" dirty="0" smtClean="0"/>
              <a:t>o výkonu</a:t>
            </a:r>
            <a:r>
              <a:rPr lang="cs-CZ" b="1" dirty="0" smtClean="0"/>
              <a:t> ústavní výchovy nebo ochranné výchovy </a:t>
            </a:r>
            <a:r>
              <a:rPr lang="cs-CZ" dirty="0" smtClean="0"/>
              <a:t>ve školských zařízeních a </a:t>
            </a:r>
            <a:r>
              <a:rPr lang="cs-CZ" b="1" dirty="0" smtClean="0"/>
              <a:t>o preventivně výchovné péči </a:t>
            </a:r>
            <a:r>
              <a:rPr lang="cs-CZ" dirty="0" smtClean="0"/>
              <a:t>ve školských zařízeních a o změně dalších zákonů</a:t>
            </a:r>
          </a:p>
          <a:p>
            <a:pPr lvl="1"/>
            <a:r>
              <a:rPr lang="cs-CZ" dirty="0" smtClean="0"/>
              <a:t>novela - zákon č. </a:t>
            </a:r>
            <a:r>
              <a:rPr lang="cs-CZ" b="1" dirty="0" smtClean="0">
                <a:solidFill>
                  <a:srgbClr val="C00000"/>
                </a:solidFill>
              </a:rPr>
              <a:t>383/2005</a:t>
            </a:r>
            <a:r>
              <a:rPr lang="cs-CZ" dirty="0" smtClean="0"/>
              <a:t> Sb., kterým se mění zákon č. 109/2002 Sb.</a:t>
            </a:r>
          </a:p>
          <a:p>
            <a:r>
              <a:rPr lang="cs-CZ" dirty="0" smtClean="0"/>
              <a:t>vyhláška </a:t>
            </a:r>
            <a:r>
              <a:rPr lang="cs-CZ" b="1" dirty="0" smtClean="0"/>
              <a:t>458/2005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kterou se upravují podrobnosti </a:t>
            </a:r>
            <a:r>
              <a:rPr lang="cs-CZ" b="1" dirty="0" smtClean="0"/>
              <a:t>o organizaci výchově vzdělávací péče ve střediscích výchovné péče</a:t>
            </a:r>
          </a:p>
          <a:p>
            <a:pPr lvl="0"/>
            <a:r>
              <a:rPr lang="cs-CZ" dirty="0" smtClean="0"/>
              <a:t>vyhláška </a:t>
            </a:r>
            <a:r>
              <a:rPr lang="cs-CZ" b="1" dirty="0" smtClean="0"/>
              <a:t>438/2006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kterou se upravují podrobnosti </a:t>
            </a:r>
            <a:r>
              <a:rPr lang="cs-CZ" b="1" dirty="0" smtClean="0"/>
              <a:t>výkonu ústavní výchovy a ochranné výchovy</a:t>
            </a:r>
            <a:r>
              <a:rPr lang="cs-CZ" dirty="0" smtClean="0"/>
              <a:t> ve školských zařízeních</a:t>
            </a:r>
          </a:p>
        </p:txBody>
      </p:sp>
    </p:spTree>
    <p:extLst>
      <p:ext uri="{BB962C8B-B14F-4D97-AF65-F5344CB8AC3E}">
        <p14:creationId xmlns:p14="http://schemas.microsoft.com/office/powerpoint/2010/main" xmlns="" val="55481522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Přímá spojovací čára 27"/>
          <p:cNvCxnSpPr/>
          <p:nvPr/>
        </p:nvCxnSpPr>
        <p:spPr>
          <a:xfrm rot="5400000">
            <a:off x="1439652" y="4545124"/>
            <a:ext cx="504056" cy="0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rot="5400000">
            <a:off x="7272300" y="4545124"/>
            <a:ext cx="504056" cy="0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>
            <a:stCxn id="5" idx="2"/>
            <a:endCxn id="6" idx="0"/>
          </p:cNvCxnSpPr>
          <p:nvPr/>
        </p:nvCxnSpPr>
        <p:spPr>
          <a:xfrm rot="5400000">
            <a:off x="4103948" y="4329100"/>
            <a:ext cx="936104" cy="0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>
            <a:stCxn id="4" idx="2"/>
            <a:endCxn id="5" idx="0"/>
          </p:cNvCxnSpPr>
          <p:nvPr/>
        </p:nvCxnSpPr>
        <p:spPr>
          <a:xfrm rot="5400000">
            <a:off x="4319972" y="2816932"/>
            <a:ext cx="504056" cy="0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3311860" y="1772816"/>
            <a:ext cx="2520280" cy="79208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Rozhodnutí soudu </a:t>
            </a:r>
          </a:p>
          <a:p>
            <a:pPr algn="ctr"/>
            <a:r>
              <a:rPr lang="cs-CZ" sz="2000" dirty="0" smtClean="0"/>
              <a:t>Předběžné opatření</a:t>
            </a:r>
            <a:endParaRPr lang="cs-CZ" sz="2000" dirty="0"/>
          </a:p>
        </p:txBody>
      </p:sp>
      <p:sp>
        <p:nvSpPr>
          <p:cNvPr id="5" name="Obdélník 4"/>
          <p:cNvSpPr/>
          <p:nvPr/>
        </p:nvSpPr>
        <p:spPr>
          <a:xfrm>
            <a:off x="2483768" y="3068960"/>
            <a:ext cx="4176464" cy="79208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Diagnostický ústav pro děti a mládež ÚV a OV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3221850" y="4797152"/>
            <a:ext cx="2700300" cy="79208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100" dirty="0" smtClean="0"/>
              <a:t>Dětský domov se školou </a:t>
            </a:r>
          </a:p>
          <a:p>
            <a:pPr algn="ctr"/>
            <a:r>
              <a:rPr lang="cs-CZ" sz="2100" dirty="0" smtClean="0"/>
              <a:t>ÚV</a:t>
            </a:r>
            <a:endParaRPr lang="cs-CZ" sz="2100" dirty="0"/>
          </a:p>
        </p:txBody>
      </p:sp>
      <p:sp>
        <p:nvSpPr>
          <p:cNvPr id="7" name="Obdélník 6"/>
          <p:cNvSpPr/>
          <p:nvPr/>
        </p:nvSpPr>
        <p:spPr>
          <a:xfrm>
            <a:off x="323528" y="4797152"/>
            <a:ext cx="2700300" cy="79208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100" dirty="0" smtClean="0"/>
              <a:t>Dětský domov</a:t>
            </a:r>
          </a:p>
          <a:p>
            <a:pPr algn="ctr"/>
            <a:r>
              <a:rPr lang="cs-CZ" sz="2100" dirty="0" smtClean="0"/>
              <a:t>ÚV</a:t>
            </a:r>
            <a:endParaRPr lang="cs-CZ" sz="2100" dirty="0"/>
          </a:p>
        </p:txBody>
      </p:sp>
      <p:sp>
        <p:nvSpPr>
          <p:cNvPr id="8" name="Obdélník 7"/>
          <p:cNvSpPr/>
          <p:nvPr/>
        </p:nvSpPr>
        <p:spPr>
          <a:xfrm>
            <a:off x="6156176" y="4797152"/>
            <a:ext cx="2700300" cy="79208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100" dirty="0" smtClean="0"/>
              <a:t>Výchovný ústav</a:t>
            </a:r>
          </a:p>
          <a:p>
            <a:pPr algn="ctr"/>
            <a:r>
              <a:rPr lang="cs-CZ" sz="2100" dirty="0" smtClean="0"/>
              <a:t>ÚV a OV</a:t>
            </a:r>
            <a:endParaRPr lang="cs-CZ" sz="2100" dirty="0"/>
          </a:p>
        </p:txBody>
      </p:sp>
      <p:sp>
        <p:nvSpPr>
          <p:cNvPr id="9" name="Šipka dolů 8"/>
          <p:cNvSpPr/>
          <p:nvPr/>
        </p:nvSpPr>
        <p:spPr>
          <a:xfrm rot="2571234">
            <a:off x="1830235" y="1580206"/>
            <a:ext cx="269894" cy="3689562"/>
          </a:xfrm>
          <a:prstGeom prst="downArrow">
            <a:avLst>
              <a:gd name="adj1" fmla="val 42563"/>
              <a:gd name="adj2" fmla="val 162827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1656328" y="4293096"/>
            <a:ext cx="5868000" cy="0"/>
          </a:xfrm>
          <a:prstGeom prst="line">
            <a:avLst/>
          </a:prstGeom>
          <a:ln w="57150"/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6760"/>
          </a:xfrm>
        </p:spPr>
        <p:txBody>
          <a:bodyPr/>
          <a:lstStyle/>
          <a:p>
            <a:r>
              <a:rPr lang="cs-CZ" dirty="0" smtClean="0"/>
              <a:t>Školská zařízení pro ÚV a OV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3465494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Edukace jedinců s ústavní výchovou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Ústavní výchova (nařízená)</a:t>
            </a:r>
          </a:p>
          <a:p>
            <a:pPr lvl="1"/>
            <a:r>
              <a:rPr lang="cs-CZ" dirty="0" smtClean="0"/>
              <a:t>nařizuje ji soud </a:t>
            </a:r>
          </a:p>
          <a:p>
            <a:pPr lvl="2"/>
            <a:r>
              <a:rPr lang="cs-CZ" dirty="0" smtClean="0"/>
              <a:t>dle zákona o rodině nebo zákona o soudnictví ve věcech mládeže do 18 let</a:t>
            </a:r>
          </a:p>
          <a:p>
            <a:pPr lvl="1"/>
            <a:r>
              <a:rPr lang="cs-CZ" dirty="0" smtClean="0"/>
              <a:t>trvá tak dlouho, pokud je nezbytně nutné, nejdéle do dosažení zletilosti</a:t>
            </a:r>
          </a:p>
          <a:p>
            <a:pPr lvl="1"/>
            <a:r>
              <a:rPr lang="cs-CZ" dirty="0" smtClean="0"/>
              <a:t>zrušit ji musí soud</a:t>
            </a:r>
          </a:p>
        </p:txBody>
      </p:sp>
    </p:spTree>
    <p:extLst>
      <p:ext uri="{BB962C8B-B14F-4D97-AF65-F5344CB8AC3E}">
        <p14:creationId xmlns:p14="http://schemas.microsoft.com/office/powerpoint/2010/main" xmlns="" val="49955999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Edukace jedinců s ochranou výchovou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Ochranná výchova (uložená)</a:t>
            </a:r>
          </a:p>
          <a:p>
            <a:pPr lvl="1"/>
            <a:r>
              <a:rPr lang="cs-CZ" dirty="0" smtClean="0"/>
              <a:t>nařizuje se jedincům od 12 do 18 let podle zákona o soudnictví ve věcech mládeže</a:t>
            </a:r>
          </a:p>
          <a:p>
            <a:pPr lvl="1"/>
            <a:r>
              <a:rPr lang="cs-CZ" dirty="0" smtClean="0"/>
              <a:t>u dětí od 12 do 15 let </a:t>
            </a:r>
          </a:p>
          <a:p>
            <a:pPr lvl="2"/>
            <a:r>
              <a:rPr lang="cs-CZ" dirty="0" smtClean="0"/>
              <a:t>za spáchání trestného činu, za který byl uložen výjimečný trest</a:t>
            </a:r>
          </a:p>
          <a:p>
            <a:pPr lvl="1"/>
            <a:r>
              <a:rPr lang="cs-CZ" dirty="0" smtClean="0"/>
              <a:t>mladistvým od 15 do 18 let </a:t>
            </a:r>
          </a:p>
          <a:p>
            <a:pPr lvl="2"/>
            <a:r>
              <a:rPr lang="cs-CZ" dirty="0" smtClean="0"/>
              <a:t>za trestný čin, pokud je pravděpodobné, že  bude mít vyšší efekt, než odnětí svobody</a:t>
            </a:r>
          </a:p>
          <a:p>
            <a:pPr lvl="1"/>
            <a:r>
              <a:rPr lang="cs-CZ" dirty="0" smtClean="0"/>
              <a:t>pouze ve speciálních školských výchovných zařízeních</a:t>
            </a:r>
          </a:p>
        </p:txBody>
      </p:sp>
    </p:spTree>
    <p:extLst>
      <p:ext uri="{BB962C8B-B14F-4D97-AF65-F5344CB8AC3E}">
        <p14:creationId xmlns:p14="http://schemas.microsoft.com/office/powerpoint/2010/main" xmlns="" val="203144002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Systém školských zařízení pro výkon ústavní a ochranné výchovy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half" idx="1"/>
          </p:nvPr>
        </p:nvGraphicFramePr>
        <p:xfrm>
          <a:off x="5148064" y="2132856"/>
          <a:ext cx="3750568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>
          <a:xfrm>
            <a:off x="323528" y="1916832"/>
            <a:ext cx="4824536" cy="4786547"/>
          </a:xfrm>
        </p:spPr>
        <p:txBody>
          <a:bodyPr>
            <a:normAutofit lnSpcReduction="10000"/>
          </a:bodyPr>
          <a:lstStyle/>
          <a:p>
            <a:r>
              <a:rPr lang="cs-CZ" sz="2200" dirty="0" smtClean="0"/>
              <a:t>děti/mladiství s </a:t>
            </a:r>
            <a:r>
              <a:rPr lang="cs-CZ" sz="2200" b="1" dirty="0" smtClean="0"/>
              <a:t>nařízenou ÚV </a:t>
            </a:r>
            <a:r>
              <a:rPr lang="cs-CZ" sz="2200" dirty="0" smtClean="0"/>
              <a:t>nebo </a:t>
            </a:r>
            <a:r>
              <a:rPr lang="cs-CZ" sz="2200" b="1" dirty="0" smtClean="0"/>
              <a:t>uloženou OV </a:t>
            </a:r>
            <a:r>
              <a:rPr lang="cs-CZ" sz="2200" dirty="0" smtClean="0"/>
              <a:t>zpravidla ve věku </a:t>
            </a:r>
            <a:r>
              <a:rPr lang="cs-CZ" sz="2200" b="1" dirty="0" smtClean="0"/>
              <a:t>od 3 do 18 let</a:t>
            </a:r>
            <a:r>
              <a:rPr lang="cs-CZ" sz="2200" dirty="0" smtClean="0"/>
              <a:t>, popřípadě osobě do 19 let</a:t>
            </a:r>
          </a:p>
          <a:p>
            <a:endParaRPr lang="cs-CZ" sz="2200" dirty="0" smtClean="0"/>
          </a:p>
          <a:p>
            <a:r>
              <a:rPr lang="cs-CZ" sz="2200" dirty="0" smtClean="0"/>
              <a:t>poskytují péči i dětem, jimž bylo </a:t>
            </a:r>
            <a:r>
              <a:rPr lang="cs-CZ" sz="2200" b="1" dirty="0" smtClean="0"/>
              <a:t>nařízeno předběžné opatření</a:t>
            </a:r>
          </a:p>
          <a:p>
            <a:endParaRPr lang="cs-CZ" sz="2200" b="1" dirty="0" smtClean="0"/>
          </a:p>
          <a:p>
            <a:r>
              <a:rPr lang="cs-CZ" sz="2200" dirty="0" smtClean="0"/>
              <a:t>zařízení </a:t>
            </a:r>
            <a:r>
              <a:rPr lang="cs-CZ" sz="2200" b="1" dirty="0" smtClean="0"/>
              <a:t>může poskytovat </a:t>
            </a:r>
            <a:r>
              <a:rPr lang="cs-CZ" sz="2200" dirty="0" smtClean="0"/>
              <a:t>ubytování a stravování zletilé nezaopatřené osobě </a:t>
            </a:r>
            <a:r>
              <a:rPr lang="cs-CZ" sz="2200" b="1" dirty="0" smtClean="0"/>
              <a:t>po ukončení výkonu ÚV či  OV</a:t>
            </a:r>
            <a:r>
              <a:rPr lang="cs-CZ" sz="2200" dirty="0" smtClean="0"/>
              <a:t>, </a:t>
            </a:r>
            <a:r>
              <a:rPr lang="cs-CZ" sz="2200" b="1" dirty="0" smtClean="0"/>
              <a:t>připravující se na budoucí povolání, nejdéle však do věku 26 let</a:t>
            </a:r>
          </a:p>
        </p:txBody>
      </p:sp>
    </p:spTree>
    <p:extLst>
      <p:ext uri="{BB962C8B-B14F-4D97-AF65-F5344CB8AC3E}">
        <p14:creationId xmlns:p14="http://schemas.microsoft.com/office/powerpoint/2010/main" xmlns="" val="387282401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Schéma systému poskytované péče ohroženým dětem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012160" y="6381328"/>
            <a:ext cx="3024336" cy="36004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(podle DDÚ Hradec Králové)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11560" y="1844824"/>
            <a:ext cx="1951185" cy="43204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Ohrožené děti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11560" y="2780928"/>
            <a:ext cx="2664296" cy="64807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bg1"/>
                </a:solidFill>
              </a:rPr>
              <a:t>Orgány  sociálně-právní ochrany dítěte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804356" y="3933056"/>
            <a:ext cx="1391380" cy="43204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soud</a:t>
            </a:r>
          </a:p>
        </p:txBody>
      </p:sp>
      <p:sp>
        <p:nvSpPr>
          <p:cNvPr id="10" name="Obdélník 9"/>
          <p:cNvSpPr/>
          <p:nvPr/>
        </p:nvSpPr>
        <p:spPr>
          <a:xfrm>
            <a:off x="611560" y="4869160"/>
            <a:ext cx="2664296" cy="43204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poskytování péče v DDÚ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11560" y="5805264"/>
            <a:ext cx="2664296" cy="72008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umístění do následných ústavních zařízení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788024" y="2780928"/>
            <a:ext cx="2016224" cy="64807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Mimosoudní řešení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4716016" y="4797152"/>
            <a:ext cx="2952328" cy="64807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Návrat do rodinné péče</a:t>
            </a:r>
          </a:p>
          <a:p>
            <a:pPr algn="ctr"/>
            <a:r>
              <a:rPr lang="cs-CZ" dirty="0" smtClean="0">
                <a:solidFill>
                  <a:schemeClr val="bg1"/>
                </a:solidFill>
              </a:rPr>
              <a:t>(současný stav asi 4 %)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4" name="Šipka dolů 13"/>
          <p:cNvSpPr/>
          <p:nvPr/>
        </p:nvSpPr>
        <p:spPr>
          <a:xfrm>
            <a:off x="1331640" y="2348880"/>
            <a:ext cx="360040" cy="360040"/>
          </a:xfrm>
          <a:prstGeom prst="downArrow">
            <a:avLst/>
          </a:prstGeom>
          <a:solidFill>
            <a:srgbClr val="FFFFCC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lů 15"/>
          <p:cNvSpPr/>
          <p:nvPr/>
        </p:nvSpPr>
        <p:spPr>
          <a:xfrm>
            <a:off x="1331640" y="3501008"/>
            <a:ext cx="360040" cy="360040"/>
          </a:xfrm>
          <a:prstGeom prst="downArrow">
            <a:avLst/>
          </a:prstGeom>
          <a:solidFill>
            <a:srgbClr val="FFFFCC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lů 16"/>
          <p:cNvSpPr/>
          <p:nvPr/>
        </p:nvSpPr>
        <p:spPr>
          <a:xfrm>
            <a:off x="1331640" y="4437112"/>
            <a:ext cx="360040" cy="360040"/>
          </a:xfrm>
          <a:prstGeom prst="downArrow">
            <a:avLst/>
          </a:prstGeom>
          <a:solidFill>
            <a:srgbClr val="FFFFCC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lů 17"/>
          <p:cNvSpPr/>
          <p:nvPr/>
        </p:nvSpPr>
        <p:spPr>
          <a:xfrm>
            <a:off x="1331640" y="5373216"/>
            <a:ext cx="360040" cy="360040"/>
          </a:xfrm>
          <a:prstGeom prst="downArrow">
            <a:avLst/>
          </a:prstGeom>
          <a:solidFill>
            <a:srgbClr val="FFFFCC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lů 18"/>
          <p:cNvSpPr/>
          <p:nvPr/>
        </p:nvSpPr>
        <p:spPr>
          <a:xfrm rot="16200000">
            <a:off x="3887924" y="2600909"/>
            <a:ext cx="360040" cy="1008112"/>
          </a:xfrm>
          <a:prstGeom prst="downArrow">
            <a:avLst/>
          </a:prstGeom>
          <a:solidFill>
            <a:srgbClr val="FFFFCC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lů 19"/>
          <p:cNvSpPr/>
          <p:nvPr/>
        </p:nvSpPr>
        <p:spPr>
          <a:xfrm rot="16200000">
            <a:off x="3815916" y="4617132"/>
            <a:ext cx="360040" cy="1008112"/>
          </a:xfrm>
          <a:prstGeom prst="downArrow">
            <a:avLst/>
          </a:prstGeom>
          <a:solidFill>
            <a:srgbClr val="FFFFCC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9787197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</a:t>
            </a:r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vůči celé populaci</a:t>
            </a:r>
          </a:p>
          <a:p>
            <a:pPr lvl="1"/>
            <a:r>
              <a:rPr lang="cs-CZ" dirty="0" smtClean="0"/>
              <a:t>preventivní působení (postupy, metody, formy)</a:t>
            </a:r>
          </a:p>
          <a:p>
            <a:pPr lvl="1"/>
            <a:r>
              <a:rPr lang="cs-CZ" dirty="0" smtClean="0"/>
              <a:t>cíl</a:t>
            </a:r>
          </a:p>
          <a:p>
            <a:pPr lvl="2"/>
            <a:r>
              <a:rPr lang="cs-CZ" dirty="0" smtClean="0"/>
              <a:t>zamezit vzniku rizikových aspektů</a:t>
            </a:r>
          </a:p>
          <a:p>
            <a:r>
              <a:rPr lang="cs-CZ" dirty="0" smtClean="0"/>
              <a:t>vůči rizikové populaci</a:t>
            </a:r>
          </a:p>
          <a:p>
            <a:pPr lvl="1"/>
            <a:r>
              <a:rPr lang="cs-CZ" dirty="0" smtClean="0"/>
              <a:t>zvýšená pravděpodobnost selhání v </a:t>
            </a:r>
            <a:r>
              <a:rPr lang="cs-CZ" dirty="0" err="1" smtClean="0"/>
              <a:t>obl</a:t>
            </a:r>
            <a:r>
              <a:rPr lang="cs-CZ" dirty="0" smtClean="0"/>
              <a:t>. psychické i sociální</a:t>
            </a:r>
          </a:p>
          <a:p>
            <a:pPr lvl="1"/>
            <a:r>
              <a:rPr lang="cs-CZ" dirty="0" smtClean="0"/>
              <a:t>cíl </a:t>
            </a:r>
          </a:p>
          <a:p>
            <a:pPr lvl="2"/>
            <a:r>
              <a:rPr lang="cs-CZ" dirty="0" smtClean="0"/>
              <a:t>omezení rizikových aspektů, </a:t>
            </a:r>
          </a:p>
          <a:p>
            <a:pPr lvl="2"/>
            <a:r>
              <a:rPr lang="cs-CZ" dirty="0" smtClean="0"/>
              <a:t>rizik v podmínkách, průběhu edukačního procesu</a:t>
            </a:r>
          </a:p>
          <a:p>
            <a:pPr lvl="2"/>
            <a:r>
              <a:rPr lang="cs-CZ" dirty="0" smtClean="0"/>
              <a:t>motivace k žádoucímu chování</a:t>
            </a:r>
          </a:p>
          <a:p>
            <a:r>
              <a:rPr lang="cs-CZ" dirty="0" smtClean="0"/>
              <a:t>vůči populaci s PE, PCH</a:t>
            </a:r>
          </a:p>
          <a:p>
            <a:pPr lvl="1"/>
            <a:r>
              <a:rPr lang="cs-CZ" dirty="0" smtClean="0"/>
              <a:t>přerušení nežádoucího vývoje v jejich chování</a:t>
            </a:r>
          </a:p>
          <a:p>
            <a:pPr lvl="1"/>
            <a:r>
              <a:rPr lang="cs-CZ" dirty="0" smtClean="0"/>
              <a:t>stabilizace  osobní a sociální situace</a:t>
            </a:r>
          </a:p>
          <a:p>
            <a:pPr lvl="1"/>
            <a:r>
              <a:rPr lang="cs-CZ" dirty="0" smtClean="0"/>
              <a:t>navázání nových modelů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3330629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Systém školských zařízení pro výkon ústavní a ochranné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diagnostický ústav</a:t>
            </a:r>
          </a:p>
          <a:p>
            <a:pPr lvl="1"/>
            <a:r>
              <a:rPr lang="cs-CZ" dirty="0" smtClean="0"/>
              <a:t>nebo na žádost rodičů (zákonných zástupců)</a:t>
            </a:r>
          </a:p>
          <a:p>
            <a:pPr lvl="2"/>
            <a:r>
              <a:rPr lang="cs-CZ" dirty="0" smtClean="0"/>
              <a:t>důvodem poruchy chování</a:t>
            </a:r>
          </a:p>
          <a:p>
            <a:pPr lvl="1"/>
            <a:r>
              <a:rPr lang="cs-CZ" dirty="0" smtClean="0"/>
              <a:t>děti krátkodobě - zpravidla na 8 týdnů</a:t>
            </a:r>
          </a:p>
          <a:p>
            <a:pPr lvl="1"/>
            <a:r>
              <a:rPr lang="cs-CZ" dirty="0" smtClean="0"/>
              <a:t>provádí komplexní diagnostiku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smtClean="0"/>
              <a:t>umístnění do školského zařízení</a:t>
            </a:r>
          </a:p>
          <a:p>
            <a:r>
              <a:rPr lang="cs-CZ" b="1" dirty="0" smtClean="0"/>
              <a:t>dětský domov</a:t>
            </a:r>
          </a:p>
          <a:p>
            <a:pPr lvl="1"/>
            <a:r>
              <a:rPr lang="cs-CZ" dirty="0" smtClean="0"/>
              <a:t>pro děti s nařízenou ÚV, které nemají závažné poruchy chování </a:t>
            </a:r>
          </a:p>
          <a:p>
            <a:pPr lvl="2"/>
            <a:r>
              <a:rPr lang="cs-CZ" dirty="0" smtClean="0"/>
              <a:t>(umístěny ze sociálních důvodů)</a:t>
            </a:r>
          </a:p>
          <a:p>
            <a:pPr lvl="1"/>
            <a:r>
              <a:rPr lang="cs-CZ" dirty="0" smtClean="0"/>
              <a:t>zpravidla od 3 do 18 let (max. do 26)</a:t>
            </a:r>
          </a:p>
          <a:p>
            <a:pPr lvl="1"/>
            <a:r>
              <a:rPr lang="cs-CZ" dirty="0" smtClean="0"/>
              <a:t>děti, o které nemá kdo pečovat, nebo kterým nelze ze sociálních důvodů zajistit péči ve vlastní rodině, popřípadě náhradní rodinnou péči</a:t>
            </a:r>
          </a:p>
        </p:txBody>
      </p:sp>
    </p:spTree>
    <p:extLst>
      <p:ext uri="{BB962C8B-B14F-4D97-AF65-F5344CB8AC3E}">
        <p14:creationId xmlns:p14="http://schemas.microsoft.com/office/powerpoint/2010/main" xmlns="" val="124778758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Systém školských zařízení pro výkon ústavní a ochranné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Clr>
                <a:srgbClr val="0BD0D9"/>
              </a:buClr>
            </a:pPr>
            <a:r>
              <a:rPr lang="cs-CZ" b="1" dirty="0" smtClean="0"/>
              <a:t>dětský domov se školou</a:t>
            </a:r>
          </a:p>
          <a:p>
            <a:pPr lvl="1">
              <a:buClr>
                <a:srgbClr val="0BD0D9"/>
              </a:buClr>
            </a:pPr>
            <a:r>
              <a:rPr lang="cs-CZ" dirty="0" smtClean="0"/>
              <a:t>edukace dětí s nařízenou ÚV, výjimečně s uloženou OV</a:t>
            </a:r>
          </a:p>
          <a:p>
            <a:pPr lvl="1">
              <a:buClr>
                <a:srgbClr val="0BD0D9"/>
              </a:buClr>
            </a:pPr>
            <a:r>
              <a:rPr lang="cs-CZ" dirty="0" smtClean="0"/>
              <a:t>od 6 let do ukončení povinné </a:t>
            </a:r>
            <a:r>
              <a:rPr lang="cs-CZ" dirty="0" err="1" smtClean="0"/>
              <a:t>šk</a:t>
            </a:r>
            <a:r>
              <a:rPr lang="cs-CZ" dirty="0" smtClean="0"/>
              <a:t>. docházky</a:t>
            </a:r>
          </a:p>
          <a:p>
            <a:pPr lvl="1">
              <a:buClr>
                <a:srgbClr val="0BD0D9"/>
              </a:buClr>
            </a:pPr>
            <a:r>
              <a:rPr lang="cs-CZ" dirty="0" smtClean="0"/>
              <a:t>mají závažné poruchy chování</a:t>
            </a:r>
          </a:p>
          <a:p>
            <a:pPr lvl="1">
              <a:buClr>
                <a:srgbClr val="0BD0D9"/>
              </a:buClr>
            </a:pPr>
            <a:r>
              <a:rPr lang="cs-CZ" dirty="0" smtClean="0"/>
              <a:t>vyžadují výchovně – léčebnou péči</a:t>
            </a:r>
          </a:p>
          <a:p>
            <a:pPr lvl="0">
              <a:buClr>
                <a:srgbClr val="0BD0D9"/>
              </a:buClr>
            </a:pPr>
            <a:r>
              <a:rPr lang="cs-CZ" b="1" dirty="0" smtClean="0"/>
              <a:t>výchovný ústav</a:t>
            </a:r>
          </a:p>
          <a:p>
            <a:pPr lvl="1">
              <a:buClr>
                <a:srgbClr val="0BD0D9"/>
              </a:buClr>
            </a:pPr>
            <a:r>
              <a:rPr lang="cs-CZ" dirty="0" smtClean="0"/>
              <a:t>zařazeny mladiství starší 15 let</a:t>
            </a:r>
          </a:p>
          <a:p>
            <a:pPr lvl="1">
              <a:buClr>
                <a:srgbClr val="0BD0D9"/>
              </a:buClr>
            </a:pPr>
            <a:r>
              <a:rPr lang="cs-CZ" dirty="0" smtClean="0"/>
              <a:t>se závažnými poruchami chování</a:t>
            </a:r>
          </a:p>
          <a:p>
            <a:pPr lvl="1">
              <a:buClr>
                <a:srgbClr val="0BD0D9"/>
              </a:buClr>
            </a:pPr>
            <a:r>
              <a:rPr lang="cs-CZ" dirty="0" smtClean="0"/>
              <a:t>na základě nařízené ÚV nebo uložené OV</a:t>
            </a:r>
          </a:p>
          <a:p>
            <a:pPr lvl="1">
              <a:buClr>
                <a:srgbClr val="0BD0D9"/>
              </a:buClr>
            </a:pPr>
            <a:r>
              <a:rPr lang="cs-CZ" dirty="0" smtClean="0"/>
              <a:t>případně dítě starší 12 let s uloženou OV, v jeho chování se projevují závažné poruchy chování znemožňující umístění do DDŠ</a:t>
            </a:r>
          </a:p>
        </p:txBody>
      </p:sp>
    </p:spTree>
    <p:extLst>
      <p:ext uri="{BB962C8B-B14F-4D97-AF65-F5344CB8AC3E}">
        <p14:creationId xmlns:p14="http://schemas.microsoft.com/office/powerpoint/2010/main" xmlns="" val="186433890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Cílová skupina </a:t>
            </a:r>
            <a:r>
              <a:rPr lang="cs-CZ" dirty="0" err="1" smtClean="0"/>
              <a:t>etopedie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1) Děti bez výraznějších problémů </a:t>
            </a:r>
          </a:p>
          <a:p>
            <a:pPr lvl="1"/>
            <a:r>
              <a:rPr lang="cs-CZ" dirty="0" smtClean="0"/>
              <a:t>preventivní aktivity např. preventivní programy sociálně patologických jevů…)</a:t>
            </a:r>
          </a:p>
          <a:p>
            <a:pPr lvl="1"/>
            <a:r>
              <a:rPr lang="cs-CZ" dirty="0" smtClean="0"/>
              <a:t>eliminace ohrožujících podmínek nejen ve školním prostředí </a:t>
            </a:r>
          </a:p>
          <a:p>
            <a:r>
              <a:rPr lang="cs-CZ" dirty="0" smtClean="0"/>
              <a:t>2) Děti v riziku („</a:t>
            </a:r>
            <a:r>
              <a:rPr lang="cs-CZ" dirty="0" err="1" smtClean="0"/>
              <a:t>At</a:t>
            </a:r>
            <a:r>
              <a:rPr lang="cs-CZ" dirty="0" smtClean="0"/>
              <a:t>-risk </a:t>
            </a:r>
            <a:r>
              <a:rPr lang="cs-CZ" dirty="0" err="1" smtClean="0"/>
              <a:t>Youth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čelí mnoha rizikům z roviny osobnostní i sociální</a:t>
            </a:r>
          </a:p>
          <a:p>
            <a:pPr lvl="1"/>
            <a:r>
              <a:rPr lang="cs-CZ" dirty="0" smtClean="0"/>
              <a:t>preventivní aktivity, diagnostika a poradenství</a:t>
            </a:r>
          </a:p>
          <a:p>
            <a:r>
              <a:rPr lang="cs-CZ" dirty="0" smtClean="0"/>
              <a:t>3) Děti s problémy v chování a poruchami chování</a:t>
            </a:r>
          </a:p>
          <a:p>
            <a:pPr lvl="1"/>
            <a:r>
              <a:rPr lang="cs-CZ" dirty="0" smtClean="0"/>
              <a:t>vývoj PCH : </a:t>
            </a:r>
            <a:r>
              <a:rPr lang="cs-CZ" b="1" dirty="0" smtClean="0"/>
              <a:t>působení rizikových faktorů – problémové chování – porucha chování</a:t>
            </a:r>
          </a:p>
          <a:p>
            <a:pPr lvl="1"/>
            <a:r>
              <a:rPr lang="cs-CZ" dirty="0" smtClean="0"/>
              <a:t>důležitost </a:t>
            </a:r>
            <a:r>
              <a:rPr lang="cs-CZ" b="1" dirty="0" smtClean="0"/>
              <a:t>včasné intervence</a:t>
            </a:r>
          </a:p>
          <a:p>
            <a:pPr lvl="1"/>
            <a:r>
              <a:rPr lang="cs-CZ" dirty="0" smtClean="0"/>
              <a:t>reedukace, diagnostika a poradenství</a:t>
            </a:r>
          </a:p>
        </p:txBody>
      </p:sp>
    </p:spTree>
    <p:extLst>
      <p:ext uri="{BB962C8B-B14F-4D97-AF65-F5344CB8AC3E}">
        <p14:creationId xmlns:p14="http://schemas.microsoft.com/office/powerpoint/2010/main" xmlns="" val="224361202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Porucha emocí nebo chování (PE, PCH)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fontScale="70000" lnSpcReduction="20000"/>
          </a:bodyPr>
          <a:lstStyle/>
          <a:p>
            <a:r>
              <a:rPr lang="cs-CZ" sz="3100" dirty="0" smtClean="0"/>
              <a:t>je výrazem pro postižení, kdy se chování a emocionální reakce žáka </a:t>
            </a:r>
          </a:p>
          <a:p>
            <a:pPr lvl="1"/>
            <a:r>
              <a:rPr lang="cs-CZ" sz="2800" dirty="0" smtClean="0"/>
              <a:t>liší od odpovídajících věkových, kulturních nebo etnických norem</a:t>
            </a:r>
          </a:p>
          <a:p>
            <a:pPr lvl="1"/>
            <a:r>
              <a:rPr lang="cs-CZ" sz="2800" dirty="0" smtClean="0"/>
              <a:t>projevy mají nepříznivý vliv na školní výkon, včetně jeho akademických, sociálních, </a:t>
            </a:r>
            <a:r>
              <a:rPr lang="cs-CZ" sz="2800" dirty="0" err="1" smtClean="0"/>
              <a:t>předprofesních</a:t>
            </a:r>
            <a:r>
              <a:rPr lang="cs-CZ" sz="2800" dirty="0" smtClean="0"/>
              <a:t> a osobnostních dovedností</a:t>
            </a:r>
            <a:r>
              <a:rPr lang="cs-CZ" sz="2800" b="1" i="1" dirty="0" smtClean="0"/>
              <a:t> </a:t>
            </a:r>
          </a:p>
          <a:p>
            <a:pPr lvl="0">
              <a:buNone/>
            </a:pPr>
            <a:endParaRPr lang="cs-CZ" sz="3100" b="1" dirty="0" smtClean="0"/>
          </a:p>
          <a:p>
            <a:pPr lvl="0">
              <a:buNone/>
            </a:pPr>
            <a:r>
              <a:rPr lang="cs-CZ" sz="3100" b="1" dirty="0" smtClean="0"/>
              <a:t>Současně</a:t>
            </a:r>
          </a:p>
          <a:p>
            <a:pPr lvl="0"/>
            <a:r>
              <a:rPr lang="cs-CZ" sz="3100" dirty="0" smtClean="0"/>
              <a:t>je něco víc, než přechodná, předvídatelná reakce na stres</a:t>
            </a:r>
          </a:p>
          <a:p>
            <a:pPr lvl="0"/>
            <a:r>
              <a:rPr lang="cs-CZ" sz="3100" dirty="0" smtClean="0"/>
              <a:t>vyskytuje se současně ve 2 různých prostředích (jedno škola)</a:t>
            </a:r>
          </a:p>
          <a:p>
            <a:pPr lvl="0"/>
            <a:r>
              <a:rPr lang="cs-CZ" sz="3100" dirty="0" smtClean="0"/>
              <a:t>přetrvává i přes individuální intervenci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projev narušeného vztahu k výchově, společnosti, sobě samému</a:t>
            </a:r>
          </a:p>
          <a:p>
            <a:pPr lvl="0"/>
            <a:r>
              <a:rPr lang="cs-CZ" dirty="0" smtClean="0"/>
              <a:t>postižení je výsledkem vzájemných vztahů mezi zdravotním stavem, osobnostními faktory a externími faktory</a:t>
            </a:r>
          </a:p>
        </p:txBody>
      </p:sp>
    </p:spTree>
    <p:extLst>
      <p:ext uri="{BB962C8B-B14F-4D97-AF65-F5344CB8AC3E}">
        <p14:creationId xmlns:p14="http://schemas.microsoft.com/office/powerpoint/2010/main" xmlns="" val="275014958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Často užívané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ADHD</a:t>
            </a:r>
          </a:p>
          <a:p>
            <a:pPr lvl="1"/>
            <a:r>
              <a:rPr lang="en-US" dirty="0" smtClean="0"/>
              <a:t>„Attention Deficit Hyperactivity Disorders“ </a:t>
            </a:r>
            <a:endParaRPr lang="cs-CZ" dirty="0" smtClean="0"/>
          </a:p>
          <a:p>
            <a:pPr lvl="1"/>
            <a:r>
              <a:rPr lang="en-US" dirty="0" err="1" smtClean="0"/>
              <a:t>hyperaktivita</a:t>
            </a:r>
            <a:r>
              <a:rPr lang="en-US" dirty="0" smtClean="0"/>
              <a:t> s </a:t>
            </a:r>
            <a:r>
              <a:rPr lang="en-US" dirty="0" err="1" smtClean="0"/>
              <a:t>poruchou</a:t>
            </a:r>
            <a:r>
              <a:rPr lang="en-US" dirty="0" smtClean="0"/>
              <a:t> </a:t>
            </a:r>
            <a:r>
              <a:rPr lang="en-US" dirty="0" err="1" smtClean="0"/>
              <a:t>pozornosti</a:t>
            </a:r>
            <a:endParaRPr lang="cs-CZ" dirty="0" smtClean="0"/>
          </a:p>
          <a:p>
            <a:r>
              <a:rPr lang="cs-CZ" dirty="0" smtClean="0"/>
              <a:t>ADD</a:t>
            </a:r>
          </a:p>
          <a:p>
            <a:pPr lvl="1"/>
            <a:r>
              <a:rPr lang="cs-CZ" dirty="0" err="1" smtClean="0"/>
              <a:t>Attention</a:t>
            </a:r>
            <a:r>
              <a:rPr lang="cs-CZ" dirty="0" smtClean="0"/>
              <a:t> Deficit </a:t>
            </a:r>
            <a:r>
              <a:rPr lang="cs-CZ" dirty="0" err="1" smtClean="0"/>
              <a:t>Disorder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porucha pozornosti (bez hyperaktivity)</a:t>
            </a:r>
          </a:p>
          <a:p>
            <a:pPr lvl="1"/>
            <a:r>
              <a:rPr lang="cs-CZ" dirty="0" smtClean="0"/>
              <a:t>syndrom snížené pozornosti</a:t>
            </a:r>
          </a:p>
          <a:p>
            <a:r>
              <a:rPr lang="cs-CZ" dirty="0" smtClean="0"/>
              <a:t>ODD</a:t>
            </a:r>
          </a:p>
          <a:p>
            <a:pPr lvl="1"/>
            <a:r>
              <a:rPr lang="cs-CZ" dirty="0" err="1" smtClean="0"/>
              <a:t>Oppositional</a:t>
            </a:r>
            <a:r>
              <a:rPr lang="cs-CZ" dirty="0" smtClean="0"/>
              <a:t> </a:t>
            </a:r>
            <a:r>
              <a:rPr lang="cs-CZ" dirty="0" err="1" smtClean="0"/>
              <a:t>Defiant</a:t>
            </a:r>
            <a:r>
              <a:rPr lang="cs-CZ" dirty="0" smtClean="0"/>
              <a:t> </a:t>
            </a:r>
            <a:r>
              <a:rPr lang="cs-CZ" dirty="0" err="1" smtClean="0"/>
              <a:t>Disorder</a:t>
            </a:r>
            <a:endParaRPr lang="cs-CZ" dirty="0" smtClean="0"/>
          </a:p>
          <a:p>
            <a:pPr lvl="1"/>
            <a:r>
              <a:rPr lang="cs-CZ" dirty="0" smtClean="0"/>
              <a:t>porucha chování s opozičním vzdorem</a:t>
            </a:r>
          </a:p>
          <a:p>
            <a:pPr lvl="1"/>
            <a:r>
              <a:rPr lang="cs-CZ" dirty="0" smtClean="0"/>
              <a:t>opoziční vzdorné chování</a:t>
            </a:r>
          </a:p>
          <a:p>
            <a:endParaRPr lang="cs-CZ" b="1" dirty="0" smtClean="0"/>
          </a:p>
          <a:p>
            <a:r>
              <a:rPr lang="cs-CZ" b="1" dirty="0" smtClean="0"/>
              <a:t>Vývoj a užívání názvosloví – viz Kapitoly str. 373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113746061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81000" y="811560"/>
            <a:ext cx="4041648" cy="457200"/>
          </a:xfrm>
        </p:spPr>
        <p:txBody>
          <a:bodyPr/>
          <a:lstStyle/>
          <a:p>
            <a:r>
              <a:rPr lang="pl-PL" sz="2000" dirty="0" smtClean="0"/>
              <a:t>Jak jsou vnímáni jedinci s PCH?</a:t>
            </a: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half" idx="3"/>
          </p:nvPr>
        </p:nvSpPr>
        <p:spPr>
          <a:xfrm>
            <a:off x="4721225" y="811560"/>
            <a:ext cx="4041775" cy="457200"/>
          </a:xfrm>
        </p:spPr>
        <p:txBody>
          <a:bodyPr>
            <a:normAutofit fontScale="92500"/>
          </a:bodyPr>
          <a:lstStyle/>
          <a:p>
            <a:r>
              <a:rPr lang="pl-PL" sz="2000" dirty="0" smtClean="0"/>
              <a:t>Jak vnímají jedinci s PCH sami sebe?</a:t>
            </a:r>
            <a:endParaRPr lang="cs-CZ" sz="2000" dirty="0" smtClean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>
          <a:xfrm>
            <a:off x="381000" y="1412776"/>
            <a:ext cx="4046984" cy="518194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cs-CZ" sz="2150" dirty="0" smtClean="0"/>
              <a:t>vyvolávají v jiných nelibé pocity</a:t>
            </a:r>
          </a:p>
          <a:p>
            <a:pPr>
              <a:spcBef>
                <a:spcPts val="0"/>
              </a:spcBef>
            </a:pPr>
            <a:r>
              <a:rPr lang="cs-CZ" sz="2150" dirty="0" smtClean="0"/>
              <a:t>provokují druhé k negativní reakci v chování</a:t>
            </a:r>
          </a:p>
          <a:p>
            <a:pPr>
              <a:spcBef>
                <a:spcPts val="0"/>
              </a:spcBef>
            </a:pPr>
            <a:r>
              <a:rPr lang="cs-CZ" sz="2150" b="1" dirty="0" smtClean="0"/>
              <a:t>nebývají oblíbení mezi vrstevníky</a:t>
            </a:r>
          </a:p>
          <a:p>
            <a:pPr>
              <a:spcBef>
                <a:spcPts val="0"/>
              </a:spcBef>
            </a:pPr>
            <a:r>
              <a:rPr lang="cs-CZ" sz="2150" dirty="0" smtClean="0"/>
              <a:t>málokdy se stávají </a:t>
            </a:r>
            <a:r>
              <a:rPr lang="cs-CZ" sz="2150" b="1" dirty="0" smtClean="0"/>
              <a:t>přirozenými vůdci ve skupinách</a:t>
            </a:r>
          </a:p>
          <a:p>
            <a:pPr>
              <a:spcBef>
                <a:spcPts val="0"/>
              </a:spcBef>
            </a:pPr>
            <a:r>
              <a:rPr lang="cs-CZ" sz="2150" dirty="0" smtClean="0"/>
              <a:t>ve škole zažívají neúspěchy v učení</a:t>
            </a:r>
          </a:p>
          <a:p>
            <a:pPr>
              <a:spcBef>
                <a:spcPts val="0"/>
              </a:spcBef>
            </a:pPr>
            <a:r>
              <a:rPr lang="cs-CZ" sz="2150" dirty="0" smtClean="0"/>
              <a:t>v sociálních vztazích bývají často </a:t>
            </a:r>
            <a:r>
              <a:rPr lang="cs-CZ" sz="2150" b="1" dirty="0" smtClean="0"/>
              <a:t>odmítání druhými, </a:t>
            </a:r>
            <a:r>
              <a:rPr lang="cs-CZ" sz="2150" dirty="0" smtClean="0"/>
              <a:t>zažívají odcizení</a:t>
            </a:r>
          </a:p>
          <a:p>
            <a:pPr>
              <a:spcBef>
                <a:spcPts val="0"/>
              </a:spcBef>
            </a:pPr>
            <a:r>
              <a:rPr lang="cs-CZ" sz="2150" dirty="0" smtClean="0"/>
              <a:t>svým chováním </a:t>
            </a:r>
            <a:r>
              <a:rPr lang="cs-CZ" sz="2150" b="1" dirty="0" smtClean="0"/>
              <a:t>trvale rozčilují a provokují autority, </a:t>
            </a:r>
            <a:r>
              <a:rPr lang="pl-PL" sz="2150" dirty="0" smtClean="0"/>
              <a:t>vypadají jakoby si říkali o potrestání</a:t>
            </a:r>
            <a:endParaRPr lang="cs-CZ" sz="2150" dirty="0" smtClean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>
          <a:xfrm>
            <a:off x="4499992" y="1412776"/>
            <a:ext cx="4464496" cy="518194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sz="2150" dirty="0" smtClean="0"/>
              <a:t>považují se za </a:t>
            </a:r>
            <a:r>
              <a:rPr lang="cs-CZ" sz="2150" b="1" dirty="0" smtClean="0"/>
              <a:t>smolaře, za neúspěšné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sz="2150" dirty="0" smtClean="0"/>
              <a:t>mívají </a:t>
            </a:r>
            <a:r>
              <a:rPr lang="cs-CZ" sz="2150" b="1" dirty="0" smtClean="0"/>
              <a:t>malé sebevědomí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sz="2150" dirty="0" smtClean="0"/>
              <a:t>jejich rozhodnutí bývají </a:t>
            </a:r>
            <a:r>
              <a:rPr lang="cs-CZ" sz="2150" b="1" dirty="0" smtClean="0"/>
              <a:t>impulzivní ve snaze rychle </a:t>
            </a:r>
            <a:r>
              <a:rPr lang="cs-CZ" sz="2150" dirty="0" smtClean="0"/>
              <a:t>dosáhnout cíle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sz="2150" dirty="0" smtClean="0"/>
              <a:t>opakovaně a předem se </a:t>
            </a:r>
            <a:r>
              <a:rPr lang="cs-CZ" sz="2150" b="1" dirty="0" smtClean="0"/>
              <a:t>vzdávají svých aspirací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pl-PL" sz="2150" dirty="0" smtClean="0"/>
              <a:t>převažuje u nich </a:t>
            </a:r>
            <a:r>
              <a:rPr lang="pl-PL" sz="2150" b="1" dirty="0" smtClean="0"/>
              <a:t>krátkodobá motivace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sz="2150" dirty="0" smtClean="0"/>
              <a:t>vzdálené cíle nebývají schopni svým jednáním sledovat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sz="2150" dirty="0" smtClean="0"/>
              <a:t>jejich úsilí bývá velmi často přerušováno náhodným lákavým podnětem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sz="2150" dirty="0" smtClean="0"/>
              <a:t>neumí se radovat z drobných úspěchů</a:t>
            </a:r>
          </a:p>
        </p:txBody>
      </p:sp>
    </p:spTree>
    <p:extLst>
      <p:ext uri="{BB962C8B-B14F-4D97-AF65-F5344CB8AC3E}">
        <p14:creationId xmlns:p14="http://schemas.microsoft.com/office/powerpoint/2010/main" xmlns="" val="335326747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Praxe v etopedii - fáze</a:t>
            </a:r>
            <a:endParaRPr lang="cs-CZ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59159331"/>
              </p:ext>
            </p:extLst>
          </p:nvPr>
        </p:nvGraphicFramePr>
        <p:xfrm>
          <a:off x="457200" y="1916113"/>
          <a:ext cx="8229600" cy="4657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5442339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soubor opatření, který se zaměřuje na předcházení vzniku a prohlubování poruch chování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Primární </a:t>
            </a:r>
          </a:p>
          <a:p>
            <a:r>
              <a:rPr lang="cs-CZ" dirty="0" smtClean="0"/>
              <a:t>zamezit vzniku antisociálního chování,</a:t>
            </a:r>
          </a:p>
          <a:p>
            <a:r>
              <a:rPr lang="cs-CZ" dirty="0" smtClean="0"/>
              <a:t>jeho upevnění jako ustálený vzor chování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Sekundární </a:t>
            </a:r>
          </a:p>
          <a:p>
            <a:r>
              <a:rPr lang="cs-CZ" dirty="0" smtClean="0"/>
              <a:t>náprava a zlepšení ustálených vzorů antisociálního chování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Terciární </a:t>
            </a:r>
          </a:p>
          <a:p>
            <a:r>
              <a:rPr lang="cs-CZ" dirty="0" smtClean="0"/>
              <a:t>přizpůsobit nebo zmírnit negativní následky antisociálního chování, které se již pravděpodobně </a:t>
            </a:r>
            <a:r>
              <a:rPr lang="cs-CZ" dirty="0" smtClean="0"/>
              <a:t>nezmění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80762489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Úkoly prevence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cs-CZ" dirty="0" smtClean="0"/>
              <a:t>před vznikem poruchy emocí nebo chování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1</a:t>
            </a:r>
            <a:r>
              <a:rPr lang="cs-CZ" dirty="0" smtClean="0"/>
              <a:t>. podpora </a:t>
            </a:r>
            <a:r>
              <a:rPr lang="cs-CZ" b="1" dirty="0" smtClean="0"/>
              <a:t>pedagoga</a:t>
            </a:r>
            <a:r>
              <a:rPr lang="cs-CZ" dirty="0" smtClean="0"/>
              <a:t> v přirozeném školském prostředí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2</a:t>
            </a:r>
            <a:r>
              <a:rPr lang="cs-CZ" dirty="0" smtClean="0"/>
              <a:t>. podpora </a:t>
            </a:r>
            <a:r>
              <a:rPr lang="cs-CZ" b="1" dirty="0" smtClean="0"/>
              <a:t>jedince</a:t>
            </a:r>
            <a:r>
              <a:rPr lang="cs-CZ" dirty="0" smtClean="0"/>
              <a:t> s problémovým chováním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orientace ve vlastních reakcí a projevech, ve vztazích, v reakcích okolí na vlastní chování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3</a:t>
            </a:r>
            <a:r>
              <a:rPr lang="cs-CZ" dirty="0" smtClean="0"/>
              <a:t>. podpora </a:t>
            </a:r>
            <a:r>
              <a:rPr lang="cs-CZ" b="1" dirty="0" smtClean="0"/>
              <a:t>sociálního okolí</a:t>
            </a:r>
            <a:r>
              <a:rPr lang="cs-CZ" dirty="0" smtClean="0"/>
              <a:t> jedince</a:t>
            </a:r>
            <a:r>
              <a:rPr lang="cs-CZ" b="1" dirty="0" smtClean="0"/>
              <a:t> 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spolužáci, rodiče, orientace v reakcích, v budoucích možných řešeních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b="1" dirty="0" smtClean="0"/>
              <a:t>4</a:t>
            </a:r>
            <a:r>
              <a:rPr lang="cs-CZ" dirty="0" smtClean="0"/>
              <a:t>. </a:t>
            </a:r>
            <a:r>
              <a:rPr lang="cs-CZ" b="1" dirty="0" smtClean="0"/>
              <a:t>odstraňování ohrožujících a škodlivých</a:t>
            </a:r>
            <a:r>
              <a:rPr lang="cs-CZ" dirty="0" smtClean="0"/>
              <a:t> aspektů v jeho sociálních podmínkách</a:t>
            </a:r>
          </a:p>
        </p:txBody>
      </p:sp>
    </p:spTree>
    <p:extLst>
      <p:ext uri="{BB962C8B-B14F-4D97-AF65-F5344CB8AC3E}">
        <p14:creationId xmlns:p14="http://schemas.microsoft.com/office/powerpoint/2010/main" xmlns="" val="374588973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449</TotalTime>
  <Words>1073</Words>
  <Application>Microsoft Office PowerPoint</Application>
  <PresentationFormat>Předvádění na obrazovce (4:3)</PresentationFormat>
  <Paragraphs>214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Medián</vt:lpstr>
      <vt:lpstr>etopedie</vt:lpstr>
      <vt:lpstr>Předmět etopedie</vt:lpstr>
      <vt:lpstr>Cílová skupina etopedie</vt:lpstr>
      <vt:lpstr>Porucha emocí nebo chování (PE, PCH)</vt:lpstr>
      <vt:lpstr>Často užívané pojmy</vt:lpstr>
      <vt:lpstr>Snímek 6</vt:lpstr>
      <vt:lpstr>Praxe v etopedii - fáze</vt:lpstr>
      <vt:lpstr>Prevence</vt:lpstr>
      <vt:lpstr>Úkoly prevence</vt:lpstr>
      <vt:lpstr>Intervence</vt:lpstr>
      <vt:lpstr>Úkoly intervence</vt:lpstr>
      <vt:lpstr>Úkoly rehabilitace</vt:lpstr>
      <vt:lpstr>Kombinace názvů pro poruchy chování</vt:lpstr>
      <vt:lpstr>Legislativa</vt:lpstr>
      <vt:lpstr>Školská zařízení pro ÚV a OV</vt:lpstr>
      <vt:lpstr>Edukace jedinců s ústavní výchovou</vt:lpstr>
      <vt:lpstr>Edukace jedinců s ochranou výchovou</vt:lpstr>
      <vt:lpstr>Systém školských zařízení pro výkon ústavní a ochranné výchovy</vt:lpstr>
      <vt:lpstr>Schéma systému poskytované péče ohroženým dětem</vt:lpstr>
      <vt:lpstr>Systém školských zařízení pro výkon ústavní a ochranné výchovy</vt:lpstr>
      <vt:lpstr>Systém školských zařízení pro výkon ústavní a ochranné výchovy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hodina</dc:title>
  <dc:creator>Lenka Gajzlerová</dc:creator>
  <cp:lastModifiedBy>Lenka Gajzlerová</cp:lastModifiedBy>
  <cp:revision>47</cp:revision>
  <dcterms:created xsi:type="dcterms:W3CDTF">2011-09-19T14:21:35Z</dcterms:created>
  <dcterms:modified xsi:type="dcterms:W3CDTF">2013-01-03T16:55:42Z</dcterms:modified>
</cp:coreProperties>
</file>