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8" r:id="rId3"/>
    <p:sldId id="259" r:id="rId4"/>
    <p:sldId id="345" r:id="rId5"/>
    <p:sldId id="346" r:id="rId6"/>
    <p:sldId id="347" r:id="rId7"/>
    <p:sldId id="348" r:id="rId8"/>
    <p:sldId id="349" r:id="rId9"/>
    <p:sldId id="350" r:id="rId10"/>
    <p:sldId id="351" r:id="rId11"/>
    <p:sldId id="352" r:id="rId12"/>
    <p:sldId id="278" r:id="rId13"/>
    <p:sldId id="353" r:id="rId14"/>
    <p:sldId id="354" r:id="rId15"/>
    <p:sldId id="355" r:id="rId16"/>
    <p:sldId id="356" r:id="rId17"/>
    <p:sldId id="357" r:id="rId18"/>
    <p:sldId id="358" r:id="rId19"/>
    <p:sldId id="359" r:id="rId20"/>
    <p:sldId id="360" r:id="rId21"/>
    <p:sldId id="361" r:id="rId22"/>
    <p:sldId id="362" r:id="rId23"/>
    <p:sldId id="284" r:id="rId24"/>
    <p:sldId id="363" r:id="rId25"/>
    <p:sldId id="364" r:id="rId26"/>
    <p:sldId id="365" r:id="rId27"/>
    <p:sldId id="366" r:id="rId28"/>
    <p:sldId id="367" r:id="rId29"/>
    <p:sldId id="368" r:id="rId30"/>
    <p:sldId id="369" r:id="rId31"/>
    <p:sldId id="285" r:id="rId32"/>
    <p:sldId id="287" r:id="rId33"/>
    <p:sldId id="288" r:id="rId34"/>
    <p:sldId id="291" r:id="rId35"/>
    <p:sldId id="289" r:id="rId36"/>
    <p:sldId id="290" r:id="rId37"/>
    <p:sldId id="292" r:id="rId38"/>
    <p:sldId id="293" r:id="rId39"/>
    <p:sldId id="318" r:id="rId40"/>
    <p:sldId id="328" r:id="rId41"/>
    <p:sldId id="329" r:id="rId42"/>
    <p:sldId id="330" r:id="rId43"/>
    <p:sldId id="319" r:id="rId44"/>
    <p:sldId id="320" r:id="rId45"/>
    <p:sldId id="321" r:id="rId46"/>
    <p:sldId id="322" r:id="rId47"/>
    <p:sldId id="323" r:id="rId48"/>
    <p:sldId id="324" r:id="rId49"/>
    <p:sldId id="326" r:id="rId50"/>
    <p:sldId id="327" r:id="rId51"/>
    <p:sldId id="331" r:id="rId52"/>
    <p:sldId id="370" r:id="rId53"/>
    <p:sldId id="371" r:id="rId54"/>
    <p:sldId id="372" r:id="rId55"/>
    <p:sldId id="373" r:id="rId56"/>
    <p:sldId id="374" r:id="rId57"/>
    <p:sldId id="375" r:id="rId58"/>
    <p:sldId id="335" r:id="rId59"/>
    <p:sldId id="336" r:id="rId60"/>
    <p:sldId id="337" r:id="rId61"/>
    <p:sldId id="343" r:id="rId62"/>
    <p:sldId id="338" r:id="rId63"/>
    <p:sldId id="344" r:id="rId64"/>
    <p:sldId id="339" r:id="rId65"/>
    <p:sldId id="340" r:id="rId66"/>
    <p:sldId id="341" r:id="rId67"/>
    <p:sldId id="342" r:id="rId6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26.10.2012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26.10.2012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26.10.2012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rz.cz/node/7" TargetMode="External"/><Relationship Id="rId2" Type="http://schemas.openxmlformats.org/officeDocument/2006/relationships/hyperlink" Target="http://www.irz.cz/node/2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p:txBody>
          <a:bodyPr/>
          <a:lstStyle/>
          <a:p>
            <a:endParaRPr lang="cs-CZ"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FSC (</a:t>
            </a:r>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a:t>
            </a:r>
            <a:endParaRPr lang="cs-CZ" dirty="0"/>
          </a:p>
        </p:txBody>
      </p:sp>
      <p:sp>
        <p:nvSpPr>
          <p:cNvPr id="3" name="Zástupný symbol pro obsah 2"/>
          <p:cNvSpPr>
            <a:spLocks noGrp="1"/>
          </p:cNvSpPr>
          <p:nvPr>
            <p:ph idx="1"/>
          </p:nvPr>
        </p:nvSpPr>
        <p:spPr/>
        <p:txBody>
          <a:bodyPr>
            <a:normAutofit fontScale="47500" lnSpcReduction="20000"/>
          </a:bodyPr>
          <a:lstStyle/>
          <a:p>
            <a:pPr>
              <a:buNone/>
            </a:pPr>
            <a:endParaRPr lang="cs-CZ" b="1" dirty="0" smtClean="0"/>
          </a:p>
          <a:p>
            <a:r>
              <a:rPr lang="cs-CZ" dirty="0" smtClean="0"/>
              <a:t>Základní ideou nevládní neziskové organizace </a:t>
            </a:r>
            <a:r>
              <a:rPr lang="cs-CZ" dirty="0" err="1" smtClean="0"/>
              <a:t>Forest</a:t>
            </a:r>
            <a:r>
              <a:rPr lang="cs-CZ" dirty="0" smtClean="0"/>
              <a:t> </a:t>
            </a:r>
            <a:r>
              <a:rPr lang="cs-CZ" dirty="0" err="1" smtClean="0"/>
              <a:t>Stewardship</a:t>
            </a:r>
            <a:r>
              <a:rPr lang="cs-CZ" dirty="0" smtClean="0"/>
              <a:t> </a:t>
            </a:r>
            <a:r>
              <a:rPr lang="cs-CZ" dirty="0" err="1" smtClean="0"/>
              <a:t>Council</a:t>
            </a:r>
            <a:r>
              <a:rPr lang="cs-CZ" dirty="0" smtClean="0"/>
              <a:t> (FSC) je podporovat ekologicky šetrné, sociálně prospěšné a ekonomicky životaschopné obhospodařování lesů, a tím napomoci chránit ohrožené a devastované světové lesy. </a:t>
            </a:r>
          </a:p>
          <a:p>
            <a:r>
              <a:rPr lang="cs-CZ" dirty="0" smtClean="0"/>
              <a:t>FSC vytvořilo prestižní mezinárodní systém certifikace lesů a podniků, které dřevo z certifikovaných lesů zpracovávají ve výrobky.</a:t>
            </a:r>
          </a:p>
          <a:p>
            <a:r>
              <a:rPr lang="cs-CZ" dirty="0" smtClean="0"/>
              <a:t>Logo FSC na výrobku znamená záruku, že svým nákupem podporujete lesní hospodaření šetrné k přírodě a místním lidem.</a:t>
            </a:r>
            <a:br>
              <a:rPr lang="cs-CZ" dirty="0" smtClean="0"/>
            </a:br>
            <a:endParaRPr lang="cs-CZ" dirty="0" smtClean="0"/>
          </a:p>
          <a:p>
            <a:r>
              <a:rPr lang="cs-CZ" dirty="0" smtClean="0"/>
              <a:t>FSC ČR:</a:t>
            </a:r>
            <a:br>
              <a:rPr lang="cs-CZ" dirty="0" smtClean="0"/>
            </a:br>
            <a:r>
              <a:rPr lang="cs-CZ" dirty="0" smtClean="0"/>
              <a:t>• podporuje přírodě blízké lesní hospodaření prostřednictvím certifikace lesů a podniků ve zpracovatelském řetězci dřeva, propaguje jejich výrobky ze dřeva - s logem FSC, </a:t>
            </a:r>
            <a:br>
              <a:rPr lang="cs-CZ" dirty="0" smtClean="0"/>
            </a:br>
            <a:r>
              <a:rPr lang="cs-CZ" dirty="0" smtClean="0"/>
              <a:t>• poskytuje poradenství při certifikaci lesů a dřevozpracujících podniků podle principů FSC, </a:t>
            </a:r>
            <a:br>
              <a:rPr lang="cs-CZ" dirty="0" smtClean="0"/>
            </a:br>
            <a:r>
              <a:rPr lang="cs-CZ" dirty="0" smtClean="0"/>
              <a:t>• vytvořila a </a:t>
            </a:r>
            <a:r>
              <a:rPr lang="cs-CZ" dirty="0"/>
              <a:t>reviduje </a:t>
            </a:r>
            <a:r>
              <a:rPr lang="cs-CZ" dirty="0" smtClean="0"/>
              <a:t>Český standard FSC pro přírodní a sociálně-ekonomické podmínky České republiky. Na tomto úkolu pracuje komise, rozdělená podle převažujícího zájmu odborníků na tři sekce: ekonomickou, sociální a ekologickou, </a:t>
            </a:r>
            <a:br>
              <a:rPr lang="cs-CZ" dirty="0" smtClean="0"/>
            </a:br>
            <a:r>
              <a:rPr lang="cs-CZ" dirty="0" smtClean="0"/>
              <a:t>• monitoruje certifikační proces na území České republiky,</a:t>
            </a:r>
            <a:br>
              <a:rPr lang="cs-CZ" dirty="0" smtClean="0"/>
            </a:br>
            <a:r>
              <a:rPr lang="cs-CZ" dirty="0" smtClean="0"/>
              <a:t>• vydává elektronický magazín Dobré dřevo , informační materiály pro odbornou i spotřebitelskou veřejnost a vydala knihu o přírodě blízkém lesním hospodaření .</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zkoumá vlivy koncepcí na jednotlivé složky životního prostředí (podobně jako v procesu EIA).</a:t>
            </a:r>
          </a:p>
          <a:p>
            <a:endParaRPr lang="cs-CZ" dirty="0" smtClean="0"/>
          </a:p>
          <a:p>
            <a:pPr>
              <a:buNone/>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část biosféry, mezi jejímiž složkami existují určité vztahy</a:t>
            </a:r>
          </a:p>
          <a:p>
            <a:r>
              <a:rPr lang="cs-CZ" dirty="0" smtClean="0"/>
              <a:t>- je tvořen biocenózou (společenstvem) a jejím biotopem </a:t>
            </a:r>
          </a:p>
          <a:p>
            <a:r>
              <a:rPr lang="cs-CZ" dirty="0" smtClean="0"/>
              <a:t>- může mít různou velikost (rybník, moře, strom, pařez, les…)</a:t>
            </a:r>
          </a:p>
          <a:p>
            <a:r>
              <a:rPr lang="cs-CZ" dirty="0" smtClean="0"/>
              <a:t>- 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a:t>
            </a:r>
          </a:p>
          <a:p>
            <a:r>
              <a:rPr lang="cs-CZ" dirty="0" smtClean="0"/>
              <a:t>výstupy: teplo, dýchací plyny, odpadní látky, migrující organismy,…</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Zastoupení všech skupin organismů, které určují rovnováhu ekosystému</a:t>
            </a:r>
          </a:p>
          <a:p>
            <a:r>
              <a:rPr lang="cs-CZ" b="1" dirty="0" smtClean="0"/>
              <a:t>1. Primární producenti</a:t>
            </a:r>
            <a:r>
              <a:rPr lang="cs-CZ" dirty="0" smtClean="0"/>
              <a:t/>
            </a:r>
            <a:br>
              <a:rPr lang="cs-CZ" dirty="0" smtClean="0"/>
            </a:br>
            <a:r>
              <a:rPr lang="cs-CZ" dirty="0" smtClean="0"/>
              <a:t>autotrofní organismy -&gt; rostliny, které fotosyntézou vytvářejí organickou hmotu</a:t>
            </a:r>
          </a:p>
          <a:p>
            <a:r>
              <a:rPr lang="cs-CZ" b="1" dirty="0" smtClean="0"/>
              <a:t>2. Konzumenti (sekundární producenti)</a:t>
            </a:r>
            <a:r>
              <a:rPr lang="cs-CZ" dirty="0" smtClean="0"/>
              <a:t/>
            </a:r>
            <a:br>
              <a:rPr lang="cs-CZ" dirty="0" smtClean="0"/>
            </a:br>
            <a:r>
              <a:rPr lang="cs-CZ" dirty="0" smtClean="0"/>
              <a:t>heterotrofní organismy -&gt; živí se organickou hmotou a zároveň sami tvoří další </a:t>
            </a:r>
          </a:p>
          <a:p>
            <a:r>
              <a:rPr lang="cs-CZ" dirty="0" smtClean="0"/>
              <a:t>-Konzumenti 1. řádu – býložravci</a:t>
            </a:r>
            <a:br>
              <a:rPr lang="cs-CZ" dirty="0" smtClean="0"/>
            </a:br>
            <a:r>
              <a:rPr lang="cs-CZ" dirty="0" smtClean="0"/>
              <a:t>-Konzumenti 2. řádu – masožravci a všežravci</a:t>
            </a:r>
            <a:br>
              <a:rPr lang="cs-CZ" dirty="0" smtClean="0"/>
            </a:br>
            <a:r>
              <a:rPr lang="cs-CZ" dirty="0" smtClean="0"/>
              <a:t>-Konzumenti 3. řádu – masožravci ( velké šelmy) </a:t>
            </a:r>
          </a:p>
          <a:p>
            <a:r>
              <a:rPr lang="cs-CZ" b="1" dirty="0" smtClean="0"/>
              <a:t>3. </a:t>
            </a:r>
            <a:r>
              <a:rPr lang="cs-CZ" b="1" dirty="0" err="1" smtClean="0"/>
              <a:t>Reducenti</a:t>
            </a:r>
            <a:r>
              <a:rPr lang="cs-CZ" dirty="0" smtClean="0"/>
              <a:t> = </a:t>
            </a:r>
            <a:r>
              <a:rPr lang="cs-CZ" dirty="0" err="1" smtClean="0"/>
              <a:t>rozkladači</a:t>
            </a:r>
            <a:r>
              <a:rPr lang="cs-CZ" dirty="0" smtClean="0"/>
              <a:t> = </a:t>
            </a:r>
            <a:r>
              <a:rPr lang="cs-CZ" dirty="0" err="1" smtClean="0"/>
              <a:t>dekompozitoři</a:t>
            </a:r>
            <a:r>
              <a:rPr lang="cs-CZ" dirty="0" smtClean="0"/>
              <a:t/>
            </a:r>
            <a:br>
              <a:rPr lang="cs-CZ" dirty="0" smtClean="0"/>
            </a:br>
            <a:r>
              <a:rPr lang="cs-CZ" dirty="0" smtClean="0"/>
              <a:t>rozkládají organické hmoty na minerální látky</a:t>
            </a:r>
            <a:br>
              <a:rPr lang="cs-CZ" dirty="0" smtClean="0"/>
            </a:br>
            <a:r>
              <a:rPr lang="cs-CZ" dirty="0" smtClean="0"/>
              <a:t>=&gt;houby, bakterie, plísně, kvasinky </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Podle organismů</a:t>
            </a:r>
          </a:p>
          <a:p>
            <a:pPr>
              <a:buFontTx/>
              <a:buChar char="-"/>
            </a:pPr>
            <a:r>
              <a:rPr lang="cs-CZ" dirty="0" smtClean="0"/>
              <a:t>flora </a:t>
            </a:r>
          </a:p>
          <a:p>
            <a:pPr>
              <a:buFontTx/>
              <a:buChar char="-"/>
            </a:pPr>
            <a:r>
              <a:rPr lang="cs-CZ" dirty="0" smtClean="0"/>
              <a:t>fauna</a:t>
            </a:r>
          </a:p>
          <a:p>
            <a:r>
              <a:rPr lang="cs-CZ" dirty="0" smtClean="0"/>
              <a:t>Podle zásahu člověka</a:t>
            </a:r>
          </a:p>
          <a:p>
            <a:pPr>
              <a:buNone/>
            </a:pPr>
            <a:r>
              <a:rPr lang="cs-CZ" dirty="0" smtClean="0"/>
              <a:t>- přírodní</a:t>
            </a:r>
          </a:p>
          <a:p>
            <a:pPr>
              <a:buNone/>
            </a:pPr>
            <a:r>
              <a:rPr lang="cs-CZ" dirty="0" smtClean="0"/>
              <a:t>- umělé </a:t>
            </a:r>
          </a:p>
          <a:p>
            <a:r>
              <a:rPr lang="cs-CZ"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fontScale="55000" lnSpcReduction="20000"/>
          </a:bodyPr>
          <a:lstStyle/>
          <a:p>
            <a:pPr>
              <a:buNone/>
            </a:pPr>
            <a:r>
              <a:rPr lang="cs-CZ" b="1" dirty="0" smtClean="0"/>
              <a:t>Suchozemské ekosystémy</a:t>
            </a:r>
          </a:p>
          <a:p>
            <a:pPr>
              <a:buNone/>
            </a:pPr>
            <a:r>
              <a:rPr lang="cs-CZ" dirty="0" smtClean="0"/>
              <a:t>ekosystémy s vegetací (rostlinstvem) stejného typu tvoří </a:t>
            </a:r>
            <a:r>
              <a:rPr lang="cs-CZ" u="sng" dirty="0" smtClean="0"/>
              <a:t>biom</a:t>
            </a:r>
            <a:endParaRPr lang="cs-CZ" dirty="0" smtClean="0"/>
          </a:p>
          <a:p>
            <a:pPr>
              <a:buNone/>
            </a:pPr>
            <a:r>
              <a:rPr lang="cs-CZ" b="1" dirty="0" smtClean="0"/>
              <a:t>Biomy: </a:t>
            </a:r>
            <a:r>
              <a:rPr lang="cs-CZ" dirty="0" smtClean="0"/>
              <a:t>např.</a:t>
            </a:r>
          </a:p>
          <a:p>
            <a:r>
              <a:rPr lang="cs-CZ" dirty="0" smtClean="0"/>
              <a:t>Tundra</a:t>
            </a:r>
          </a:p>
          <a:p>
            <a:r>
              <a:rPr lang="cs-CZ" dirty="0" smtClean="0"/>
              <a:t>Opadavý listnatý les</a:t>
            </a:r>
          </a:p>
          <a:p>
            <a:r>
              <a:rPr lang="cs-CZ" dirty="0" smtClean="0"/>
              <a:t> Step</a:t>
            </a:r>
          </a:p>
          <a:p>
            <a:r>
              <a:rPr lang="cs-CZ" dirty="0" smtClean="0"/>
              <a:t>Poušť</a:t>
            </a:r>
          </a:p>
          <a:p>
            <a:r>
              <a:rPr lang="cs-CZ" dirty="0" smtClean="0"/>
              <a:t>Savana</a:t>
            </a:r>
          </a:p>
          <a:p>
            <a:r>
              <a:rPr lang="cs-CZ" dirty="0" smtClean="0"/>
              <a:t>Tropický deštný les </a:t>
            </a:r>
          </a:p>
          <a:p>
            <a:pPr>
              <a:buNone/>
            </a:pPr>
            <a:r>
              <a:rPr lang="cs-CZ" dirty="0" smtClean="0"/>
              <a:t>rozšíření ekosystému závisí na zeměpisné šířce a nadmořské výšce</a:t>
            </a:r>
          </a:p>
          <a:p>
            <a:pPr>
              <a:buNone/>
            </a:pPr>
            <a:r>
              <a:rPr lang="cs-CZ" b="1" dirty="0" smtClean="0"/>
              <a:t>Česká republika je v </a:t>
            </a:r>
            <a:r>
              <a:rPr lang="cs-CZ" b="1" smtClean="0"/>
              <a:t>listnatém – smíšeném  </a:t>
            </a:r>
            <a:r>
              <a:rPr lang="cs-CZ" b="1" dirty="0" smtClean="0"/>
              <a:t>biomu </a:t>
            </a:r>
          </a:p>
          <a:p>
            <a:pPr>
              <a:buNone/>
            </a:pPr>
            <a:r>
              <a:rPr lang="cs-CZ" b="1" dirty="0" smtClean="0"/>
              <a:t>Vodní ekosystémy</a:t>
            </a:r>
          </a:p>
          <a:p>
            <a:pPr>
              <a:buNone/>
            </a:pPr>
            <a:r>
              <a:rPr lang="cs-CZ" dirty="0" smtClean="0"/>
              <a:t>mořské vodní ekosystémy - slaná voda </a:t>
            </a:r>
          </a:p>
          <a:p>
            <a:pPr>
              <a:buNone/>
            </a:pPr>
            <a:r>
              <a:rPr lang="cs-CZ" dirty="0" smtClean="0"/>
              <a:t>sladké stojaté vody - nádrže, jezera </a:t>
            </a:r>
          </a:p>
          <a:p>
            <a:pPr>
              <a:buNone/>
            </a:pPr>
            <a:r>
              <a:rPr lang="cs-CZ" dirty="0" smtClean="0"/>
              <a:t>tekoucí vody - sladké - vodní toky (řeky, potoky) </a:t>
            </a:r>
          </a:p>
          <a:p>
            <a:pPr>
              <a:buNone/>
            </a:pPr>
            <a:r>
              <a:rPr lang="cs-CZ" dirty="0" smtClean="0"/>
              <a:t>brakické vody - mísí se sladká a slaná voda (delty řek) </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zvlášť neovlivňují.</a:t>
            </a:r>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Globální aspekty lidského rozvoje </a:t>
            </a:r>
            <a:endParaRPr lang="cs-CZ" b="1" dirty="0"/>
          </a:p>
        </p:txBody>
      </p:sp>
      <p:sp>
        <p:nvSpPr>
          <p:cNvPr id="3" name="Zástupný symbol pro obsah 2"/>
          <p:cNvSpPr>
            <a:spLocks noGrp="1"/>
          </p:cNvSpPr>
          <p:nvPr>
            <p:ph idx="1"/>
          </p:nvPr>
        </p:nvSpPr>
        <p:spPr/>
        <p:txBody>
          <a:bodyPr/>
          <a:lstStyle/>
          <a:p>
            <a:r>
              <a:rPr lang="cs-CZ" dirty="0" smtClean="0"/>
              <a:t>Průměrná délka života stoupla o třetinu</a:t>
            </a:r>
          </a:p>
          <a:p>
            <a:r>
              <a:rPr lang="cs-CZ" dirty="0" smtClean="0"/>
              <a:t>Pokles dětské úmrtnosti </a:t>
            </a:r>
          </a:p>
          <a:p>
            <a:r>
              <a:rPr lang="cs-CZ" dirty="0" smtClean="0"/>
              <a:t>Pokles podvýživy</a:t>
            </a:r>
          </a:p>
          <a:p>
            <a:r>
              <a:rPr lang="cs-CZ" dirty="0" smtClean="0"/>
              <a:t>Pokles chudoby</a:t>
            </a:r>
          </a:p>
          <a:p>
            <a:r>
              <a:rPr lang="cs-CZ" dirty="0" smtClean="0"/>
              <a:t>Prohloubení rozdílů mezi chudými a bohatými</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Index HDI - Index lidského rozvoje </a:t>
            </a:r>
            <a:br>
              <a:rPr lang="cs-CZ" b="1" dirty="0" smtClean="0"/>
            </a:br>
            <a:endParaRPr lang="cs-CZ"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b="1" dirty="0" smtClean="0"/>
              <a:t> (</a:t>
            </a:r>
            <a:r>
              <a:rPr lang="cs-CZ" b="1" dirty="0" err="1" smtClean="0"/>
              <a:t>Human</a:t>
            </a:r>
            <a:r>
              <a:rPr lang="cs-CZ" b="1" dirty="0" smtClean="0"/>
              <a:t> </a:t>
            </a:r>
            <a:r>
              <a:rPr lang="cs-CZ" b="1" dirty="0" err="1" smtClean="0"/>
              <a:t>Development</a:t>
            </a:r>
            <a:r>
              <a:rPr lang="cs-CZ" b="1" dirty="0" smtClean="0"/>
              <a:t> Index-HDI) </a:t>
            </a:r>
          </a:p>
          <a:p>
            <a:r>
              <a:rPr lang="cs-CZ" dirty="0" smtClean="0"/>
              <a:t>Měří kvalitu lidského života. </a:t>
            </a:r>
          </a:p>
          <a:p>
            <a:r>
              <a:rPr lang="cs-CZ" dirty="0" smtClean="0"/>
              <a:t>vypočítáván na základě tří kategorií faktorů: lidské zdraví, úroveň vzdělanosti a hmotná životní úroveň. </a:t>
            </a:r>
          </a:p>
          <a:p>
            <a:r>
              <a:rPr lang="cs-CZ" dirty="0" smtClean="0"/>
              <a:t>Lidské zdraví  - průměrná očekávaná délka života při narození</a:t>
            </a:r>
          </a:p>
          <a:p>
            <a:r>
              <a:rPr lang="cs-CZ" dirty="0" smtClean="0"/>
              <a:t>Úroveň vzdělanosti  - podíl gramotného obyvatelstva a jako kombinovaný podíl populace z příslušné věkové skupiny navštěvující školy prvního, druhého a třetího stupně.</a:t>
            </a:r>
          </a:p>
          <a:p>
            <a:r>
              <a:rPr lang="cs-CZ" dirty="0" smtClean="0"/>
              <a:t>Hmotná životní úroveň  - hrubý domácí produkt na osobu v USD, který je přepočítáván na paritu kupní síly. </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p>
          <a:p>
            <a:r>
              <a:rPr lang="cs-CZ" dirty="0" smtClean="0"/>
              <a:t>Čistší ovzduší ve městech</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Přesto: I.</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V atmosféře roste obsah oxidu uhličitého a dalších skleníkových plynů zejména v důsledku spalování fosilních paliv. Jejich koncentrace je dnes o 30 % vyšší než v </a:t>
            </a:r>
            <a:r>
              <a:rPr lang="cs-CZ" dirty="0" err="1" smtClean="0"/>
              <a:t>předindustriálním</a:t>
            </a:r>
            <a:r>
              <a:rPr lang="cs-CZ" dirty="0" smtClean="0"/>
              <a:t> období a po další desítky let dále poroste, prakticky jisté je nejméně zdvojnásobení původní hodnoty. Změna klimatu, jež je důsledkem tohoto zvýšení, je nevyhnutelná a ve skutečnosti již probíhá. Je spojena nejen s průměrným globálním oteplením, ale i s vysoušením celých regionů, s výraznými výkyvy počasí včetně vln veder nebo extrémních mrazů, s bouřemi, hurikány a povodněmi a s rychle stoupající hladinou světového oceánu. Nastaly i další globální změny atmosféry: Stratosférická ozónová vrstva je významně redukována. Rozsah území postiženého kyselou atmosférickou depozicí se z rozvinutých států přesunuje do rozvojových a celkově rozšiřuje. Atmosférická cirkulace přenáší průmyslové a jiné znečištění po celém povrchu planety.</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Člověk mění hydrologický systém a hydrologický cyklus. Pevninské vody prakticky na všech kontinentech jsou do značné míry znečištěny a v současné době výrazně roste znečištění oceánů. Život v oceánech je ohrožen, což se týká redukce biologické rozmanitosti v mořích i zdrojů ryb komerčně využívaných, které jsou v rostoucí míře výrazně ohroženy. Více než 60 % světových rybolovných oblastí je na hranici nadměrného využívání a nebo již do větší či menší míry znehodnoceno.  Nedostatek zdrojů sladké vody, který se v budoucnu ještě prohloubí, je už dnes limitou rozvoje řady regionů a v blízké budoucnosti se stane problémem obrovského rozsahu</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III.</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Zemský pokryv byl podstatně změněn. 10-15 % celkové plochy souší zaujímají zemědělská pole nebo urbanizované systémy a na dalších 6-8 % jsou intenzívně využívané pastviny. Celkový podíl plně transformovaných nebo degradovaných ploch je 40-50 %, přičemž ostatní plochy – s výjimkou nejvyšších pohoří a území pokrytých převážně ledem – jsou fragmentovány zejména silnicemi a jinou infrastrukturou. Neustále ubývá přirozených lesů, zejména tropických pralesů. Zemědělská půda, na které závisí tři čtvrtiny výživy lidstva, je v rostoucí míře degradována erozí, zasolováním a jinými faktory, a její průměrná výměra na obyvatele neustále klesá (0,43 ha/os. v roce 1961, 0,26 ha/os. v současné době).</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Látkový tok materiálů, jež procházejí globálním sedimentárním cyklem, je zhruba 10 miliard tun za rok, zatímco antropogenní tok (způsobený zemědělstvím, těžbou nerostných surovin, stavebnictvím, průmyslovou výrobou a produkcí odpadů) je nejméně desetinásobně větší. Některé z látkových toků způsobených člověkem jsou velmi nebezpečné, jako například eroze orné půdy (30-40 mld. tun za rok) nebo změny biogeochemických cyklů uhlíku, dusíku a dalších biogenních a toxických látek. Přirozené toky mědi, stříbra, olova, rtuti a dalších těžkých kovů jsou pouhými malými zlomky (jedna setina až méně než tisícina) antropogenních toků. V  důsledku lidské činnosti jsou do prostředí rozptylovány další nebezpečné látky jako jsou persistentní toxické organické látky a radioaktivní prvky. Jejich plíživě rostoucí koncentrace v různých složkách prostředí mohou představovat chemickou časovou bombu namířenou proti lidskému zdraví a reprodukčním schopnostem. </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Ze všeho nejhrozivější je ztráta biologické rozmanitosti. Zde jsme konfrontováni s nejhorším důsledkem lidské nadvlády nad planetou Zemí, která působí vymírání rostlinných a živočišných druhů v měřítku srovnatelném snad jen s katastrofickými událostmi v dávné minulosti jako bylo známé vymření dinosaurů. Rychlost redukce biologických druhů je sto až tisícinásobná ve srovnání s </a:t>
            </a:r>
            <a:r>
              <a:rPr lang="cs-CZ" dirty="0" err="1" smtClean="0"/>
              <a:t>předindustriálním</a:t>
            </a:r>
            <a:r>
              <a:rPr lang="cs-CZ" dirty="0" smtClean="0"/>
              <a:t> obdobím. Ilustrací jsou data o nejznámějších typech živých organismů: 25 % ptačích druhů a 18 % druhů savců již zmizelo, botanici odhadují, že do konce příštího století zaniknou dvě třetiny druhů vyšších rostlin. Biologická </a:t>
            </a:r>
            <a:r>
              <a:rPr lang="cs-CZ" dirty="0" err="1" smtClean="0"/>
              <a:t>diverzita</a:t>
            </a:r>
            <a:r>
              <a:rPr lang="cs-CZ" dirty="0" smtClean="0"/>
              <a:t> se drasticky redukuje i na dalších úrovních, to znamená v měřítku krajin, ekosystémů a genofondu jednotlivých druhů. </a:t>
            </a:r>
            <a:r>
              <a:rPr lang="cs-CZ" smtClean="0"/>
              <a:t>Plné důsledky těchto procesů jsou zatím neznámé.</a:t>
            </a: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a:bodyPr>
          <a:lstStyle/>
          <a:p>
            <a:r>
              <a:rPr lang="cs-CZ" dirty="0" smtClean="0"/>
              <a:t>je vyvážený, harmonický, sociálně a ekologicky odpovědný rozvoj. Jedná se o rozvoj 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nemožný).</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udržitelný 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a:p>
            <a:r>
              <a:rPr lang="cs-CZ" dirty="0" smtClean="0"/>
              <a:t>„Klíčová témata UR zahrnují mimo jiné zmírnění chudoby, občanství, mír, etiku, odpovědnost v místních a globálních souvislostech, demokracii a vládnutí, spravedlnost, bezpečnost, lidská práva, zdraví, rovnost pohlaví, kulturní rozmanitost, rozvoj měst a venkova, ekonomiku, modely výroby a spotřeby, odpovědnost podniků, ochranu životního prostředí, řízení přírodních zdrojů a biologickou a krajinnou rozmanitost“ (Evropská strategie vzdělávání pro udržitelný rozvoj, 2005).</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Indikátory udržitelného rozvoje</a:t>
            </a:r>
            <a:br>
              <a:rPr lang="cs-CZ" b="1" dirty="0" smtClean="0"/>
            </a:br>
            <a:endParaRPr lang="cs-CZ" dirty="0"/>
          </a:p>
        </p:txBody>
      </p:sp>
      <p:sp>
        <p:nvSpPr>
          <p:cNvPr id="3" name="Zástupný symbol pro obsah 2"/>
          <p:cNvSpPr>
            <a:spLocks noGrp="1"/>
          </p:cNvSpPr>
          <p:nvPr>
            <p:ph idx="1"/>
          </p:nvPr>
        </p:nvSpPr>
        <p:spPr/>
        <p:txBody>
          <a:bodyPr>
            <a:normAutofit fontScale="85000" lnSpcReduction="10000"/>
          </a:bodyPr>
          <a:lstStyle/>
          <a:p>
            <a:endParaRPr lang="cs-CZ" dirty="0" smtClean="0"/>
          </a:p>
          <a:p>
            <a:r>
              <a:rPr lang="cs-CZ" dirty="0" smtClean="0"/>
              <a:t>Indikátory = ukazatele udržitelného rozvoje jsou nástroje ke sledování toho, nakolik se opravdu blížíme či vzdalujeme udržitelnosti. K tomu lze využít buď sady dílčích indikátorů pokrývajících různé aspekty udržitelného rozvoje (např. plocha zeleně v obci, vývoj populace typického druhu rostliny či živočicha, dostupnost sociálních služeb, zaměstnanost, počet místních podniků,…), nebo souhrnné (agregované) indikátory - souhrnný pohled na udržitelnost spotřeby nabízí např. indikátor „ekologická stopa“.</a:t>
            </a:r>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Udržitelná výroba a spotřeba</a:t>
            </a:r>
            <a:br>
              <a:rPr lang="cs-CZ" b="1" smtClean="0"/>
            </a:br>
            <a:endParaRPr lang="cs-CZ"/>
          </a:p>
        </p:txBody>
      </p:sp>
      <p:sp>
        <p:nvSpPr>
          <p:cNvPr id="3" name="Zástupný symbol pro obsah 2"/>
          <p:cNvSpPr>
            <a:spLocks noGrp="1"/>
          </p:cNvSpPr>
          <p:nvPr>
            <p:ph idx="1"/>
          </p:nvPr>
        </p:nvSpPr>
        <p:spPr/>
        <p:txBody>
          <a:bodyPr>
            <a:normAutofit fontScale="85000" lnSpcReduction="20000"/>
          </a:bodyPr>
          <a:lstStyle/>
          <a:p>
            <a:r>
              <a:rPr lang="cs-CZ" dirty="0" smtClean="0"/>
              <a:t>Nezbytnou podmínkou udržitelného rozvoje je změna vzorců výroby a spotřeby. Udržitelná spotřeba a výroba je „používání služeb a výrobků, které uspokojují základní potřeby společnosti a zlepšují kvalitu života, zároveň však minimalizují spotřebu přírodních zdrojů, používání toxických látek, produkci odpadů a škodlivin v průběhu celého životního cyklu služby nebo výrobků tak, aby nebylo ohroženo uspokojování potřeb budoucích generací.“ (Rámec programů udržitelné spotřeby a výroby České republiky, Ministerstvo životního prostředí 2005). </a:t>
            </a:r>
            <a:br>
              <a:rPr lang="cs-CZ" dirty="0" smtClean="0"/>
            </a:br>
            <a:r>
              <a:rPr lang="cs-CZ" dirty="0" smtClean="0"/>
              <a:t>Orientaci pro spotřebitele může usnadnit certifikované značení výrobků a nezávislá srovnání a testy.</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ekologických zdrojů.</a:t>
            </a:r>
          </a:p>
          <a:p>
            <a:r>
              <a:rPr lang="cs-CZ" dirty="0" smtClean="0"/>
              <a:t> Různé kategorie lidské spotřeby jsou převedeny na plochy biologicky produktivních ploch, nezbytné k zajištění zdrojů a asimilaci odpadních produktů. </a:t>
            </a:r>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hektar</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Odpovídá jednomu hektaru (100 x 100 metrů) biologicky produktivního prostoru s "globálně průměrnou produktivitou". V roce 1999 měla biosféra 11,4 mld. hektarů biologicky produktivního prostoru, což odpovídá zhruba ploše planety. Těchto 11,4 mld. hektarů biologicky produktivního prostoru tvoří 2,3 mld. oceánů a sladkovodních ekosystémů a 9,1 suchozemských ploch. Suchozemské plochy tvoří 1,5 mld. hektarů orné půdy, 3,5 mld. ha pastvin, 3,8 mld. ha lesních ploch a 0,3 mld. ha zastavěných ploch.</a:t>
            </a:r>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fontScale="25000" lnSpcReduction="20000"/>
          </a:bodyPr>
          <a:lstStyle/>
          <a:p>
            <a:pPr>
              <a:buNone/>
            </a:pPr>
            <a:endParaRPr lang="cs-CZ" dirty="0" smtClean="0"/>
          </a:p>
          <a:p>
            <a:pPr>
              <a:buNone/>
            </a:pPr>
            <a:endParaRPr lang="cs-CZ" dirty="0" smtClean="0"/>
          </a:p>
          <a:p>
            <a:r>
              <a:rPr lang="cs-CZ" sz="5600" dirty="0" smtClean="0"/>
              <a:t>organizační složka státu, zřízená Ministerstvem životního prostředí . </a:t>
            </a:r>
          </a:p>
          <a:p>
            <a:r>
              <a:rPr lang="cs-CZ" sz="5600" dirty="0" smtClean="0"/>
              <a:t>Jejím hlavním posláním je péče o přírodu a krajinu na území České republiky.</a:t>
            </a:r>
            <a:endParaRPr lang="cs-CZ" sz="5600" b="1" dirty="0" smtClean="0"/>
          </a:p>
          <a:p>
            <a:pPr>
              <a:buNone/>
            </a:pPr>
            <a:r>
              <a:rPr lang="cs-CZ" sz="5600" b="1" dirty="0" smtClean="0"/>
              <a:t>Předmětem její činnosti je zejména:</a:t>
            </a:r>
          </a:p>
          <a:p>
            <a:r>
              <a:rPr lang="cs-CZ" sz="5600" dirty="0" smtClean="0"/>
              <a:t>sledování stavu, změn a vývojových trendů vybraných biotopů a populací ohrožených druhů a krajiny</a:t>
            </a:r>
          </a:p>
          <a:p>
            <a:r>
              <a:rPr lang="cs-CZ" sz="5600" dirty="0" smtClean="0"/>
              <a:t>vedení Ústředního seznamu ochrany přírody (ÚSOP) a centrální státní dokumentace ochrany přírody a krajiny, vedení specializované knihovny a správního archivu</a:t>
            </a:r>
          </a:p>
          <a:p>
            <a:r>
              <a:rPr lang="cs-CZ" sz="5600" dirty="0" smtClean="0"/>
              <a:t>vytváření, správa a vedení Informačního systému ochrany přírody (Portál ochrany přírody a Mapový server)</a:t>
            </a:r>
          </a:p>
          <a:p>
            <a:r>
              <a:rPr lang="cs-CZ" sz="5600" dirty="0" smtClean="0"/>
              <a:t>odborná podpora výkonu státní správy, metodická a znalecká činnost</a:t>
            </a:r>
          </a:p>
          <a:p>
            <a:r>
              <a:rPr lang="cs-CZ" sz="5600" dirty="0" smtClean="0"/>
              <a:t>výkon státní správy v ochraně přírody a krajiny na území 24 chráněných krajinných oblastí a na ostatním území ČR v rozsahu daném zákonem č. 114/1992 Sb., o ochraně přírody a krajiny</a:t>
            </a:r>
          </a:p>
          <a:p>
            <a:r>
              <a:rPr lang="cs-CZ" sz="5600" dirty="0" smtClean="0"/>
              <a:t>realizace praktických opatření na ochranu přírody a krajiny na území 24 chráněných krajinných oblastí a </a:t>
            </a:r>
            <a:r>
              <a:rPr lang="cs-CZ" sz="5600" dirty="0" err="1" smtClean="0"/>
              <a:t>maloplošných</a:t>
            </a:r>
            <a:r>
              <a:rPr lang="cs-CZ" sz="5600" dirty="0" smtClean="0"/>
              <a:t> zvláště chráněných území, tj. národních přírodních rezervací a památek na území celé ČR, včetně vymezování </a:t>
            </a:r>
            <a:r>
              <a:rPr lang="cs-CZ" sz="5600" dirty="0" err="1" smtClean="0"/>
              <a:t>bezzásahových</a:t>
            </a:r>
            <a:r>
              <a:rPr lang="cs-CZ" sz="5600" dirty="0" smtClean="0"/>
              <a:t> lokalit (budoucích pralesů)</a:t>
            </a:r>
          </a:p>
          <a:p>
            <a:r>
              <a:rPr lang="cs-CZ" sz="5600" dirty="0" smtClean="0"/>
              <a:t>administrace celostátních dotačních programů</a:t>
            </a:r>
          </a:p>
          <a:p>
            <a:r>
              <a:rPr lang="cs-CZ" sz="5600" dirty="0" smtClean="0"/>
              <a:t>vyplácení finančních náhrad za ztížení zemědělského a lesnického hospodaření a při hospodaření na rybnících</a:t>
            </a:r>
          </a:p>
          <a:p>
            <a:r>
              <a:rPr lang="cs-CZ" sz="5600" dirty="0" smtClean="0"/>
              <a:t>správa státního majetku ve zvláště chráněných územích ČR</a:t>
            </a:r>
          </a:p>
          <a:p>
            <a:r>
              <a:rPr lang="cs-CZ" sz="5600" dirty="0" smtClean="0"/>
              <a:t>osvěta a šíření informací v oblasti ochrany přírody a krajiny, poradenství a vzdělávání (EVVO)</a:t>
            </a:r>
          </a:p>
          <a:p>
            <a:r>
              <a:rPr lang="cs-CZ" sz="5600" dirty="0" smtClean="0"/>
              <a:t>mezinárodní spolupráce v ochraně přírody a krajiny. </a:t>
            </a:r>
          </a:p>
          <a:p>
            <a:r>
              <a:rPr lang="cs-CZ" sz="5600" dirty="0" smtClean="0"/>
              <a:t>zajištění dále například strážní činnosti v chráněných územích</a:t>
            </a:r>
          </a:p>
          <a:p>
            <a:pPr>
              <a:buNone/>
            </a:pPr>
            <a:endParaRPr lang="cs-CZ" dirty="0" smtClean="0"/>
          </a:p>
          <a:p>
            <a:pPr>
              <a:buNone/>
            </a:pPr>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je významnou hodnotou </a:t>
            </a:r>
            <a:r>
              <a:rPr lang="cs-CZ" dirty="0" err="1" smtClean="0"/>
              <a:t>dochovalého</a:t>
            </a:r>
            <a:r>
              <a:rPr lang="cs-CZ" dirty="0" smtClean="0"/>
              <a:t> přírodního a kulturního prostředí a je proto chráněn před znehodnocením. </a:t>
            </a:r>
          </a:p>
          <a:p>
            <a:r>
              <a:rPr lang="cs-CZ" dirty="0" smtClean="0"/>
              <a:t>Je dán specifickými rysy a znaky, které vytvářejí její rázovitost - odlišnost a jedinečnost. Ráz krajiny vyjadřuje nejenom přítomnost pozitivních jevů a znaků, ale též kulturní a duchovní dimenzi krajiny. Pojmu „krajinný ráz“ odpovídá pojem „charakter krajiny“ vyjádřený především morfologií terénu, charakterem vodních toků a ploch, vegetačního krytu a osídlení. </a:t>
            </a:r>
          </a:p>
          <a:p>
            <a:r>
              <a:rPr lang="cs-CZ" dirty="0" smtClean="0"/>
              <a:t>Ustanovení zákona vychází z celoevropsky přijatého standardu, že existuje zájem na celoplošné ochraně krajinného rázu jako součásti kulturního dědictví minulosti a příznivého životního prostředí budoucích generací. </a:t>
            </a:r>
          </a:p>
          <a:p>
            <a:r>
              <a:rPr lang="cs-CZ" dirty="0" smtClean="0"/>
              <a:t>Ochrana krajinného rázu je ochranou obecnou, platí tedy na celém území státu. Zvýšená pozornost je problematice věnována v chráněných krajinných oblastech, kde je zachování harmonického obrazu kulturní krajiny a omezení případných rušivých vlivů významným předmětem zájmu správy CHKO.</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rázu?</a:t>
            </a:r>
            <a:br>
              <a:rPr lang="cs-CZ" b="1" dirty="0" smtClean="0"/>
            </a:b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popsat a vyhodnotit znaky a hodnoty, které krajinný ráz dané krajiny utvářejí. </a:t>
            </a:r>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jeho ochraně.</a:t>
            </a:r>
          </a:p>
          <a:p>
            <a:r>
              <a:rPr lang="cs-CZ" dirty="0" smtClean="0"/>
              <a:t>Správa CHKO ve správním řízení rozhoduje o udělení (neudělení) souhlasu s umístěním a povolením staveb, případně k jiným činnostem, které by mohly snížit nebo změnit krajinný ráz. </a:t>
            </a:r>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Metodiky a postup hodnocení</a:t>
            </a:r>
            <a:br>
              <a:rPr lang="cs-CZ" b="1" dirty="0" smtClean="0"/>
            </a:b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V praxi se uplatňuje dvojí možnost hodnocení. </a:t>
            </a:r>
          </a:p>
          <a:p>
            <a:r>
              <a:rPr lang="cs-CZ" dirty="0" smtClean="0"/>
              <a:t>Jednou z nich je vyhodnocení krajinného rázu dané oblasti, která se většinou rozdělí na menší prostorové jednotky. V jednotlivých územních celcích se popisují její charakteristiky a hodnoty. Takto zpracovaný podklad není jen zhodnocením estetických a přírodních kvalit území, ale může být brán zároveň jako preventivní odborný podklad  při posuzování dalšího využití a změn v území.  </a:t>
            </a:r>
          </a:p>
          <a:p>
            <a:r>
              <a:rPr lang="cs-CZ" dirty="0" smtClean="0"/>
              <a:t>Druhým případem je hodnocení konkrétního (většinou navrhovaného) vlivu záměru na krajinný ráz, kdy je posuzováno jeho působení  a projev v daném prostředí.</a:t>
            </a:r>
          </a:p>
          <a:p>
            <a:r>
              <a:rPr lang="cs-CZ" dirty="0" smtClean="0"/>
              <a:t>Kromě vlastního postupu hodnocení, jež si může každý rozpracovat zcela libovolně, existuje několik pomocných metodik zabývajících se krajinným rázem. Jejich využívání je zcela individuální a nelze je zobecňovat, mnohdy se navíc používají kombinace hodnocení.</a:t>
            </a:r>
          </a:p>
          <a:p>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a:t>
            </a:r>
            <a:endParaRPr lang="cs-CZ" b="1" dirty="0"/>
          </a:p>
        </p:txBody>
      </p:sp>
      <p:sp>
        <p:nvSpPr>
          <p:cNvPr id="3" name="Zástupný symbol pro obsah 2"/>
          <p:cNvSpPr>
            <a:spLocks noGrp="1"/>
          </p:cNvSpPr>
          <p:nvPr>
            <p:ph idx="1"/>
          </p:nvPr>
        </p:nvSpPr>
        <p:spPr/>
        <p:txBody>
          <a:bodyPr>
            <a:normAutofit fontScale="25000" lnSpcReduction="20000"/>
          </a:bodyPr>
          <a:lstStyle/>
          <a:p>
            <a:pPr>
              <a:buNone/>
            </a:pPr>
            <a:r>
              <a:rPr lang="cs-CZ" sz="5600" b="1" dirty="0" smtClean="0"/>
              <a:t>„Ekologicky, geomorfologicky nebo esteticky hodnotná část krajiny utvářející její typický vzhled nebo přispívající k udržení její stability.“    </a:t>
            </a:r>
          </a:p>
          <a:p>
            <a:pPr>
              <a:buNone/>
            </a:pPr>
            <a:r>
              <a:rPr lang="cs-CZ" sz="5600" dirty="0" smtClean="0"/>
              <a:t>VKP jsou vymezeny ve dvou rovinách:</a:t>
            </a:r>
          </a:p>
          <a:p>
            <a:r>
              <a:rPr lang="cs-CZ" sz="5600" dirty="0" smtClean="0"/>
              <a:t> VKP ze zákona – jsou jimi veškeré lesy, rašeliniště, vodní toky, rybníky, jezera a údolní nivy.</a:t>
            </a:r>
          </a:p>
          <a:p>
            <a:r>
              <a:rPr lang="cs-CZ" sz="5600" dirty="0" smtClean="0"/>
              <a:t>Registrované VKP –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5600" dirty="0" smtClean="0"/>
              <a:t>Podnět k registraci VKP může dát tomuto úřadu kdokoliv. </a:t>
            </a:r>
          </a:p>
          <a:p>
            <a:r>
              <a:rPr lang="cs-CZ" sz="5600" dirty="0" smtClean="0"/>
              <a:t>Navržený VKP by měl splňovat alespoň jednu ze tří základních funkcí: </a:t>
            </a:r>
          </a:p>
          <a:p>
            <a:pPr>
              <a:buNone/>
            </a:pPr>
            <a:r>
              <a:rPr lang="cs-CZ" sz="5600" dirty="0" smtClean="0"/>
              <a:t>	-           utváří typický vzhled krajiny,</a:t>
            </a:r>
          </a:p>
          <a:p>
            <a:pPr>
              <a:buNone/>
            </a:pPr>
            <a:r>
              <a:rPr lang="cs-CZ" sz="5600" dirty="0" smtClean="0"/>
              <a:t>	-           přispívá k její estetické hodnotě,</a:t>
            </a:r>
          </a:p>
          <a:p>
            <a:pPr>
              <a:buNone/>
            </a:pPr>
            <a:r>
              <a:rPr lang="cs-CZ" sz="5600" dirty="0" smtClean="0"/>
              <a:t>	-           přispívá k udržení její ekologické stability. </a:t>
            </a:r>
          </a:p>
          <a:p>
            <a:r>
              <a:rPr lang="cs-CZ" sz="5600"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VKP).</a:t>
            </a:r>
          </a:p>
          <a:p>
            <a:pPr>
              <a:buNone/>
            </a:pPr>
            <a:r>
              <a:rPr lang="cs-CZ" sz="5600" dirty="0" smtClean="0"/>
              <a:t> </a:t>
            </a:r>
          </a:p>
          <a:p>
            <a:r>
              <a:rPr lang="cs-CZ" sz="5600" b="1" cap="all" dirty="0" smtClean="0"/>
              <a:t>OCHRANA</a:t>
            </a:r>
            <a:endParaRPr lang="cs-CZ" sz="5600" dirty="0" smtClean="0"/>
          </a:p>
          <a:p>
            <a:r>
              <a:rPr lang="cs-CZ" sz="5600" dirty="0" smtClean="0"/>
              <a:t>Zákon dále v § 4, odst. 2 uvádí, že VKP „</a:t>
            </a:r>
            <a:r>
              <a:rPr lang="cs-CZ" sz="5600" i="1" dirty="0"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z="5600" dirty="0" smtClean="0"/>
          </a:p>
          <a:p>
            <a:r>
              <a:rPr lang="cs-CZ" sz="5600" dirty="0" smtClean="0"/>
              <a:t>Příslušným orgánem ochrany přírody je v případě VKP ze zákona místně příslušný obecní úřad obce s rozšířenou působností. V případě registrovaných VKP jsou to obecní úřady pověřených obcí.</a:t>
            </a:r>
          </a:p>
          <a:p>
            <a:endParaRPr lang="cs-CZ"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Přechodně chráněné plochy</a:t>
            </a:r>
            <a:br>
              <a:rPr lang="cs-CZ" b="1"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Jde o území s dočasným nebo nepředvídaným výskytem významných rostlinných nebo živočišných druhů, nerostů nebo paleontologických nálezů. Takové území může být příslušným orgánem ochrany přírody vyhlášeno za přechodně chráněnou plochu, a to na předem stanovenou dobu či na opakované období. V rozhodnutí o vyhlášení přechodně chráněné plochy se omezí takové využití území, které by znamenalo zničení, poškození nebo rušení vývoje předmětu ochrany. Přechodně chráněnou plochu lze vyhlásit též z jiných vážných důvodů, zejména vědeckých, studijních či informačních.</a:t>
            </a:r>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Územní systém ekologické stability (dále ÚSES)</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 </a:t>
            </a:r>
          </a:p>
          <a:p>
            <a:r>
              <a:rPr lang="cs-CZ" dirty="0" smtClean="0"/>
              <a:t>Cílem územních systémů ekologické stability je zejména:  </a:t>
            </a:r>
          </a:p>
          <a:p>
            <a:pPr>
              <a:buNone/>
            </a:pPr>
            <a:r>
              <a:rPr lang="cs-CZ" dirty="0" smtClean="0"/>
              <a:t>- vytvoření sítě relativně ekologicky stabilních území ovlivňujících příznivě okolní, ekologicky méně stabilní krajinu,</a:t>
            </a:r>
          </a:p>
          <a:p>
            <a:pPr>
              <a:buNone/>
            </a:pPr>
            <a:r>
              <a:rPr lang="cs-CZ" dirty="0" smtClean="0"/>
              <a:t>- zachování či znovuobnovení přirozeného genofondu krajiny,</a:t>
            </a:r>
          </a:p>
          <a:p>
            <a:pPr>
              <a:buNone/>
            </a:pPr>
            <a:r>
              <a:rPr lang="cs-CZ" dirty="0" smtClean="0"/>
              <a:t>- zachování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úrovně ÚSES</a:t>
            </a:r>
            <a:br>
              <a:rPr lang="cs-CZ" b="1" dirty="0" smtClean="0"/>
            </a:br>
            <a:endParaRPr lang="cs-CZ" dirty="0"/>
          </a:p>
        </p:txBody>
      </p:sp>
      <p:sp>
        <p:nvSpPr>
          <p:cNvPr id="3" name="Zástupný symbol pro obsah 2"/>
          <p:cNvSpPr>
            <a:spLocks noGrp="1"/>
          </p:cNvSpPr>
          <p:nvPr>
            <p:ph idx="1"/>
          </p:nvPr>
        </p:nvSpPr>
        <p:spPr/>
        <p:txBody>
          <a:bodyPr>
            <a:normAutofit fontScale="55000" lnSpcReduction="20000"/>
          </a:bodyPr>
          <a:lstStyle/>
          <a:p>
            <a:r>
              <a:rPr lang="cs-CZ" sz="3800" b="1" dirty="0" smtClean="0"/>
              <a:t>Provinciální a biosférický ÚSES</a:t>
            </a:r>
            <a:r>
              <a:rPr lang="cs-CZ" sz="3800" dirty="0" smtClean="0"/>
              <a:t> - jsou rozlehlé ekologicky významné krajinné oblasti, které reprezentují bohatství naší bioty v rámci biogeografických provincií a celé planety. Jádrová území s přírodním vývojem by u těchto segmentů měla mít plochu větší než 10000 ha.</a:t>
            </a:r>
          </a:p>
          <a:p>
            <a:r>
              <a:rPr lang="cs-CZ" sz="3800" b="1" dirty="0" err="1" smtClean="0"/>
              <a:t>Nadregionální</a:t>
            </a:r>
            <a:r>
              <a:rPr lang="cs-CZ" sz="3800" b="1" dirty="0" smtClean="0"/>
              <a:t> ÚSES</a:t>
            </a:r>
            <a:r>
              <a:rPr lang="cs-CZ" sz="3800" dirty="0" smtClean="0"/>
              <a:t> - jsou rozlehlé ekologicky významné krajinné celky a oblasti s min. plochou alespoň 1000 ha. Jejich síť by měla zajistit podmínky existence charakteristických společenstev s úplnou druhovou rozmanitostí bioty v rámci určitého biogeografického regionu.</a:t>
            </a:r>
          </a:p>
          <a:p>
            <a:r>
              <a:rPr lang="cs-CZ" sz="3800" b="1" dirty="0" smtClean="0"/>
              <a:t>Regionální ÚSES</a:t>
            </a:r>
            <a:r>
              <a:rPr lang="cs-CZ" sz="3800" dirty="0" smtClean="0"/>
              <a:t> - jsou plošně rozlehlejší EVSK s minimální plochou podle typů společenstev od 10 do 50 ha. Jejich síť musí reprezentovat rozmanitost typů </a:t>
            </a:r>
            <a:r>
              <a:rPr lang="cs-CZ" sz="3800" dirty="0" err="1" smtClean="0"/>
              <a:t>biochor</a:t>
            </a:r>
            <a:r>
              <a:rPr lang="cs-CZ" sz="3800" dirty="0" smtClean="0"/>
              <a:t> v rámci určitého biogeografického regionu.</a:t>
            </a:r>
          </a:p>
          <a:p>
            <a:r>
              <a:rPr lang="cs-CZ" sz="3800" b="1" dirty="0" smtClean="0"/>
              <a:t>Místní (lokální) ÚSES</a:t>
            </a:r>
            <a:r>
              <a:rPr lang="cs-CZ" sz="3800" dirty="0" smtClean="0"/>
              <a:t> - jsou plošně méně rozlehlé EVSK (obvykle do 5-10ha). Jejich síť reprezentuje rozmanitost skupin typů </a:t>
            </a:r>
            <a:r>
              <a:rPr lang="cs-CZ" sz="3800" dirty="0" err="1" smtClean="0"/>
              <a:t>geobiocénů</a:t>
            </a:r>
            <a:r>
              <a:rPr lang="cs-CZ" sz="3800" dirty="0" smtClean="0"/>
              <a:t> v rámci určité </a:t>
            </a:r>
            <a:r>
              <a:rPr lang="cs-CZ" sz="3800" dirty="0" err="1" smtClean="0"/>
              <a:t>biochory</a:t>
            </a:r>
            <a:r>
              <a:rPr lang="cs-CZ" sz="3800" dirty="0" smtClean="0"/>
              <a:t>.</a:t>
            </a:r>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smtClean="0"/>
              <a:t>Biocentrum</a:t>
            </a:r>
          </a:p>
          <a:p>
            <a:r>
              <a:rPr lang="cs-CZ" dirty="0" smtClean="0"/>
              <a:t>Biotop, nebo centrum biotopů v krajině, který svým stavem a velikostí umožňuje trvalou existenci přirozeného či  pozměněného, avšak přírodě blízkého ekosystému.</a:t>
            </a:r>
          </a:p>
          <a:p>
            <a:r>
              <a:rPr lang="cs-CZ" b="1" dirty="0" smtClean="0"/>
              <a:t>Biokoridor</a:t>
            </a:r>
          </a:p>
          <a:p>
            <a:r>
              <a:rPr lang="cs-CZ" dirty="0" smtClean="0"/>
              <a:t>Území, které neumožňuje rozhodující části organismů trvalou dlouhodobou existenci, avšak umožňuje jejich migraci mezi biocentry a tím vytváří z oddělených biocenter síť.</a:t>
            </a:r>
          </a:p>
          <a:p>
            <a:r>
              <a:rPr lang="cs-CZ" b="1" dirty="0" smtClean="0"/>
              <a:t>Interakční prvek</a:t>
            </a:r>
          </a:p>
          <a:p>
            <a:r>
              <a:rPr lang="cs-CZ" dirty="0" smtClean="0"/>
              <a:t>Krajinný segment, který na lokální úrovni zprostředkovává příznivé působení základních skladebných částí ÚSES (biocenter a biokoridorů) na okolní méně stabilní krajinu do větší vzdálenosti. Mimo to interakční prvky často umožňují trvalou existenci určitých druhů organismů, majících menší prostorové nároky (vedle řady druhů rostlin některé druhy hmyzu, drobných hlodavců, hmyzožravců, ptáků, obojživelníků atd.).</a:t>
            </a:r>
          </a:p>
          <a:p>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Jedním z velmi důležitých faktorů, které mohou způsobit ohrožení populací druhů  rostlin a živočichů, je šíření geograficky nepůvodních druhů. Proto § 5, odst. 4 zákona o ochraně přírody a krajiny č. 114/1992 Sb. v platném znění (dále jen zákon) uvádí, že „</a:t>
            </a:r>
            <a:r>
              <a:rPr lang="cs-CZ" i="1" dirty="0" smtClean="0"/>
              <a:t>záměrné rozšíření geograficky nepůvodního druhu rostliny či živočicha do krajiny je možné jen s povolením orgánu ochrany přírody</a:t>
            </a:r>
            <a:r>
              <a:rPr lang="cs-CZ" dirty="0" smtClean="0"/>
              <a:t>“. 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 Geograficky nepůvodním druhem rostliny nebo živočicha je přitom míněn </a:t>
            </a:r>
            <a:r>
              <a:rPr lang="cs-CZ" b="1" dirty="0" smtClean="0"/>
              <a:t>druh, který není součástí přirozených společenstev určitého regionu</a:t>
            </a:r>
            <a:r>
              <a:rPr lang="cs-CZ" dirty="0" smtClean="0"/>
              <a:t>. Povolení k záměrnému šíření geograficky nepůvodních druhů vydávají ve správním řízení příslušné orgány ochrany přírody. </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Spravedlivý obchod - Fair </a:t>
            </a:r>
            <a:r>
              <a:rPr lang="cs-CZ" dirty="0" err="1" smtClean="0"/>
              <a:t>trade</a:t>
            </a:r>
            <a:r>
              <a:rPr lang="cs-CZ" dirty="0" smtClean="0"/>
              <a:t> je obchodní partnerství, jehož cílem je přímá a účinná podpora znevýhodněných výrobců z rozvojových zemí. </a:t>
            </a:r>
          </a:p>
          <a:p>
            <a:r>
              <a:rPr lang="cs-CZ" dirty="0"/>
              <a:t>P</a:t>
            </a:r>
            <a:r>
              <a:rPr lang="cs-CZ" dirty="0" smtClean="0"/>
              <a:t>oskytuje konkrétním lidem v rozvojových zemích šanci vymanit se z bludného kruhu chudoby vlastními silami a žít důstojný život.</a:t>
            </a:r>
          </a:p>
          <a:p>
            <a:r>
              <a:rPr lang="cs-CZ" dirty="0"/>
              <a:t>D</a:t>
            </a:r>
            <a:r>
              <a:rPr lang="cs-CZ" dirty="0" smtClean="0"/>
              <a:t>ává spotřebitelům jedinečnou možnost snadno a účinně podpořit jiný ekonomický model, dát hlas jinému způsobu obchodování a výroby a v neposlední řadě získat velmi kvalitní výrobky za odpovídající cenu. </a:t>
            </a:r>
          </a:p>
          <a:p>
            <a:r>
              <a:rPr lang="cs-CZ" dirty="0"/>
              <a:t>G</a:t>
            </a:r>
            <a:r>
              <a:rPr lang="cs-CZ" dirty="0" smtClean="0"/>
              <a:t>arantuje výrobcům a pěstitelům dlouhodobé smlouvy. Díky nim můžou důstojně pracovat, žít a rozvíjet místní společenství. </a:t>
            </a:r>
          </a:p>
          <a:p>
            <a:r>
              <a:rPr lang="cs-CZ" dirty="0" smtClean="0"/>
              <a:t>Při výrobě nebyla zneužita dětská práce. </a:t>
            </a:r>
          </a:p>
          <a:p>
            <a:pPr>
              <a:buNone/>
            </a:pPr>
            <a:endParaRPr lang="cs-CZ" dirty="0" smtClean="0"/>
          </a:p>
          <a:p>
            <a:r>
              <a:rPr lang="cs-CZ" dirty="0" smtClean="0"/>
              <a:t>dodržování přísných předpisů. A to ohledně kvality (například zákaz užívání zdraví škodlivých pesticidů podle WHO) i ohledně pracovního prostředí (jasně stanovená pracovní doba či používání ochranných pomůcek).</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Některé geograficky nepůvodní druhy se mohou velmi rychle šířit, čímž ohrožují biologickou </a:t>
            </a:r>
            <a:r>
              <a:rPr lang="cs-CZ" dirty="0" err="1" smtClean="0"/>
              <a:t>diverzitu</a:t>
            </a:r>
            <a:r>
              <a:rPr lang="cs-CZ" dirty="0" smtClean="0"/>
              <a:t>. Takové druhy jsou označovány jako invazní. Nekontrolované šíření těchto druhů může vést až k zásadní přeměně původních biotopů. Mezi nejnebezpečnější invazní druhy u nás patří bolševník velkolepý, všechny druhy křídlatek (k. japonská, k. sachalinská a k. česká) či netýkavka žláznatá.</a:t>
            </a:r>
          </a:p>
          <a:p>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Standardy péče o přírodu a krajinu</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Budou postupně pokrývat jednotlivé oblasti péče o přírodu a krajinu.</a:t>
            </a:r>
          </a:p>
          <a:p>
            <a:r>
              <a:rPr lang="cs-CZ" dirty="0" smtClean="0"/>
              <a:t> Standardy vycházejí z příkladů dobré praxe v daném oboru a jsou podkladem, který má sloužit ke zkvalitnění prováděných prací, zajistit porovnatelnost výstupů i sjednocení termínů v komunikaci mezi projektanty, dodavateli, odběrateli, úřady, odbornými institucemi i orgány státní správy.</a:t>
            </a:r>
            <a:br>
              <a:rPr lang="cs-CZ" dirty="0" smtClean="0"/>
            </a:br>
            <a:endParaRPr lang="cs-CZ" dirty="0" smtClean="0"/>
          </a:p>
          <a:p>
            <a:r>
              <a:rPr lang="cs-CZ" dirty="0" smtClean="0"/>
              <a:t>V rámci spolupráce Lesnické a dřevařské fakulty </a:t>
            </a:r>
            <a:r>
              <a:rPr lang="cs-CZ" dirty="0" err="1" smtClean="0"/>
              <a:t>Mendelovy</a:t>
            </a:r>
            <a:r>
              <a:rPr lang="cs-CZ" dirty="0" smtClean="0"/>
              <a:t> univerzity v Brně a Agentury ochrany přírody a krajiny ČR vznikají od roku 2010 </a:t>
            </a:r>
            <a:r>
              <a:rPr lang="cs-CZ" b="1" dirty="0" err="1" smtClean="0"/>
              <a:t>arboristické</a:t>
            </a:r>
            <a:r>
              <a:rPr lang="cs-CZ" b="1" dirty="0" smtClean="0"/>
              <a:t> standardy</a:t>
            </a:r>
            <a:r>
              <a:rPr lang="cs-CZ" dirty="0" smtClean="0"/>
              <a:t>, které postupně pokryjí celou oblast profesionální péče o dřeviny v </a:t>
            </a:r>
            <a:r>
              <a:rPr lang="cs-CZ" dirty="0" err="1" smtClean="0"/>
              <a:t>mimolesním</a:t>
            </a:r>
            <a:r>
              <a:rPr lang="cs-CZ" dirty="0" smtClean="0"/>
              <a:t> prostředí. Na jejich vývoji se podílí široká škála odborníků ze všech profesních organizací v oboru se zastoupením Sekce péče o dřeviny Společnosti pro zahradní a krajinářskou tvorbu, Svazu zakládání a údržby zeleně, Českého svazu ochránců přírody, soukromých firem a dalších organizací.</a:t>
            </a:r>
          </a:p>
          <a:p>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Stará ekologická zátěž</a:t>
            </a:r>
            <a:br>
              <a:rPr lang="cs-CZ" b="1" dirty="0" smtClean="0"/>
            </a:b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endParaRPr lang="cs-CZ" dirty="0" smtClean="0"/>
          </a:p>
          <a:p>
            <a:r>
              <a:rPr lang="cs-CZ" dirty="0" smtClean="0"/>
              <a:t>Jedná se o nemovitosti.</a:t>
            </a:r>
          </a:p>
          <a:p>
            <a:r>
              <a:rPr lang="cs-CZ" dirty="0" smtClean="0"/>
              <a:t>T</a:t>
            </a:r>
            <a:r>
              <a:rPr lang="cs-CZ" smtClean="0"/>
              <a:t>yto </a:t>
            </a:r>
            <a:r>
              <a:rPr lang="cs-CZ" dirty="0" smtClean="0"/>
              <a:t>nemovitosti nejsou užívány vůbec nebo z různých </a:t>
            </a:r>
            <a:r>
              <a:rPr lang="cs-CZ" smtClean="0"/>
              <a:t>důvodů nedostatečně.</a:t>
            </a:r>
            <a:endParaRPr lang="cs-CZ" dirty="0" smtClean="0"/>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br>
              <a:rPr lang="cs-CZ" dirty="0" smtClean="0"/>
            </a:br>
            <a:endParaRPr lang="cs-CZ" dirty="0" smtClean="0"/>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77500" lnSpcReduction="20000"/>
          </a:bodyPr>
          <a:lstStyle/>
          <a:p>
            <a:pPr>
              <a:buNone/>
            </a:pPr>
            <a:r>
              <a:rPr lang="cs-CZ" b="1" dirty="0" smtClean="0"/>
              <a:t>Mostecko:</a:t>
            </a:r>
          </a:p>
          <a:p>
            <a:r>
              <a:rPr lang="cs-CZ" dirty="0" smtClean="0"/>
              <a:t>Podkrušnohorská 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47500" lnSpcReduction="20000"/>
          </a:bodyPr>
          <a:lstStyle/>
          <a:p>
            <a:r>
              <a:rPr lang="cs-CZ" dirty="0" smtClean="0"/>
              <a:t>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dirty="0" smtClean="0"/>
              <a:t>Chrudim nyní zadá veřejnou zakázku. Tu jí připraví specializovaná firma. Obálky s nabídkami firem by se podle plánu měly otevírat na konci června. Likvidace kontaminované zeminy a další práce by v areálu bývalého státního podniku Transporta Chrudim měly začít na konci roku. Z areálu se bude odvážet kontaminovaná zemina a nyní se předpokládá, že tam vznikne až sedm metrů hluboká jáma. Do té potom nákladní automobily dovezou novou zeminu. Sanace by měla trvat 12 až 18 měsíců.</a:t>
            </a:r>
          </a:p>
          <a:p>
            <a:r>
              <a:rPr lang="cs-CZ" dirty="0" smtClean="0"/>
              <a:t>Transporta 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Česká republika se vstupem do Evropské unie a podpisem významných mezinárodních dokumentů (</a:t>
            </a:r>
            <a:r>
              <a:rPr lang="cs-CZ" dirty="0" err="1" smtClean="0">
                <a:hlinkClick r:id="rId2" action="ppaction://hlinkfile"/>
              </a:rPr>
              <a:t>Aarhuská</a:t>
            </a:r>
            <a:r>
              <a:rPr lang="cs-CZ" dirty="0" smtClean="0">
                <a:hlinkClick r:id="rId2" action="ppaction://hlinkfile"/>
              </a:rPr>
              <a:t> úmluva</a:t>
            </a:r>
            <a:r>
              <a:rPr lang="cs-CZ" dirty="0" smtClean="0"/>
              <a:t>, </a:t>
            </a:r>
            <a:r>
              <a:rPr lang="cs-CZ" dirty="0" smtClean="0">
                <a:hlinkClick r:id="rId2" action="ppaction://hlinkfile"/>
              </a:rPr>
              <a:t>Protokol o registrech úniků a přenosů znečišťujících látek</a:t>
            </a:r>
            <a:r>
              <a:rPr lang="cs-CZ" dirty="0" smtClean="0"/>
              <a:t>) zavázala plnit povinnosti v oblasti životního prostředí, které z těchto mezinárodních aktů vyplývají. Jedná se zejména o shromažďování a šíření informací o životním prostředí, umožnění svobodného přístupu veřejnosti k těmto informacím a tvorbu registru úniků a přenosů znečišťujících látek.</a:t>
            </a:r>
          </a:p>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Kontakty naleznete </a:t>
            </a:r>
            <a:r>
              <a:rPr lang="cs-CZ" dirty="0" smtClean="0">
                <a:hlinkClick r:id="rId3" action="ppaction://hlinkfile"/>
              </a:rPr>
              <a:t>zde</a:t>
            </a:r>
            <a:r>
              <a:rPr lang="cs-CZ" dirty="0" smtClean="0"/>
              <a:t>.</a:t>
            </a:r>
          </a:p>
          <a:p>
            <a:endParaRPr lang="cs-CZ" b="1" dirty="0" smtClean="0"/>
          </a:p>
          <a:p>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 </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Evropská agentura pro životní prostředí (EEA) byla založena Nařízením EEC č. 1210/1990 ve znění Nařízení EEC č. 933/1990. EEA zahájila činnost v roce 1994. </a:t>
            </a:r>
          </a:p>
          <a:p>
            <a:r>
              <a:rPr lang="cs-CZ" dirty="0" smtClean="0"/>
              <a:t>Cílem činnosti EEA je podpora udržitelného rozvoje a nápomoc v dosahování zjevného a měřitelného zlepšení evropského životního prostředí. </a:t>
            </a:r>
          </a:p>
          <a:p>
            <a:r>
              <a:rPr lang="cs-CZ" dirty="0" smtClean="0"/>
              <a:t>poskytování aktuálních, cílených, relevantních a spolehlivých informací pro aktéry politického a veřejného rozhodování. 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 </a:t>
            </a:r>
            <a:r>
              <a:rPr lang="cs-CZ" sz="4000" b="1" dirty="0" smtClean="0"/>
              <a:t>Klasifikace nebezpečných vlastností látek </a:t>
            </a:r>
            <a:endParaRPr lang="cs-CZ" sz="4000" dirty="0"/>
          </a:p>
        </p:txBody>
      </p:sp>
      <p:sp>
        <p:nvSpPr>
          <p:cNvPr id="3" name="Zástupný symbol pro obsah 2"/>
          <p:cNvSpPr>
            <a:spLocks noGrp="1"/>
          </p:cNvSpPr>
          <p:nvPr>
            <p:ph idx="1"/>
          </p:nvPr>
        </p:nvSpPr>
        <p:spPr/>
        <p:txBody>
          <a:bodyPr>
            <a:normAutofit fontScale="47500" lnSpcReduction="20000"/>
          </a:bodyPr>
          <a:lstStyle/>
          <a:p>
            <a:r>
              <a:rPr lang="cs-CZ" sz="5100" b="1" dirty="0" smtClean="0"/>
              <a:t>rizikové a bezpečnostní věty (věty R a S)</a:t>
            </a:r>
          </a:p>
          <a:p>
            <a:r>
              <a:rPr lang="cs-CZ" dirty="0" smtClean="0"/>
              <a:t>V seznamech látek na této internetové stránce jsou označeny látky podle systému rizikových a bezpečnostních vět. </a:t>
            </a:r>
          </a:p>
          <a:p>
            <a:r>
              <a:rPr lang="cs-CZ" dirty="0" smtClean="0"/>
              <a:t>Věty R a S jsou normalizovanými vyjádřeními týkajícími se fyzikálně-chemických rizik a rizik pro zdraví a životní prostředí. </a:t>
            </a:r>
          </a:p>
          <a:p>
            <a:r>
              <a:rPr lang="cs-CZ" dirty="0" smtClean="0"/>
              <a:t>Účelem klasifikace je identifikovat veškeré fyzikálně-chemické, toxikologické a </a:t>
            </a:r>
            <a:r>
              <a:rPr lang="cs-CZ" dirty="0" err="1" smtClean="0"/>
              <a:t>ekotoxikologické</a:t>
            </a:r>
            <a:r>
              <a:rPr lang="cs-CZ" dirty="0" smtClean="0"/>
              <a:t> vlastnosti látek a přípravků, které mohou představovat nebezpečí při běžném zacházení nebo při běžném používání. Za účelem ochrany spotřebitele a životního prostředí musejí být látky a přípravky po identifikaci kterékoliv z nebezpečných vlastností označeny tak, aby v označení byla uvedena tato nebezpečí. </a:t>
            </a:r>
          </a:p>
          <a:p>
            <a:r>
              <a:rPr lang="cs-CZ" dirty="0" smtClean="0"/>
              <a:t>Jelikož je řada látek uvedených v seznamu ve skutečnosti směsicí různých skupin látek, lze uvést věty R a S pouze pro některé typické příklady těchto směsic či skupin (v seznamu je to vždy uvedeno). Pro některé látky nejsou k dispozici žádné věty R a S, což může být na základě dvou důvodů:</a:t>
            </a:r>
          </a:p>
          <a:p>
            <a:r>
              <a:rPr lang="cs-CZ" dirty="0" smtClean="0"/>
              <a:t>látka není nebezpečná podle Směrnice, a proto neexistuje žádná klasifikace a značení, </a:t>
            </a:r>
          </a:p>
          <a:p>
            <a:r>
              <a:rPr lang="cs-CZ" dirty="0" smtClean="0"/>
              <a:t>látka není úmyslně vyráběna nebo prodávána, ale vzniká například jako vedlejší produkt průmyslového procesu (dioxiny).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Znečištění ovzduší</a:t>
            </a:r>
            <a:endParaRPr lang="cs-CZ" b="1" dirty="0"/>
          </a:p>
        </p:txBody>
      </p:sp>
      <p:sp>
        <p:nvSpPr>
          <p:cNvPr id="3" name="Zástupný symbol pro obsah 2"/>
          <p:cNvSpPr>
            <a:spLocks noGrp="1"/>
          </p:cNvSpPr>
          <p:nvPr>
            <p:ph idx="1"/>
          </p:nvPr>
        </p:nvSpPr>
        <p:spPr/>
        <p:txBody>
          <a:bodyPr/>
          <a:lstStyle/>
          <a:p>
            <a:pPr>
              <a:buNone/>
            </a:pPr>
            <a:r>
              <a:rPr lang="cs-CZ" dirty="0" smtClean="0"/>
              <a:t>Příklad města Brna </a:t>
            </a:r>
          </a:p>
          <a:p>
            <a:r>
              <a:rPr lang="cs-CZ" dirty="0" smtClean="0"/>
              <a:t>Sekundární prašnost vyvolaná automobilovou dopravou a nezpevněnými plochami</a:t>
            </a:r>
          </a:p>
          <a:p>
            <a:r>
              <a:rPr lang="cs-CZ" dirty="0" smtClean="0"/>
              <a:t>Imisní zatížení benzenem a Nox vyvolané automobilovou dopravou</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Rozmístění stanic imisního monitoringu</a:t>
            </a:r>
            <a:endParaRPr lang="cs-CZ" b="1" dirty="0"/>
          </a:p>
        </p:txBody>
      </p:sp>
      <p:sp>
        <p:nvSpPr>
          <p:cNvPr id="3" name="Zástupný symbol pro obsah 2"/>
          <p:cNvSpPr>
            <a:spLocks noGrp="1"/>
          </p:cNvSpPr>
          <p:nvPr>
            <p:ph idx="1"/>
          </p:nvPr>
        </p:nvSpPr>
        <p:spPr/>
        <p:txBody>
          <a:bodyPr>
            <a:normAutofit fontScale="25000" lnSpcReduction="20000"/>
          </a:bodyPr>
          <a:lstStyle/>
          <a:p>
            <a:r>
              <a:rPr lang="cs-CZ" dirty="0" smtClean="0">
                <a:solidFill>
                  <a:schemeClr val="bg1"/>
                </a:solidFill>
              </a:rPr>
              <a:t>Sekundární prašnost vyvolaná automobilovou dopravou a nezpevněnými plochami</a:t>
            </a:r>
          </a:p>
          <a:p>
            <a:r>
              <a:rPr lang="cs-CZ" dirty="0" err="1" smtClean="0">
                <a:solidFill>
                  <a:schemeClr val="bg1"/>
                </a:solidFill>
              </a:rPr>
              <a:t>ImSekundární</a:t>
            </a:r>
            <a:r>
              <a:rPr lang="cs-CZ" dirty="0" smtClean="0">
                <a:solidFill>
                  <a:schemeClr val="bg1"/>
                </a:solidFill>
              </a:rPr>
              <a:t>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err="1" smtClean="0">
                <a:solidFill>
                  <a:schemeClr val="bg1"/>
                </a:solidFill>
              </a:rPr>
              <a:t>isní</a:t>
            </a:r>
            <a:r>
              <a:rPr lang="cs-CZ" dirty="0" smtClean="0">
                <a:solidFill>
                  <a:schemeClr val="bg1"/>
                </a:solidFill>
              </a:rPr>
              <a:t>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endParaRPr lang="cs-CZ" dirty="0"/>
          </a:p>
        </p:txBody>
      </p:sp>
      <p:pic>
        <p:nvPicPr>
          <p:cNvPr id="4" name="Picture 5"/>
          <p:cNvPicPr>
            <a:picLocks noChangeAspect="1" noChangeArrowheads="1"/>
          </p:cNvPicPr>
          <p:nvPr/>
        </p:nvPicPr>
        <p:blipFill>
          <a:blip r:embed="rId2" cstate="print"/>
          <a:srcRect/>
          <a:stretch>
            <a:fillRect/>
          </a:stretch>
        </p:blipFill>
        <p:spPr>
          <a:xfrm>
            <a:off x="467544" y="1628800"/>
            <a:ext cx="8064500" cy="565943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NOx</a:t>
            </a:r>
            <a:endParaRPr lang="cs-CZ" b="1" dirty="0"/>
          </a:p>
        </p:txBody>
      </p:sp>
      <p:pic>
        <p:nvPicPr>
          <p:cNvPr id="4" name="Picture 3"/>
          <p:cNvPicPr>
            <a:picLocks noGrp="1" noChangeAspect="1" noChangeArrowheads="1"/>
          </p:cNvPicPr>
          <p:nvPr>
            <p:ph idx="1"/>
          </p:nvPr>
        </p:nvPicPr>
        <p:blipFill>
          <a:blip r:embed="rId2" cstate="print"/>
          <a:srcRect/>
          <a:stretch>
            <a:fillRect/>
          </a:stretch>
        </p:blipFill>
        <p:spPr>
          <a:xfrm>
            <a:off x="1669016" y="1600200"/>
            <a:ext cx="5805967" cy="4525963"/>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pSp>
        <p:nvGrpSpPr>
          <p:cNvPr id="3076" name="Group 4"/>
          <p:cNvGrpSpPr>
            <a:grpSpLocks noChangeAspect="1"/>
          </p:cNvGrpSpPr>
          <p:nvPr/>
        </p:nvGrpSpPr>
        <p:grpSpPr bwMode="auto">
          <a:xfrm>
            <a:off x="0" y="111125"/>
            <a:ext cx="9144000" cy="6746875"/>
            <a:chOff x="0" y="70"/>
            <a:chExt cx="5760" cy="4250"/>
          </a:xfrm>
        </p:grpSpPr>
        <p:sp>
          <p:nvSpPr>
            <p:cNvPr id="3075" name="AutoShape 3"/>
            <p:cNvSpPr>
              <a:spLocks noChangeAspect="1" noChangeArrowheads="1" noTextEdit="1"/>
            </p:cNvSpPr>
            <p:nvPr/>
          </p:nvSpPr>
          <p:spPr bwMode="auto">
            <a:xfrm>
              <a:off x="0" y="70"/>
              <a:ext cx="5760" cy="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3077" name="Picture 5"/>
            <p:cNvPicPr>
              <a:picLocks noChangeAspect="1" noChangeArrowheads="1"/>
            </p:cNvPicPr>
            <p:nvPr/>
          </p:nvPicPr>
          <p:blipFill>
            <a:blip r:embed="rId2" cstate="print"/>
            <a:srcRect/>
            <a:stretch>
              <a:fillRect/>
            </a:stretch>
          </p:blipFill>
          <p:spPr bwMode="auto">
            <a:xfrm>
              <a:off x="15" y="85"/>
              <a:ext cx="5726" cy="4224"/>
            </a:xfrm>
            <a:prstGeom prst="rect">
              <a:avLst/>
            </a:prstGeom>
            <a:noFill/>
            <a:ln w="9525">
              <a:noFill/>
              <a:miter lim="800000"/>
              <a:headEnd/>
              <a:tailEnd/>
            </a:ln>
          </p:spPr>
        </p:pic>
        <p:sp>
          <p:nvSpPr>
            <p:cNvPr id="3078" name="Rectangle 6"/>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79" name="Rectangle 7"/>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0" name="Rectangle 8"/>
            <p:cNvSpPr>
              <a:spLocks noChangeArrowheads="1"/>
            </p:cNvSpPr>
            <p:nvPr/>
          </p:nvSpPr>
          <p:spPr bwMode="auto">
            <a:xfrm>
              <a:off x="15" y="77"/>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1" name="Rectangle 9"/>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2" name="Rectangle 10"/>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3" name="Rectangle 11"/>
            <p:cNvSpPr>
              <a:spLocks noChangeArrowheads="1"/>
            </p:cNvSpPr>
            <p:nvPr/>
          </p:nvSpPr>
          <p:spPr bwMode="auto">
            <a:xfrm>
              <a:off x="7"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4" name="Rectangle 12"/>
            <p:cNvSpPr>
              <a:spLocks noChangeArrowheads="1"/>
            </p:cNvSpPr>
            <p:nvPr/>
          </p:nvSpPr>
          <p:spPr bwMode="auto">
            <a:xfrm>
              <a:off x="5750"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5" name="Rectangle 13"/>
            <p:cNvSpPr>
              <a:spLocks noChangeArrowheads="1"/>
            </p:cNvSpPr>
            <p:nvPr/>
          </p:nvSpPr>
          <p:spPr bwMode="auto">
            <a:xfrm>
              <a:off x="5743" y="85"/>
              <a:ext cx="7"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6" name="Rectangle 14"/>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7" name="Rectangle 15"/>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8" name="Rectangle 16"/>
            <p:cNvSpPr>
              <a:spLocks noChangeArrowheads="1"/>
            </p:cNvSpPr>
            <p:nvPr/>
          </p:nvSpPr>
          <p:spPr bwMode="auto">
            <a:xfrm>
              <a:off x="15" y="4319"/>
              <a:ext cx="5728"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9" name="Rectangle 17"/>
            <p:cNvSpPr>
              <a:spLocks noChangeArrowheads="1"/>
            </p:cNvSpPr>
            <p:nvPr/>
          </p:nvSpPr>
          <p:spPr bwMode="auto">
            <a:xfrm>
              <a:off x="15" y="4311"/>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0" name="Rectangle 18"/>
            <p:cNvSpPr>
              <a:spLocks noChangeArrowheads="1"/>
            </p:cNvSpPr>
            <p:nvPr/>
          </p:nvSpPr>
          <p:spPr bwMode="auto">
            <a:xfrm>
              <a:off x="5750" y="4311"/>
              <a:ext cx="8"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1" name="Rectangle 19"/>
            <p:cNvSpPr>
              <a:spLocks noChangeArrowheads="1"/>
            </p:cNvSpPr>
            <p:nvPr/>
          </p:nvSpPr>
          <p:spPr bwMode="auto">
            <a:xfrm>
              <a:off x="5743" y="4319"/>
              <a:ext cx="15"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2" name="Rectangle 20"/>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3" name="Rectangle 21"/>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4" name="Rectangle 22"/>
            <p:cNvSpPr>
              <a:spLocks noChangeArrowheads="1"/>
            </p:cNvSpPr>
            <p:nvPr/>
          </p:nvSpPr>
          <p:spPr bwMode="auto">
            <a:xfrm>
              <a:off x="5758" y="4159"/>
              <a:ext cx="126" cy="2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300" b="0" i="0" u="none" strike="noStrike" cap="none" normalizeH="0" baseline="0" smtClean="0">
                  <a:ln>
                    <a:noFill/>
                  </a:ln>
                  <a:solidFill>
                    <a:srgbClr val="000000"/>
                  </a:solidFill>
                  <a:effectLst/>
                  <a:latin typeface="Times New Roman" pitchFamily="18" charset="0"/>
                </a:rPr>
                <a:t> </a:t>
              </a:r>
              <a:endParaRPr kumimoji="0" lang="cs-CZ"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Bilance emise prachových částic</a:t>
            </a:r>
            <a:endParaRPr lang="cs-CZ" b="1" dirty="0"/>
          </a:p>
        </p:txBody>
      </p:sp>
      <p:pic>
        <p:nvPicPr>
          <p:cNvPr id="7" name="Picture 7" descr="M7_EMI_PM10"/>
          <p:cNvPicPr>
            <a:picLocks noChangeAspect="1" noChangeArrowheads="1"/>
          </p:cNvPicPr>
          <p:nvPr/>
        </p:nvPicPr>
        <p:blipFill>
          <a:blip r:embed="rId2" cstate="print"/>
          <a:srcRect/>
          <a:stretch>
            <a:fillRect/>
          </a:stretch>
        </p:blipFill>
        <p:spPr>
          <a:xfrm>
            <a:off x="683568" y="1700808"/>
            <a:ext cx="4355976" cy="4032448"/>
          </a:xfrm>
          <a:prstGeom prst="rect">
            <a:avLst/>
          </a:prstGeom>
          <a:solidFill>
            <a:srgbClr val="FFFFFF"/>
          </a:solidFill>
        </p:spPr>
      </p:pic>
      <p:grpSp>
        <p:nvGrpSpPr>
          <p:cNvPr id="2052" name="Group 4"/>
          <p:cNvGrpSpPr>
            <a:grpSpLocks noChangeAspect="1"/>
          </p:cNvGrpSpPr>
          <p:nvPr/>
        </p:nvGrpSpPr>
        <p:grpSpPr bwMode="auto">
          <a:xfrm>
            <a:off x="5148263" y="1700213"/>
            <a:ext cx="3744912" cy="3313112"/>
            <a:chOff x="3243" y="1071"/>
            <a:chExt cx="2359" cy="2087"/>
          </a:xfrm>
        </p:grpSpPr>
        <p:sp>
          <p:nvSpPr>
            <p:cNvPr id="2051" name="AutoShape 3"/>
            <p:cNvSpPr>
              <a:spLocks noChangeAspect="1" noChangeArrowheads="1" noTextEdit="1"/>
            </p:cNvSpPr>
            <p:nvPr/>
          </p:nvSpPr>
          <p:spPr bwMode="auto">
            <a:xfrm>
              <a:off x="3243" y="1071"/>
              <a:ext cx="2359" cy="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3" name="Rectangle 5"/>
            <p:cNvSpPr>
              <a:spLocks noChangeArrowheads="1"/>
            </p:cNvSpPr>
            <p:nvPr/>
          </p:nvSpPr>
          <p:spPr bwMode="auto">
            <a:xfrm>
              <a:off x="3282" y="1106"/>
              <a:ext cx="2273" cy="201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4" name="Freeform 6"/>
            <p:cNvSpPr>
              <a:spLocks/>
            </p:cNvSpPr>
            <p:nvPr/>
          </p:nvSpPr>
          <p:spPr bwMode="auto">
            <a:xfrm>
              <a:off x="4516" y="1644"/>
              <a:ext cx="667" cy="1146"/>
            </a:xfrm>
            <a:custGeom>
              <a:avLst/>
              <a:gdLst/>
              <a:ahLst/>
              <a:cxnLst>
                <a:cxn ang="0">
                  <a:pos x="40" y="162"/>
                </a:cxn>
                <a:cxn ang="0">
                  <a:pos x="86" y="86"/>
                </a:cxn>
                <a:cxn ang="0">
                  <a:pos x="0" y="1"/>
                </a:cxn>
                <a:cxn ang="0">
                  <a:pos x="0" y="1"/>
                </a:cxn>
                <a:cxn ang="0">
                  <a:pos x="0" y="86"/>
                </a:cxn>
                <a:cxn ang="0">
                  <a:pos x="40" y="162"/>
                </a:cxn>
              </a:cxnLst>
              <a:rect l="0" t="0" r="r" b="b"/>
              <a:pathLst>
                <a:path w="86" h="162">
                  <a:moveTo>
                    <a:pt x="40" y="162"/>
                  </a:moveTo>
                  <a:cubicBezTo>
                    <a:pt x="68" y="147"/>
                    <a:pt x="86" y="118"/>
                    <a:pt x="86" y="86"/>
                  </a:cubicBezTo>
                  <a:cubicBezTo>
                    <a:pt x="86" y="39"/>
                    <a:pt x="47" y="1"/>
                    <a:pt x="0" y="1"/>
                  </a:cubicBezTo>
                  <a:cubicBezTo>
                    <a:pt x="0" y="0"/>
                    <a:pt x="0" y="1"/>
                    <a:pt x="0" y="1"/>
                  </a:cubicBezTo>
                  <a:lnTo>
                    <a:pt x="0" y="86"/>
                  </a:lnTo>
                  <a:lnTo>
                    <a:pt x="40" y="162"/>
                  </a:lnTo>
                  <a:close/>
                </a:path>
              </a:pathLst>
            </a:custGeom>
            <a:solidFill>
              <a:srgbClr val="FF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5" name="Freeform 7"/>
            <p:cNvSpPr>
              <a:spLocks/>
            </p:cNvSpPr>
            <p:nvPr/>
          </p:nvSpPr>
          <p:spPr bwMode="auto">
            <a:xfrm>
              <a:off x="4291" y="2373"/>
              <a:ext cx="465" cy="608"/>
            </a:xfrm>
            <a:custGeom>
              <a:avLst/>
              <a:gdLst/>
              <a:ahLst/>
              <a:cxnLst>
                <a:cxn ang="0">
                  <a:pos x="0" y="83"/>
                </a:cxn>
                <a:cxn ang="0">
                  <a:pos x="20" y="86"/>
                </a:cxn>
                <a:cxn ang="0">
                  <a:pos x="60" y="76"/>
                </a:cxn>
                <a:cxn ang="0">
                  <a:pos x="20" y="0"/>
                </a:cxn>
                <a:cxn ang="0">
                  <a:pos x="0" y="83"/>
                </a:cxn>
              </a:cxnLst>
              <a:rect l="0" t="0" r="r" b="b"/>
              <a:pathLst>
                <a:path w="60" h="86">
                  <a:moveTo>
                    <a:pt x="0" y="83"/>
                  </a:moveTo>
                  <a:cubicBezTo>
                    <a:pt x="7" y="85"/>
                    <a:pt x="13" y="86"/>
                    <a:pt x="20" y="86"/>
                  </a:cubicBezTo>
                  <a:cubicBezTo>
                    <a:pt x="34" y="85"/>
                    <a:pt x="48" y="82"/>
                    <a:pt x="60" y="76"/>
                  </a:cubicBezTo>
                  <a:lnTo>
                    <a:pt x="20" y="0"/>
                  </a:lnTo>
                  <a:lnTo>
                    <a:pt x="0" y="83"/>
                  </a:lnTo>
                  <a:close/>
                </a:path>
              </a:pathLst>
            </a:custGeom>
            <a:solidFill>
              <a:srgbClr val="FF99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6" name="Freeform 8"/>
            <p:cNvSpPr>
              <a:spLocks/>
            </p:cNvSpPr>
            <p:nvPr/>
          </p:nvSpPr>
          <p:spPr bwMode="auto">
            <a:xfrm>
              <a:off x="3662" y="1722"/>
              <a:ext cx="667" cy="1146"/>
            </a:xfrm>
            <a:custGeom>
              <a:avLst/>
              <a:gdLst/>
              <a:ahLst/>
              <a:cxnLst>
                <a:cxn ang="0">
                  <a:pos x="52" y="0"/>
                </a:cxn>
                <a:cxn ang="0">
                  <a:pos x="1" y="79"/>
                </a:cxn>
                <a:cxn ang="0">
                  <a:pos x="66" y="162"/>
                </a:cxn>
                <a:cxn ang="0">
                  <a:pos x="86" y="79"/>
                </a:cxn>
                <a:cxn ang="0">
                  <a:pos x="52" y="0"/>
                </a:cxn>
              </a:cxnLst>
              <a:rect l="0" t="0" r="r" b="b"/>
              <a:pathLst>
                <a:path w="86" h="162">
                  <a:moveTo>
                    <a:pt x="52" y="0"/>
                  </a:moveTo>
                  <a:cubicBezTo>
                    <a:pt x="21" y="14"/>
                    <a:pt x="1" y="45"/>
                    <a:pt x="1" y="79"/>
                  </a:cubicBezTo>
                  <a:cubicBezTo>
                    <a:pt x="0" y="119"/>
                    <a:pt x="28" y="153"/>
                    <a:pt x="66" y="162"/>
                  </a:cubicBezTo>
                  <a:lnTo>
                    <a:pt x="86" y="79"/>
                  </a:lnTo>
                  <a:lnTo>
                    <a:pt x="52" y="0"/>
                  </a:lnTo>
                  <a:close/>
                </a:path>
              </a:pathLst>
            </a:custGeom>
            <a:solidFill>
              <a:srgbClr val="00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7" name="Freeform 9"/>
            <p:cNvSpPr>
              <a:spLocks/>
            </p:cNvSpPr>
            <p:nvPr/>
          </p:nvSpPr>
          <p:spPr bwMode="auto">
            <a:xfrm>
              <a:off x="4151" y="1587"/>
              <a:ext cx="264" cy="602"/>
            </a:xfrm>
            <a:custGeom>
              <a:avLst/>
              <a:gdLst/>
              <a:ahLst/>
              <a:cxnLst>
                <a:cxn ang="0">
                  <a:pos x="34" y="0"/>
                </a:cxn>
                <a:cxn ang="0">
                  <a:pos x="0" y="6"/>
                </a:cxn>
                <a:cxn ang="0">
                  <a:pos x="34" y="85"/>
                </a:cxn>
                <a:cxn ang="0">
                  <a:pos x="34" y="0"/>
                </a:cxn>
              </a:cxnLst>
              <a:rect l="0" t="0" r="r" b="b"/>
              <a:pathLst>
                <a:path w="34" h="85">
                  <a:moveTo>
                    <a:pt x="34" y="0"/>
                  </a:moveTo>
                  <a:cubicBezTo>
                    <a:pt x="22" y="0"/>
                    <a:pt x="11" y="2"/>
                    <a:pt x="0" y="6"/>
                  </a:cubicBezTo>
                  <a:lnTo>
                    <a:pt x="34" y="85"/>
                  </a:lnTo>
                  <a:lnTo>
                    <a:pt x="34" y="0"/>
                  </a:lnTo>
                  <a:close/>
                </a:path>
              </a:pathLst>
            </a:custGeom>
            <a:solidFill>
              <a:srgbClr val="00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8" name="Rectangle 10"/>
            <p:cNvSpPr>
              <a:spLocks noChangeArrowheads="1"/>
            </p:cNvSpPr>
            <p:nvPr/>
          </p:nvSpPr>
          <p:spPr bwMode="auto">
            <a:xfrm>
              <a:off x="4360" y="1106"/>
              <a:ext cx="1172" cy="213"/>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9" name="Rectangle 11"/>
            <p:cNvSpPr>
              <a:spLocks noChangeArrowheads="1"/>
            </p:cNvSpPr>
            <p:nvPr/>
          </p:nvSpPr>
          <p:spPr bwMode="auto">
            <a:xfrm>
              <a:off x="4384" y="1149"/>
              <a:ext cx="58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300" b="1" i="0" u="none" strike="noStrike" cap="none" normalizeH="0" baseline="0" dirty="0" smtClean="0">
                  <a:ln>
                    <a:noFill/>
                  </a:ln>
                  <a:solidFill>
                    <a:srgbClr val="000000"/>
                  </a:solidFill>
                  <a:effectLst/>
                  <a:latin typeface="Arial" pitchFamily="34" charset="0"/>
                </a:rPr>
                <a:t>Emise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2060" name="Freeform 12"/>
            <p:cNvSpPr>
              <a:spLocks/>
            </p:cNvSpPr>
            <p:nvPr/>
          </p:nvSpPr>
          <p:spPr bwMode="auto">
            <a:xfrm>
              <a:off x="5167" y="1849"/>
              <a:ext cx="24" cy="262"/>
            </a:xfrm>
            <a:custGeom>
              <a:avLst/>
              <a:gdLst/>
              <a:ahLst/>
              <a:cxnLst>
                <a:cxn ang="0">
                  <a:pos x="3" y="0"/>
                </a:cxn>
                <a:cxn ang="0">
                  <a:pos x="3" y="5"/>
                </a:cxn>
                <a:cxn ang="0">
                  <a:pos x="0" y="37"/>
                </a:cxn>
              </a:cxnLst>
              <a:rect l="0" t="0" r="r" b="b"/>
              <a:pathLst>
                <a:path w="3" h="37">
                  <a:moveTo>
                    <a:pt x="3" y="0"/>
                  </a:moveTo>
                  <a:lnTo>
                    <a:pt x="3" y="5"/>
                  </a:lnTo>
                  <a:lnTo>
                    <a:pt x="0" y="3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1" name="Freeform 13"/>
            <p:cNvSpPr>
              <a:spLocks/>
            </p:cNvSpPr>
            <p:nvPr/>
          </p:nvSpPr>
          <p:spPr bwMode="auto">
            <a:xfrm>
              <a:off x="4547" y="2967"/>
              <a:ext cx="279" cy="14"/>
            </a:xfrm>
            <a:custGeom>
              <a:avLst/>
              <a:gdLst/>
              <a:ahLst/>
              <a:cxnLst>
                <a:cxn ang="0">
                  <a:pos x="36" y="0"/>
                </a:cxn>
                <a:cxn ang="0">
                  <a:pos x="31" y="0"/>
                </a:cxn>
                <a:cxn ang="0">
                  <a:pos x="0" y="2"/>
                </a:cxn>
              </a:cxnLst>
              <a:rect l="0" t="0" r="r" b="b"/>
              <a:pathLst>
                <a:path w="36" h="2">
                  <a:moveTo>
                    <a:pt x="36" y="0"/>
                  </a:moveTo>
                  <a:lnTo>
                    <a:pt x="31" y="0"/>
                  </a:lnTo>
                  <a:lnTo>
                    <a:pt x="0" y="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2" name="Freeform 14"/>
            <p:cNvSpPr>
              <a:spLocks/>
            </p:cNvSpPr>
            <p:nvPr/>
          </p:nvSpPr>
          <p:spPr bwMode="auto">
            <a:xfrm>
              <a:off x="3569" y="2337"/>
              <a:ext cx="101" cy="326"/>
            </a:xfrm>
            <a:custGeom>
              <a:avLst/>
              <a:gdLst/>
              <a:ahLst/>
              <a:cxnLst>
                <a:cxn ang="0">
                  <a:pos x="0" y="46"/>
                </a:cxn>
                <a:cxn ang="0">
                  <a:pos x="0" y="41"/>
                </a:cxn>
                <a:cxn ang="0">
                  <a:pos x="13" y="0"/>
                </a:cxn>
              </a:cxnLst>
              <a:rect l="0" t="0" r="r" b="b"/>
              <a:pathLst>
                <a:path w="13" h="46">
                  <a:moveTo>
                    <a:pt x="0" y="46"/>
                  </a:moveTo>
                  <a:lnTo>
                    <a:pt x="0" y="4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3" name="Freeform 15"/>
            <p:cNvSpPr>
              <a:spLocks/>
            </p:cNvSpPr>
            <p:nvPr/>
          </p:nvSpPr>
          <p:spPr bwMode="auto">
            <a:xfrm>
              <a:off x="4143" y="1573"/>
              <a:ext cx="140" cy="29"/>
            </a:xfrm>
            <a:custGeom>
              <a:avLst/>
              <a:gdLst/>
              <a:ahLst/>
              <a:cxnLst>
                <a:cxn ang="0">
                  <a:pos x="0" y="0"/>
                </a:cxn>
                <a:cxn ang="0">
                  <a:pos x="5" y="0"/>
                </a:cxn>
                <a:cxn ang="0">
                  <a:pos x="18" y="4"/>
                </a:cxn>
              </a:cxnLst>
              <a:rect l="0" t="0" r="r" b="b"/>
              <a:pathLst>
                <a:path w="18" h="4">
                  <a:moveTo>
                    <a:pt x="0" y="0"/>
                  </a:moveTo>
                  <a:lnTo>
                    <a:pt x="5" y="0"/>
                  </a:lnTo>
                  <a:lnTo>
                    <a:pt x="18"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4" name="Rectangle 16"/>
            <p:cNvSpPr>
              <a:spLocks noChangeArrowheads="1"/>
            </p:cNvSpPr>
            <p:nvPr/>
          </p:nvSpPr>
          <p:spPr bwMode="auto">
            <a:xfrm>
              <a:off x="3763" y="1460"/>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3825" y="1573"/>
              <a:ext cx="310"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6,37%</a:t>
              </a:r>
              <a:endParaRPr kumimoji="0" lang="cs-CZ" sz="1800" b="0" i="0" u="none" strike="noStrike" cap="none" normalizeH="0" baseline="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3383" y="268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3414" y="279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40,08%</a:t>
              </a:r>
              <a:endParaRPr kumimoji="0" lang="cs-CZ" sz="1800" b="0" i="0" u="none" strike="noStrike" cap="none" normalizeH="0" baseline="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4842" y="285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2069" name="Rectangle 21"/>
            <p:cNvSpPr>
              <a:spLocks noChangeArrowheads="1"/>
            </p:cNvSpPr>
            <p:nvPr/>
          </p:nvSpPr>
          <p:spPr bwMode="auto">
            <a:xfrm>
              <a:off x="4873" y="296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11,45%</a:t>
              </a:r>
              <a:endParaRPr kumimoji="0" lang="cs-CZ" sz="1800" b="0" i="0" u="none" strike="noStrike" cap="none" normalizeH="0" baseline="0" smtClean="0">
                <a:ln>
                  <a:noFill/>
                </a:ln>
                <a:solidFill>
                  <a:schemeClr val="tx1"/>
                </a:solidFill>
                <a:effectLst/>
                <a:latin typeface="Arial" pitchFamily="34" charset="0"/>
              </a:endParaRPr>
            </a:p>
          </p:txBody>
        </p:sp>
        <p:sp>
          <p:nvSpPr>
            <p:cNvPr id="2070" name="Rectangle 22"/>
            <p:cNvSpPr>
              <a:spLocks noChangeArrowheads="1"/>
            </p:cNvSpPr>
            <p:nvPr/>
          </p:nvSpPr>
          <p:spPr bwMode="auto">
            <a:xfrm>
              <a:off x="5004" y="1609"/>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5036" y="1722"/>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42,11%</a:t>
              </a:r>
              <a:endParaRPr kumimoji="0" lang="cs-CZ" sz="1800" b="0" i="0" u="none" strike="noStrike" cap="none" normalizeH="0" baseline="0" smtClean="0">
                <a:ln>
                  <a:noFill/>
                </a:ln>
                <a:solidFill>
                  <a:schemeClr val="tx1"/>
                </a:solidFill>
                <a:effectLst/>
                <a:latin typeface="Arial" pitchFamily="34" charset="0"/>
              </a:endParaRPr>
            </a:p>
          </p:txBody>
        </p:sp>
        <p:sp>
          <p:nvSpPr>
            <p:cNvPr id="2072" name="Rectangle 24"/>
            <p:cNvSpPr>
              <a:spLocks noChangeArrowheads="1"/>
            </p:cNvSpPr>
            <p:nvPr/>
          </p:nvSpPr>
          <p:spPr bwMode="auto">
            <a:xfrm>
              <a:off x="3282" y="1106"/>
              <a:ext cx="2273" cy="201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Bilance emisí </a:t>
            </a:r>
            <a:r>
              <a:rPr lang="cs-CZ" dirty="0" err="1" smtClean="0"/>
              <a:t>NOx</a:t>
            </a:r>
            <a:endParaRPr lang="cs-CZ" dirty="0"/>
          </a:p>
        </p:txBody>
      </p:sp>
      <p:pic>
        <p:nvPicPr>
          <p:cNvPr id="4" name="Picture 5"/>
          <p:cNvPicPr>
            <a:picLocks noGrp="1" noChangeAspect="1" noChangeArrowheads="1"/>
          </p:cNvPicPr>
          <p:nvPr>
            <p:ph idx="1"/>
          </p:nvPr>
        </p:nvPicPr>
        <p:blipFill>
          <a:blip r:embed="rId2" cstate="print"/>
          <a:srcRect/>
          <a:stretch>
            <a:fillRect/>
          </a:stretch>
        </p:blipFill>
        <p:spPr>
          <a:xfrm>
            <a:off x="899592" y="1988840"/>
            <a:ext cx="3744415" cy="3744416"/>
          </a:xfrm>
          <a:solidFill>
            <a:srgbClr val="FFFFFF"/>
          </a:solidFill>
        </p:spPr>
      </p:pic>
      <p:grpSp>
        <p:nvGrpSpPr>
          <p:cNvPr id="1028" name="Group 4"/>
          <p:cNvGrpSpPr>
            <a:grpSpLocks noChangeAspect="1"/>
          </p:cNvGrpSpPr>
          <p:nvPr/>
        </p:nvGrpSpPr>
        <p:grpSpPr bwMode="auto">
          <a:xfrm>
            <a:off x="4787900" y="1844675"/>
            <a:ext cx="4248150" cy="4032250"/>
            <a:chOff x="3016" y="1162"/>
            <a:chExt cx="2676" cy="2540"/>
          </a:xfrm>
        </p:grpSpPr>
        <p:sp>
          <p:nvSpPr>
            <p:cNvPr id="1027" name="AutoShape 3"/>
            <p:cNvSpPr>
              <a:spLocks noChangeAspect="1" noChangeArrowheads="1" noTextEdit="1"/>
            </p:cNvSpPr>
            <p:nvPr/>
          </p:nvSpPr>
          <p:spPr bwMode="auto">
            <a:xfrm>
              <a:off x="3016" y="1162"/>
              <a:ext cx="2676" cy="2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29" name="Rectangle 5"/>
            <p:cNvSpPr>
              <a:spLocks noChangeArrowheads="1"/>
            </p:cNvSpPr>
            <p:nvPr/>
          </p:nvSpPr>
          <p:spPr bwMode="auto">
            <a:xfrm>
              <a:off x="3060" y="1206"/>
              <a:ext cx="2579" cy="2452"/>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0" name="Freeform 6"/>
            <p:cNvSpPr>
              <a:spLocks/>
            </p:cNvSpPr>
            <p:nvPr/>
          </p:nvSpPr>
          <p:spPr bwMode="auto">
            <a:xfrm>
              <a:off x="4315" y="1768"/>
              <a:ext cx="552" cy="721"/>
            </a:xfrm>
            <a:custGeom>
              <a:avLst/>
              <a:gdLst/>
              <a:ahLst/>
              <a:cxnLst>
                <a:cxn ang="0">
                  <a:pos x="63" y="30"/>
                </a:cxn>
                <a:cxn ang="0">
                  <a:pos x="0" y="0"/>
                </a:cxn>
                <a:cxn ang="0">
                  <a:pos x="0" y="82"/>
                </a:cxn>
                <a:cxn ang="0">
                  <a:pos x="63" y="30"/>
                </a:cxn>
              </a:cxnLst>
              <a:rect l="0" t="0" r="r" b="b"/>
              <a:pathLst>
                <a:path w="63" h="82">
                  <a:moveTo>
                    <a:pt x="63" y="30"/>
                  </a:moveTo>
                  <a:cubicBezTo>
                    <a:pt x="48" y="11"/>
                    <a:pt x="24" y="0"/>
                    <a:pt x="0" y="0"/>
                  </a:cubicBezTo>
                  <a:lnTo>
                    <a:pt x="0" y="82"/>
                  </a:lnTo>
                  <a:lnTo>
                    <a:pt x="63" y="30"/>
                  </a:lnTo>
                  <a:close/>
                </a:path>
              </a:pathLst>
            </a:custGeom>
            <a:solidFill>
              <a:srgbClr val="FF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 name="Freeform 7"/>
            <p:cNvSpPr>
              <a:spLocks/>
            </p:cNvSpPr>
            <p:nvPr/>
          </p:nvSpPr>
          <p:spPr bwMode="auto">
            <a:xfrm>
              <a:off x="4385" y="2094"/>
              <a:ext cx="631" cy="457"/>
            </a:xfrm>
            <a:custGeom>
              <a:avLst/>
              <a:gdLst/>
              <a:ahLst/>
              <a:cxnLst>
                <a:cxn ang="0">
                  <a:pos x="72" y="13"/>
                </a:cxn>
                <a:cxn ang="0">
                  <a:pos x="63" y="0"/>
                </a:cxn>
                <a:cxn ang="0">
                  <a:pos x="0" y="52"/>
                </a:cxn>
                <a:cxn ang="0">
                  <a:pos x="72" y="13"/>
                </a:cxn>
              </a:cxnLst>
              <a:rect l="0" t="0" r="r" b="b"/>
              <a:pathLst>
                <a:path w="72" h="52">
                  <a:moveTo>
                    <a:pt x="72" y="13"/>
                  </a:moveTo>
                  <a:cubicBezTo>
                    <a:pt x="70" y="8"/>
                    <a:pt x="67" y="4"/>
                    <a:pt x="63" y="0"/>
                  </a:cubicBezTo>
                  <a:lnTo>
                    <a:pt x="0" y="52"/>
                  </a:lnTo>
                  <a:lnTo>
                    <a:pt x="72" y="13"/>
                  </a:lnTo>
                  <a:close/>
                </a:path>
              </a:pathLst>
            </a:custGeom>
            <a:solidFill>
              <a:srgbClr val="FF99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 name="Freeform 8"/>
            <p:cNvSpPr>
              <a:spLocks/>
            </p:cNvSpPr>
            <p:nvPr/>
          </p:nvSpPr>
          <p:spPr bwMode="auto">
            <a:xfrm>
              <a:off x="4411" y="2269"/>
              <a:ext cx="720" cy="361"/>
            </a:xfrm>
            <a:custGeom>
              <a:avLst/>
              <a:gdLst/>
              <a:ahLst/>
              <a:cxnLst>
                <a:cxn ang="0">
                  <a:pos x="81" y="41"/>
                </a:cxn>
                <a:cxn ang="0">
                  <a:pos x="82" y="39"/>
                </a:cxn>
                <a:cxn ang="0">
                  <a:pos x="72" y="0"/>
                </a:cxn>
                <a:cxn ang="0">
                  <a:pos x="0" y="39"/>
                </a:cxn>
                <a:cxn ang="0">
                  <a:pos x="81" y="41"/>
                </a:cxn>
              </a:cxnLst>
              <a:rect l="0" t="0" r="r" b="b"/>
              <a:pathLst>
                <a:path w="82" h="41">
                  <a:moveTo>
                    <a:pt x="81" y="41"/>
                  </a:moveTo>
                  <a:cubicBezTo>
                    <a:pt x="81" y="40"/>
                    <a:pt x="82" y="39"/>
                    <a:pt x="82" y="39"/>
                  </a:cubicBezTo>
                  <a:cubicBezTo>
                    <a:pt x="82" y="25"/>
                    <a:pt x="78" y="12"/>
                    <a:pt x="72" y="0"/>
                  </a:cubicBezTo>
                  <a:lnTo>
                    <a:pt x="0" y="39"/>
                  </a:lnTo>
                  <a:lnTo>
                    <a:pt x="81" y="41"/>
                  </a:lnTo>
                  <a:close/>
                </a:path>
              </a:pathLst>
            </a:custGeom>
            <a:solidFill>
              <a:srgbClr val="00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 name="Freeform 9"/>
            <p:cNvSpPr>
              <a:spLocks/>
            </p:cNvSpPr>
            <p:nvPr/>
          </p:nvSpPr>
          <p:spPr bwMode="auto">
            <a:xfrm>
              <a:off x="3463" y="1988"/>
              <a:ext cx="1431" cy="1442"/>
            </a:xfrm>
            <a:custGeom>
              <a:avLst/>
              <a:gdLst/>
              <a:ahLst/>
              <a:cxnLst>
                <a:cxn ang="0">
                  <a:pos x="81" y="0"/>
                </a:cxn>
                <a:cxn ang="0">
                  <a:pos x="0" y="81"/>
                </a:cxn>
                <a:cxn ang="0">
                  <a:pos x="82" y="164"/>
                </a:cxn>
                <a:cxn ang="0">
                  <a:pos x="163" y="84"/>
                </a:cxn>
                <a:cxn ang="0">
                  <a:pos x="82" y="82"/>
                </a:cxn>
                <a:cxn ang="0">
                  <a:pos x="81" y="0"/>
                </a:cxn>
              </a:cxnLst>
              <a:rect l="0" t="0" r="r" b="b"/>
              <a:pathLst>
                <a:path w="163" h="164">
                  <a:moveTo>
                    <a:pt x="81" y="0"/>
                  </a:moveTo>
                  <a:cubicBezTo>
                    <a:pt x="36" y="0"/>
                    <a:pt x="0" y="36"/>
                    <a:pt x="0" y="81"/>
                  </a:cubicBezTo>
                  <a:cubicBezTo>
                    <a:pt x="0" y="127"/>
                    <a:pt x="36" y="164"/>
                    <a:pt x="82" y="164"/>
                  </a:cubicBezTo>
                  <a:cubicBezTo>
                    <a:pt x="126" y="164"/>
                    <a:pt x="162" y="129"/>
                    <a:pt x="163" y="84"/>
                  </a:cubicBezTo>
                  <a:lnTo>
                    <a:pt x="82" y="82"/>
                  </a:lnTo>
                  <a:lnTo>
                    <a:pt x="81" y="0"/>
                  </a:lnTo>
                  <a:close/>
                </a:path>
              </a:pathLst>
            </a:custGeom>
            <a:solidFill>
              <a:srgbClr val="00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 name="Rectangle 10"/>
            <p:cNvSpPr>
              <a:spLocks noChangeArrowheads="1"/>
            </p:cNvSpPr>
            <p:nvPr/>
          </p:nvSpPr>
          <p:spPr bwMode="auto">
            <a:xfrm>
              <a:off x="4130" y="1232"/>
              <a:ext cx="1422" cy="2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5" name="Rectangle 11"/>
            <p:cNvSpPr>
              <a:spLocks noChangeArrowheads="1"/>
            </p:cNvSpPr>
            <p:nvPr/>
          </p:nvSpPr>
          <p:spPr bwMode="auto">
            <a:xfrm>
              <a:off x="4157" y="1285"/>
              <a:ext cx="1124"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Arial" pitchFamily="34" charset="0"/>
                </a:rPr>
                <a:t>Emise </a:t>
              </a:r>
              <a:r>
                <a:rPr kumimoji="0" lang="cs-CZ" sz="1700" b="1" i="0" u="none" strike="noStrike" cap="none" normalizeH="0" baseline="0" dirty="0" err="1" smtClean="0">
                  <a:ln>
                    <a:noFill/>
                  </a:ln>
                  <a:solidFill>
                    <a:srgbClr val="000000"/>
                  </a:solidFill>
                  <a:effectLst/>
                  <a:latin typeface="Arial" pitchFamily="34" charset="0"/>
                </a:rPr>
                <a:t>NOx</a:t>
              </a:r>
              <a:r>
                <a:rPr kumimoji="0" lang="cs-CZ" sz="1700" b="1" i="0" u="none" strike="noStrike" cap="none" normalizeH="0" baseline="0" dirty="0" smtClean="0">
                  <a:ln>
                    <a:noFill/>
                  </a:ln>
                  <a:solidFill>
                    <a:srgbClr val="000000"/>
                  </a:solidFill>
                  <a:effectLst/>
                  <a:latin typeface="Arial" pitchFamily="34" charset="0"/>
                </a:rPr>
                <a:t>,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1036" name="Freeform 12"/>
            <p:cNvSpPr>
              <a:spLocks/>
            </p:cNvSpPr>
            <p:nvPr/>
          </p:nvSpPr>
          <p:spPr bwMode="auto">
            <a:xfrm>
              <a:off x="4981" y="2102"/>
              <a:ext cx="185" cy="44"/>
            </a:xfrm>
            <a:custGeom>
              <a:avLst/>
              <a:gdLst/>
              <a:ahLst/>
              <a:cxnLst>
                <a:cxn ang="0">
                  <a:pos x="21" y="0"/>
                </a:cxn>
                <a:cxn ang="0">
                  <a:pos x="21" y="5"/>
                </a:cxn>
                <a:cxn ang="0">
                  <a:pos x="0" y="5"/>
                </a:cxn>
              </a:cxnLst>
              <a:rect l="0" t="0" r="r" b="b"/>
              <a:pathLst>
                <a:path w="21" h="5">
                  <a:moveTo>
                    <a:pt x="21" y="0"/>
                  </a:moveTo>
                  <a:lnTo>
                    <a:pt x="21" y="5"/>
                  </a:lnTo>
                  <a:lnTo>
                    <a:pt x="0" y="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7" name="Freeform 13"/>
            <p:cNvSpPr>
              <a:spLocks/>
            </p:cNvSpPr>
            <p:nvPr/>
          </p:nvSpPr>
          <p:spPr bwMode="auto">
            <a:xfrm>
              <a:off x="5113" y="2454"/>
              <a:ext cx="158" cy="229"/>
            </a:xfrm>
            <a:custGeom>
              <a:avLst/>
              <a:gdLst/>
              <a:ahLst/>
              <a:cxnLst>
                <a:cxn ang="0">
                  <a:pos x="18" y="26"/>
                </a:cxn>
                <a:cxn ang="0">
                  <a:pos x="18" y="21"/>
                </a:cxn>
                <a:cxn ang="0">
                  <a:pos x="0" y="0"/>
                </a:cxn>
              </a:cxnLst>
              <a:rect l="0" t="0" r="r" b="b"/>
              <a:pathLst>
                <a:path w="18" h="26">
                  <a:moveTo>
                    <a:pt x="18" y="26"/>
                  </a:moveTo>
                  <a:lnTo>
                    <a:pt x="18" y="21"/>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8" name="Rectangle 14"/>
            <p:cNvSpPr>
              <a:spLocks noChangeArrowheads="1"/>
            </p:cNvSpPr>
            <p:nvPr/>
          </p:nvSpPr>
          <p:spPr bwMode="auto">
            <a:xfrm>
              <a:off x="3253" y="3245"/>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3288" y="3377"/>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74,47%</a:t>
              </a:r>
              <a:endParaRPr kumimoji="0" lang="cs-CZ"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4595" y="160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4630" y="1733"/>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14,20%</a:t>
              </a:r>
              <a:endParaRPr kumimoji="0" lang="cs-CZ"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5078" y="2709"/>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5139" y="2841"/>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8,43%</a:t>
              </a:r>
              <a:endParaRPr kumimoji="0" lang="cs-CZ"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4973" y="182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5034" y="1953"/>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2,90%</a:t>
              </a:r>
              <a:endParaRPr kumimoji="0" lang="cs-CZ"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3060" y="1206"/>
              <a:ext cx="2579" cy="24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dirty="0" smtClean="0"/>
              <a:t>Úmluva o mezinárodním obchodu s ohroženými druhy volně žijících živočichů a planě rostoucích rostlin (CITES) byla sjednána v roce 1973 ve Washingtonu. </a:t>
            </a:r>
          </a:p>
          <a:p>
            <a:r>
              <a:rPr lang="cs-CZ" dirty="0" smtClean="0"/>
              <a:t>cílem je ochrana ohrožených druhů živočichů a rostlin před hrozbou vyhubení v přírodě z důvodu nadměrného využívání pro komerční účely.</a:t>
            </a:r>
          </a:p>
          <a:p>
            <a:r>
              <a:rPr lang="cs-CZ" dirty="0" smtClean="0"/>
              <a:t> reguluje zejména obchod s exempláři ohrožených druhů získaných z volné přírody, kontroluje obchod s živočichy odchovanými v zajetí nebo člověkem vypěstovanými rostlinami druhů, které jsou v přírodě ohroženy. </a:t>
            </a:r>
          </a:p>
          <a:p>
            <a:r>
              <a:rPr lang="cs-CZ" dirty="0" smtClean="0"/>
              <a:t>175 smluvních stran, Česká republika je smluvní stranou od 1.1.1993.</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3693</Words>
  <Application>Microsoft Office PowerPoint</Application>
  <PresentationFormat>Předvádění na obrazovce (4:3)</PresentationFormat>
  <Paragraphs>405</Paragraphs>
  <Slides>67</Slides>
  <Notes>1</Notes>
  <HiddenSlides>0</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Motiv sady Office</vt:lpstr>
      <vt:lpstr>Ekologické aspekty lidské činnosti</vt:lpstr>
      <vt:lpstr>Základní pojmy</vt:lpstr>
      <vt:lpstr>Snímek 3</vt:lpstr>
      <vt:lpstr>Agenda 21</vt:lpstr>
      <vt:lpstr>Fair trade</vt:lpstr>
      <vt:lpstr>Evropská agentura pro životní prostředí</vt:lpstr>
      <vt:lpstr>Aarhuská úmluva</vt:lpstr>
      <vt:lpstr>CITES</vt:lpstr>
      <vt:lpstr>Úmluva o biologické rozmanitosti (CHM)</vt:lpstr>
      <vt:lpstr>FSC (Forest Stewardship Council)</vt:lpstr>
      <vt:lpstr>EIA a SEA</vt:lpstr>
      <vt:lpstr>geobiocenóza</vt:lpstr>
      <vt:lpstr>Ekosystém</vt:lpstr>
      <vt:lpstr>Některé zákonitosti ekosystému</vt:lpstr>
      <vt:lpstr>Rovnováha ekosystému</vt:lpstr>
      <vt:lpstr>Dělení ekosystémů</vt:lpstr>
      <vt:lpstr>Přírodní ekosystémy</vt:lpstr>
      <vt:lpstr>Umělé ekosystémy</vt:lpstr>
      <vt:lpstr>Ekosystémy podle prostředí</vt:lpstr>
      <vt:lpstr>„Ekologické pojištění“</vt:lpstr>
      <vt:lpstr>Fungování ekosystému</vt:lpstr>
      <vt:lpstr>Globální aspekty lidského rozvoje </vt:lpstr>
      <vt:lpstr>Index HDI - Index lidského rozvoje  </vt:lpstr>
      <vt:lpstr>Globální ekologie</vt:lpstr>
      <vt:lpstr>Přesto: I.</vt:lpstr>
      <vt:lpstr>II.</vt:lpstr>
      <vt:lpstr>III.</vt:lpstr>
      <vt:lpstr>IV.</vt:lpstr>
      <vt:lpstr>V.</vt:lpstr>
      <vt:lpstr>Řešení?!</vt:lpstr>
      <vt:lpstr>Udržitelný rozvoj (UR)</vt:lpstr>
      <vt:lpstr>Pilíře udržitelnosti</vt:lpstr>
      <vt:lpstr>Indikátory udržitelného rozvoje </vt:lpstr>
      <vt:lpstr>Udržitelná výroba a spotřeba </vt:lpstr>
      <vt:lpstr>Ekologická stopa (ES)</vt:lpstr>
      <vt:lpstr>Globální hektar</vt:lpstr>
      <vt:lpstr>ES ve světě a v ČR</vt:lpstr>
      <vt:lpstr>ES české republiky</vt:lpstr>
      <vt:lpstr>Agentura ochrany přírody a krajiny České republiky (AOPK ČR)</vt:lpstr>
      <vt:lpstr>Ráz krajiny</vt:lpstr>
      <vt:lpstr>Co znamená ochrana krajinného rázu? </vt:lpstr>
      <vt:lpstr>Metodiky a postup hodnocení </vt:lpstr>
      <vt:lpstr>Územní ochrana</vt:lpstr>
      <vt:lpstr>Významný krajinný prvek</vt:lpstr>
      <vt:lpstr>Přechodně chráněné plochy </vt:lpstr>
      <vt:lpstr>Územní systém ekologické stability (dále ÚSES)</vt:lpstr>
      <vt:lpstr>úrovně ÚSES </vt:lpstr>
      <vt:lpstr>Skladebné prvky ÚSES </vt:lpstr>
      <vt:lpstr>Geograficky nepůvodní druhy</vt:lpstr>
      <vt:lpstr>Invazivní druhy</vt:lpstr>
      <vt:lpstr>Standardy péče o přírodu a krajinu</vt:lpstr>
      <vt:lpstr>Stará ekologická zátěž </vt:lpstr>
      <vt:lpstr>Brownfield</vt:lpstr>
      <vt:lpstr>Znaky brownfields</vt:lpstr>
      <vt:lpstr>Sanace ekologických zátěží a rekultivace</vt:lpstr>
      <vt:lpstr>Příklad rekultivací</vt:lpstr>
      <vt:lpstr>Ekologické zátěže - příklad</vt:lpstr>
      <vt:lpstr>Integrovaný registr znečišťování (IRZ)</vt:lpstr>
      <vt:lpstr>Látky ohlašované do IRZ</vt:lpstr>
      <vt:lpstr>  Klasifikace nebezpečných vlastností látek </vt:lpstr>
      <vt:lpstr>Znečištění ovzduší</vt:lpstr>
      <vt:lpstr>Rozmístění stanic imisního monitoringu</vt:lpstr>
      <vt:lpstr>Registr Zdrojů Znečištění Ovzduší</vt:lpstr>
      <vt:lpstr>NOx</vt:lpstr>
      <vt:lpstr>Snímek 65</vt:lpstr>
      <vt:lpstr>Bilance emise prachových částic</vt:lpstr>
      <vt:lpstr>Bilance emisí NOx</vt:lpstr>
    </vt:vector>
  </TitlesOfParts>
  <Company>Pedagogická fakulta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Javorova Barbora</cp:lastModifiedBy>
  <cp:revision>52</cp:revision>
  <dcterms:created xsi:type="dcterms:W3CDTF">2012-10-22T11:33:13Z</dcterms:created>
  <dcterms:modified xsi:type="dcterms:W3CDTF">2012-10-26T13:15:22Z</dcterms:modified>
</cp:coreProperties>
</file>